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77" r:id="rId2"/>
    <p:sldMasterId id="2147483689" r:id="rId3"/>
  </p:sldMasterIdLst>
  <p:notesMasterIdLst>
    <p:notesMasterId r:id="rId23"/>
  </p:notesMasterIdLst>
  <p:sldIdLst>
    <p:sldId id="257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75" r:id="rId13"/>
    <p:sldId id="276" r:id="rId14"/>
    <p:sldId id="277" r:id="rId15"/>
    <p:sldId id="278" r:id="rId16"/>
    <p:sldId id="279" r:id="rId17"/>
    <p:sldId id="288" r:id="rId18"/>
    <p:sldId id="290" r:id="rId19"/>
    <p:sldId id="289" r:id="rId20"/>
    <p:sldId id="274" r:id="rId21"/>
    <p:sldId id="271" r:id="rId22"/>
  </p:sldIdLst>
  <p:sldSz cx="12192000" cy="6858000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ghkIi509NnivDI5g1xAVKnSJFg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9"/>
    <p:restoredTop sz="94674"/>
  </p:normalViewPr>
  <p:slideViewPr>
    <p:cSldViewPr snapToGrid="0">
      <p:cViewPr varScale="1">
        <p:scale>
          <a:sx n="79" d="100"/>
          <a:sy n="79" d="100"/>
        </p:scale>
        <p:origin x="96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customschemas.google.com/relationships/presentationmetadata" Target="meta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2d2ecb69a3_1_12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g22d2ecb69a3_1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2d2ecb69a3_1_12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g22d2ecb69a3_1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13281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solidFill>
          <a:srgbClr val="E4EEFF">
            <a:alpha val="32549"/>
          </a:srgbClr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38313" cy="615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51888" y="365125"/>
            <a:ext cx="9988487" cy="132556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51888" y="1825625"/>
            <a:ext cx="9988487" cy="3868931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immagine 19"/>
          <p:cNvSpPr>
            <a:spLocks noGrp="1"/>
          </p:cNvSpPr>
          <p:nvPr>
            <p:ph type="pic" sz="quarter" idx="13"/>
          </p:nvPr>
        </p:nvSpPr>
        <p:spPr>
          <a:xfrm>
            <a:off x="440267" y="5775325"/>
            <a:ext cx="864658" cy="657225"/>
          </a:xfrm>
        </p:spPr>
        <p:txBody>
          <a:bodyPr rtlCol="0" anchor="ctr" anchorCtr="1"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4"/>
          </p:nvPr>
        </p:nvSpPr>
        <p:spPr>
          <a:xfrm>
            <a:off x="6778625" y="6102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e Cognome del Docente</a:t>
            </a:r>
            <a:endParaRPr lang="it-IT" dirty="0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5"/>
          </p:nvPr>
        </p:nvSpPr>
        <p:spPr>
          <a:xfrm>
            <a:off x="1765300" y="6100763"/>
            <a:ext cx="4708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E4D1843-73F3-4A75-A958-3FF0B3F52684}" type="slidenum">
              <a:rPr lang="it-IT" altLang="it-IT"/>
              <a:pPr/>
              <a:t>‹N›</a:t>
            </a:fld>
            <a:endParaRPr lang="it-IT" alt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C20011E-4CD0-ADF2-F509-F4BFBA9142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24723" y="1319521"/>
            <a:ext cx="1758751" cy="29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71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38313" cy="615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51888" y="365125"/>
            <a:ext cx="9988487" cy="132556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51888" y="1825625"/>
            <a:ext cx="9988487" cy="3868931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immagine 19"/>
          <p:cNvSpPr>
            <a:spLocks noGrp="1"/>
          </p:cNvSpPr>
          <p:nvPr>
            <p:ph type="pic" sz="quarter" idx="13"/>
          </p:nvPr>
        </p:nvSpPr>
        <p:spPr>
          <a:xfrm>
            <a:off x="440267" y="5775325"/>
            <a:ext cx="864658" cy="657225"/>
          </a:xfrm>
        </p:spPr>
        <p:txBody>
          <a:bodyPr rtlCol="0" anchor="ctr" anchorCtr="1"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4"/>
          </p:nvPr>
        </p:nvSpPr>
        <p:spPr>
          <a:xfrm>
            <a:off x="6778625" y="61007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e Cognome del Docente</a:t>
            </a:r>
            <a:endParaRPr lang="it-IT" dirty="0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5"/>
          </p:nvPr>
        </p:nvSpPr>
        <p:spPr>
          <a:xfrm>
            <a:off x="1765300" y="6100763"/>
            <a:ext cx="4708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9015185-7E46-4E5C-8FAC-6C8191B61A3D}" type="slidenum">
              <a:rPr lang="it-IT" altLang="it-IT"/>
              <a:pPr/>
              <a:t>‹N›</a:t>
            </a:fld>
            <a:endParaRPr lang="it-IT" alt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9B0B7D8-CD15-EDD9-0047-50547652DE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24723" y="1319521"/>
            <a:ext cx="1758751" cy="29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74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E8FB-1B14-4510-9C8B-00F18C9C8F4F}" type="datetime1">
              <a:rPr lang="it-IT" smtClean="0"/>
              <a:t>19/02/2024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1DD2-06A0-4789-A6F4-82091A55897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7333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38313" cy="615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51888" y="365125"/>
            <a:ext cx="9988487" cy="132556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51888" y="1825625"/>
            <a:ext cx="9988487" cy="3868931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immagine 19"/>
          <p:cNvSpPr>
            <a:spLocks noGrp="1"/>
          </p:cNvSpPr>
          <p:nvPr>
            <p:ph type="pic" sz="quarter" idx="13"/>
          </p:nvPr>
        </p:nvSpPr>
        <p:spPr>
          <a:xfrm>
            <a:off x="440267" y="5775325"/>
            <a:ext cx="864658" cy="657225"/>
          </a:xfrm>
        </p:spPr>
        <p:txBody>
          <a:bodyPr rtlCol="0" anchor="ctr" anchorCtr="1"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4"/>
          </p:nvPr>
        </p:nvSpPr>
        <p:spPr>
          <a:xfrm>
            <a:off x="6778625" y="61007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e Cognome del Docente</a:t>
            </a:r>
            <a:endParaRPr lang="it-IT" dirty="0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5"/>
          </p:nvPr>
        </p:nvSpPr>
        <p:spPr>
          <a:xfrm>
            <a:off x="1765300" y="6100763"/>
            <a:ext cx="4708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6B7B11E-4AFE-4E61-B618-815768CDDB11}" type="slidenum">
              <a:rPr lang="it-IT" altLang="it-IT"/>
              <a:pPr/>
              <a:t>‹N›</a:t>
            </a:fld>
            <a:endParaRPr lang="it-IT" alt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104F751-1F34-2D8C-C3B1-057ED2A89A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24723" y="1319521"/>
            <a:ext cx="1758751" cy="29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76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5B7D8B-24E3-C247-B391-9AE890AE7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E24CE1C-4D19-304D-8725-BCE26A408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EBFE26-F6BE-E042-962D-D0488AEF83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35EB52-ACC8-9349-BF7C-B19D1376D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DE9647-BAE7-0945-8941-324705C20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61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2d3c89036f_0_4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sz="525"/>
          </a:p>
        </p:txBody>
      </p:sp>
    </p:spTree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664840-755F-B54D-9A89-6E92076F3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94EC25-FFFC-C94F-9251-E2AF3AA20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2DA1E0-D42A-A147-8C03-868DACCB5C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58CE8E-7BD4-B346-9D82-27FE4F100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70ABFD-A653-874A-8C7A-AE29AF7B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3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29EC1F-9A24-7042-85C7-D940619F5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B960D7-3C14-1E49-9AC9-27E47CCD0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B9E875-7EA9-A241-BADF-EBA7B839A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287C85-D7AD-6B45-87D4-17A1A9A63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090795-7298-D94E-8727-9DEEE7289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317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A837DB-5FD7-C249-909F-404762B3D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B3881A-7830-0D4A-A8CA-D878046C9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4C330AD-66E5-5144-97DC-3F9BF20CE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5AF64C4-4315-5641-AB69-5C2495254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16C0981-621D-E94F-BC0C-6C6ED0BF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43B03FF-9DDC-9843-8E31-DBACACFEC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3718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2207DE-0EED-2147-B496-D9842C3EC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A1E1BB2-6DF7-0A47-B52C-41822A709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094BCE9-202A-2A4D-A6B4-6BEE27E4E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9F9069D-B8E7-4C4A-87C0-999D95B5B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CEAD101-3A01-104B-842C-50F5D2EBF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069F879-AF52-2D47-BE86-7D3C3F4DB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75B9945-3FFD-4140-9F6F-D8FDD7E22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6A41EFE-1DF0-684D-88EA-CC4689E2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831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F96B9C-7F1B-8249-A66D-E483F083A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BA5A954-6EE7-1043-B252-11C9082E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27AF950-425E-1F44-BE18-AA2A9109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EE6B573-56FA-3F43-A358-E99B6547B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0189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C256EB4-8859-FA49-9BF4-FD13440C15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AE021A8-7041-AB41-B841-B8B22A05B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B64D8D4-D400-644E-816A-C3F2EC3A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111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BA1E38-2D24-DB45-8C26-F182BDB8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86FEAC-88F4-284F-B739-CFF082B6F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EFCF09B-2E42-104D-BE40-1895B2D45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C2B453C-9CE6-B44C-84F0-00E85A3CB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5422B89-4BB0-A04C-967E-101384AF0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945B4E9-78D1-E04F-A31F-91584FC9D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963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1E1D40-0D8B-7D40-8296-80DB01A91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BA896D0-7853-C144-89E7-158C62870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6203D91-74EA-6D4B-9FF0-60483886C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66F3A22-A47E-9D4A-9170-00D9E92B1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CA1F0C8-0A97-6F4A-ABC2-0C6130679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1EC3EC4-5EBB-B242-8AA0-FDF99E968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849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56CEF4-5C15-0C48-AD43-8D19D710D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A5649C8-BF7A-9445-B633-231C53339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7EBDBE-52DB-744B-908D-CFB016874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FFC4D9-4E44-E248-9C77-F8E415A7D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CECCAA-E80B-8A4B-912E-341F3D466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0188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5048E51-A57C-F449-9593-A337AF2E44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7CC8791-32C6-DB4C-81D3-246FA58AB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C0D1E1-10F6-AB4B-A246-71803BDE04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436512-5F38-BD4D-8AE6-10160BD51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F32EEF-D90D-F44F-AAF2-64516213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45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Object">
  <p:cSld name="Content and 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2d3c89036f_0_530"/>
          <p:cNvSpPr txBox="1">
            <a:spLocks noGrp="1"/>
          </p:cNvSpPr>
          <p:nvPr>
            <p:ph type="body" idx="1"/>
          </p:nvPr>
        </p:nvSpPr>
        <p:spPr>
          <a:xfrm>
            <a:off x="6232527" y="1825628"/>
            <a:ext cx="5002200" cy="41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6" name="Google Shape;76;g22d3c89036f_0_530"/>
          <p:cNvCxnSpPr/>
          <p:nvPr/>
        </p:nvCxnSpPr>
        <p:spPr>
          <a:xfrm>
            <a:off x="838206" y="1"/>
            <a:ext cx="0" cy="13653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7" name="Google Shape;77;g22d3c89036f_0_530"/>
          <p:cNvSpPr txBox="1">
            <a:spLocks noGrp="1"/>
          </p:cNvSpPr>
          <p:nvPr>
            <p:ph type="title"/>
          </p:nvPr>
        </p:nvSpPr>
        <p:spPr>
          <a:xfrm>
            <a:off x="970723" y="575223"/>
            <a:ext cx="102639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8"/>
              <a:buFont typeface="Calibri"/>
              <a:buNone/>
              <a:defRPr sz="285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22d3c89036f_0_530"/>
          <p:cNvSpPr txBox="1">
            <a:spLocks noGrp="1"/>
          </p:cNvSpPr>
          <p:nvPr>
            <p:ph type="body" idx="2"/>
          </p:nvPr>
        </p:nvSpPr>
        <p:spPr>
          <a:xfrm>
            <a:off x="967155" y="1825627"/>
            <a:ext cx="5004000" cy="41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351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351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351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351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3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B742EF-57B9-D348-8159-91B58EDB1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E870C4F-A34F-5243-8A18-AE9EAE331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6176EB-E3EA-E743-BB04-222A00CA91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4D00EF-BC46-0C41-94D6-530C15CB6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5D4D5B-EB74-F541-85B8-4C31E0EB6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286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3A227F-BE77-5E40-A79D-8C8B6BAC6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2619B6-A7AB-B440-BC03-C8D6A82D3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7A2D29-013C-A046-BFBB-B75E2FB3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3A6D7E-E430-6548-92F0-9DE9DAC99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0F5D46-84B0-A84C-970E-0B30081C1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1290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FD82C6-3DBD-1F42-8138-A3EB8525E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C5371A2-B565-2C4E-B5EC-B7492939D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01F88B-0F15-B143-BFCB-F427BEADE5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9B9BEE-AC56-454D-808C-9D16B32D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049E1E-1F4A-074E-A098-B2A1D247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61266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A36C74-B5A7-CA4B-A0B0-18F597D04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7D93E9-A12E-BF48-9060-6BE9F3E75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32C4E49-8ADD-344B-8813-90CB31767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7CCCD04-D488-EC4D-ABC7-313D11E9DE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71A10C1-E1F4-9449-95C9-CDF6A8358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6B4028-7A5A-ED4B-8182-E0A567738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288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6C2A48-BDF7-1D45-B3FC-0F9B4D3CB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802160-A3A2-8F4B-AEDB-02C6D8B39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F1A615D-E45B-BA4E-B784-2D70FC300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93E787E-E691-6640-97A8-5AD9C4681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CC78803-50B9-2F44-A872-64C3EFC647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62BBA0F-1A1F-EF45-AA6E-7D5F942952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8F830E5-7B7B-CC4A-ADD9-118D80E6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4E35A60-9860-624D-931F-19E6F4A79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0662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1A859-5DDA-B74A-8261-02374C8E6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816E8F6-409E-D249-9450-52AEE4A6E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E6BD86F-149C-2643-9E1F-A147EEF75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203191-BA6D-3A4F-B195-06DB92C2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2476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AD1882-B768-224B-9BFA-A248CBA3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8D89F44-0E12-FE4D-A7D7-E9DA219BF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166A603-B8FD-4442-A919-36255756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94781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26DEC6-EF13-7E40-BD0D-C5413A60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FD0D60-B28D-EA4B-A134-DDC29D657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896E392-0924-F447-86F2-847C78BEA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3566ECC-5344-494F-B4E6-D5D5AFE539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B34659A-DB89-194B-A049-15970F7C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1CDEBD-56F6-0B44-98EB-2CF9EBE86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69900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0B982F-1136-054E-8824-CD6DC190F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5490229-4D85-F944-AF65-2874457FE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953EABF-B6DC-364A-94BE-E975F3528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37E6D69-FE22-D54D-A284-1B0DCF91A2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4F56AA3-B912-CB48-9771-196740501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417D48C-7868-5A45-8E00-181572CA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89919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97FDA5-A693-E343-8419-D1D82B66F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335E775-54EB-7F48-835B-AA5726C13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4E2439D-2BFB-8442-BEBD-1804B91A3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DFECF0-CB8C-3A4C-835A-F4D65C10C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218039-C2D0-7F47-96FA-839C4C87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112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6E57B2D-D97D-6847-8C6A-4129DC23B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979DB3D-22ED-4441-89B1-64AD9DD9E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6911C2-8C7A-984C-9152-4BF3A062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76960F-771A-4F49-BC31-A0560F830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9F28F0-8290-7A45-8D48-9EB2CE948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401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609480" y="304596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1"/>
          </p:nvPr>
        </p:nvSpPr>
        <p:spPr>
          <a:xfrm>
            <a:off x="911510" y="1635516"/>
            <a:ext cx="1067041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CD5730E-D6D2-E34F-A849-255B2E9DD97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9453B5D-38C4-E248-8940-E02CD02419BD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701" r:id="rId15"/>
    <p:sldLayoutId id="2147483702" r:id="rId16"/>
    <p:sldLayoutId id="2147483703" r:id="rId17"/>
    <p:sldLayoutId id="2147483704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E34E740-D028-9D41-B371-AA0FB12D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4F76C3B-CE93-EB45-B47A-C109DAC6BFB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4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1E049AC-994B-5948-B422-3E5D6F94F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0E17405-A776-744D-A755-559308103EE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381024" y="1690688"/>
            <a:ext cx="3429952" cy="342995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51495C6-1721-3F4E-8BD6-56AB3A9B807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152505" y="5633929"/>
            <a:ext cx="1886989" cy="95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7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giorgiotemporelli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giorgiotemporelli.i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2d2ecb69a3_1_123"/>
          <p:cNvSpPr txBox="1"/>
          <p:nvPr/>
        </p:nvSpPr>
        <p:spPr>
          <a:xfrm>
            <a:off x="1646750" y="1675178"/>
            <a:ext cx="8568000" cy="13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Aspetti innovativi introdotti dal </a:t>
            </a:r>
            <a:r>
              <a:rPr lang="it-IT" sz="3800" b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D.Lgs</a:t>
            </a:r>
            <a:r>
              <a:rPr lang="it-IT" sz="3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18/2023</a:t>
            </a:r>
            <a:endParaRPr sz="3800" b="1" dirty="0">
              <a:solidFill>
                <a:schemeClr val="bg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22d2ecb69a3_1_123"/>
          <p:cNvSpPr txBox="1"/>
          <p:nvPr/>
        </p:nvSpPr>
        <p:spPr>
          <a:xfrm>
            <a:off x="1280929" y="348736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lvl="0" algn="ctr">
              <a:lnSpc>
                <a:spcPct val="90000"/>
              </a:lnSpc>
            </a:pPr>
            <a:r>
              <a:rPr lang="it-IT" sz="24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Monastero di Astino (BG), 22 marzo 2024</a:t>
            </a:r>
            <a:endParaRPr sz="2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Giorgio Temporelli</a:t>
            </a:r>
            <a:endParaRPr sz="24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 u="sng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info@giorgiotemporelli.it</a:t>
            </a:r>
            <a:r>
              <a:rPr lang="it-IT" sz="2400" u="sng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sz="2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62"/>
          <p:cNvSpPr txBox="1">
            <a:spLocks noChangeArrowheads="1"/>
          </p:cNvSpPr>
          <p:nvPr/>
        </p:nvSpPr>
        <p:spPr bwMode="auto">
          <a:xfrm>
            <a:off x="333928" y="478688"/>
            <a:ext cx="74168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it-IT" altLang="it-IT" sz="2000" b="1" dirty="0">
                <a:solidFill>
                  <a:srgbClr val="0000CC"/>
                </a:solidFill>
                <a:latin typeface="Arial" pitchFamily="34" charset="0"/>
              </a:rPr>
              <a:t>TEMPI DI ATTUAZIONE DELLE PRINCIPALI DISPOSIZIONI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61390"/>
            <a:ext cx="9854120" cy="483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2448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95C1DD2-06A0-4789-A6F4-82091A558977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023456" y="546113"/>
            <a:ext cx="52207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it-IT" sz="2000" b="1" dirty="0">
                <a:solidFill>
                  <a:srgbClr val="0000CC"/>
                </a:solidFill>
                <a:latin typeface="Arial" pitchFamily="34" charset="0"/>
              </a:rPr>
              <a:t>Valutazione dei rischi attraverso un PSA</a:t>
            </a:r>
          </a:p>
        </p:txBody>
      </p:sp>
      <p:sp>
        <p:nvSpPr>
          <p:cNvPr id="2" name="Rettangolo 1"/>
          <p:cNvSpPr/>
          <p:nvPr/>
        </p:nvSpPr>
        <p:spPr>
          <a:xfrm>
            <a:off x="875489" y="1022909"/>
            <a:ext cx="10603149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L’evoluzione delle conoscenze in materia di analisi del rischio hanno evidenziato le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criticità delle strategie basate unicamente sulla verifica della conformità del prodotto </a:t>
            </a:r>
            <a:r>
              <a:rPr lang="it-IT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finito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ovvero,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nello specifico dell’acqua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potabile, la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rispondenza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valori di parametro, spostando l’attenzione verso la realizzazione di un sistema di valutazione e gestione del rischio esteso all’intera filiera idrica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reccia in giù 6"/>
          <p:cNvSpPr/>
          <p:nvPr/>
        </p:nvSpPr>
        <p:spPr>
          <a:xfrm>
            <a:off x="6244194" y="334449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2334637" y="5301209"/>
            <a:ext cx="7889133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valutazione e gestione del rischio relativa alla filiera idro-potabile è effettuata dai gestori idropotabili per la prima volta entro il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gennaio 2029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riesaminata a intervalli periodici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superiori a 6 anni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e, se necessario, aggiornata.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449708" y="2486810"/>
            <a:ext cx="9588972" cy="2628284"/>
          </a:xfrm>
          <a:prstGeom prst="rect">
            <a:avLst/>
          </a:prstGeom>
          <a:ln>
            <a:solidFill>
              <a:srgbClr val="4472C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Approccio </a:t>
            </a:r>
            <a:r>
              <a:rPr lang="it-IT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retrospettivo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2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attuazione di misure correttive sulla base di non conformità)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it-IT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it-IT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it-IT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Approccio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preventivo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2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riduzione della probabilità di un evento pericoloso tramite valutazione rischi).</a:t>
            </a:r>
          </a:p>
        </p:txBody>
      </p:sp>
    </p:spTree>
    <p:extLst>
      <p:ext uri="{BB962C8B-B14F-4D97-AF65-F5344CB8AC3E}">
        <p14:creationId xmlns:p14="http://schemas.microsoft.com/office/powerpoint/2010/main" val="289143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95C1DD2-06A0-4789-A6F4-82091A558977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028293" y="909038"/>
            <a:ext cx="7920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it-IT" sz="2000" b="1" dirty="0">
                <a:solidFill>
                  <a:srgbClr val="0000CC"/>
                </a:solidFill>
                <a:latin typeface="Arial" pitchFamily="34" charset="0"/>
              </a:rPr>
              <a:t>L’approccio alla sicurezza dell’acqua basato sul rischio: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93" y="1748774"/>
            <a:ext cx="10248984" cy="356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95C1DD2-06A0-4789-A6F4-82091A558977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119853" y="475006"/>
            <a:ext cx="7920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it-IT" sz="2000" b="1" dirty="0">
                <a:solidFill>
                  <a:srgbClr val="0000CC"/>
                </a:solidFill>
                <a:latin typeface="Arial" pitchFamily="34" charset="0"/>
              </a:rPr>
              <a:t>Cronistoria dell’approccio ai PSA (WSP)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53" y="1050587"/>
            <a:ext cx="9785112" cy="4700458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39003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95C1DD2-06A0-4789-A6F4-82091A558977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264596" y="481101"/>
            <a:ext cx="52207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it-IT" sz="2000" b="1" dirty="0" smtClean="0">
                <a:solidFill>
                  <a:srgbClr val="0000CC"/>
                </a:solidFill>
                <a:latin typeface="Arial" pitchFamily="34" charset="0"/>
              </a:rPr>
              <a:t>Evoluzione delle Linee Guida</a:t>
            </a:r>
            <a:endParaRPr kumimoji="1" lang="it-IT" sz="2000" b="1" dirty="0">
              <a:solidFill>
                <a:srgbClr val="0000CC"/>
              </a:solidFill>
              <a:latin typeface="Arial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22" y="1943597"/>
            <a:ext cx="9145016" cy="396012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264596" y="950739"/>
            <a:ext cx="96780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nuove </a:t>
            </a:r>
            <a:r>
              <a:rPr lang="it-IT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Linee Guida 22/33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rappresentano la revisione, </a:t>
            </a:r>
            <a:r>
              <a:rPr lang="it-IT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sostituzione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delle precedenti Linee Guida edite nel 2014, con l’intenzione di riposizionare i criteri e i metodi che presiedono ai PSA, anche alla luce del </a:t>
            </a:r>
            <a:r>
              <a:rPr lang="it-IT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D.Lgs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18/2023.</a:t>
            </a:r>
          </a:p>
        </p:txBody>
      </p:sp>
    </p:spTree>
    <p:extLst>
      <p:ext uri="{BB962C8B-B14F-4D97-AF65-F5344CB8AC3E}">
        <p14:creationId xmlns:p14="http://schemas.microsoft.com/office/powerpoint/2010/main" val="249889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95C1DD2-06A0-4789-A6F4-82091A558977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439815" y="900463"/>
            <a:ext cx="8136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it-IT" sz="2000" b="1" dirty="0" smtClean="0">
                <a:solidFill>
                  <a:srgbClr val="0000CC"/>
                </a:solidFill>
                <a:latin typeface="Arial" pitchFamily="34" charset="0"/>
              </a:rPr>
              <a:t>Moduli </a:t>
            </a:r>
            <a:r>
              <a:rPr kumimoji="1" lang="it-IT" sz="2000" b="1" dirty="0">
                <a:solidFill>
                  <a:srgbClr val="0000CC"/>
                </a:solidFill>
                <a:latin typeface="Arial" pitchFamily="34" charset="0"/>
              </a:rPr>
              <a:t>(</a:t>
            </a:r>
            <a:r>
              <a:rPr kumimoji="1" lang="it-IT" sz="2000" b="1" dirty="0" err="1">
                <a:solidFill>
                  <a:srgbClr val="0000CC"/>
                </a:solidFill>
                <a:latin typeface="Arial" pitchFamily="34" charset="0"/>
              </a:rPr>
              <a:t>step</a:t>
            </a:r>
            <a:r>
              <a:rPr kumimoji="1" lang="it-IT" sz="2000" b="1" dirty="0">
                <a:solidFill>
                  <a:srgbClr val="0000CC"/>
                </a:solidFill>
                <a:latin typeface="Arial" pitchFamily="34" charset="0"/>
              </a:rPr>
              <a:t>) per lo sviluppo di un </a:t>
            </a:r>
            <a:r>
              <a:rPr kumimoji="1" lang="it-IT" sz="2000" b="1" dirty="0" smtClean="0">
                <a:solidFill>
                  <a:srgbClr val="0000CC"/>
                </a:solidFill>
                <a:latin typeface="Arial" pitchFamily="34" charset="0"/>
              </a:rPr>
              <a:t>PSA</a:t>
            </a:r>
            <a:endParaRPr kumimoji="1" lang="it-IT" sz="2000" b="1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303507" y="1670921"/>
            <a:ext cx="9405667" cy="3435684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it-IT" sz="1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1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Formazione di un team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multidisciplinare e struttura del </a:t>
            </a:r>
            <a:r>
              <a:rPr lang="it-IT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del PSA</a:t>
            </a: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2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Descrizione del sistema idrico</a:t>
            </a:r>
          </a:p>
          <a:p>
            <a:pPr lvl="0" algn="just"/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3.1 e STEP 3.2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Identificazione dei pericoli e degli eventi pericolosi e valutazione dei rischi ad essi correlati</a:t>
            </a:r>
          </a:p>
          <a:p>
            <a:pPr lvl="0" algn="just"/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4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Valutazione delle misure di controllo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esistenti, della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loro efficacia e rivalutazione dei rischi</a:t>
            </a:r>
          </a:p>
          <a:p>
            <a:pPr lvl="0" algn="just"/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5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Definizione delle priorità d’intervento e sviluppo dei piani di miglioramento</a:t>
            </a:r>
          </a:p>
          <a:p>
            <a:pPr lvl="0" algn="just"/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6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Monitoraggio operativo ed azioni correttive</a:t>
            </a:r>
          </a:p>
          <a:p>
            <a:pPr lvl="0" algn="just"/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7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Verifica del PSA</a:t>
            </a:r>
          </a:p>
          <a:p>
            <a:pPr lvl="0" algn="just"/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8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Procedure di gestione e documentazione del PSA</a:t>
            </a:r>
          </a:p>
          <a:p>
            <a:pPr lvl="0" algn="just"/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9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Attività di supporto e comunicazione</a:t>
            </a:r>
          </a:p>
          <a:p>
            <a:pPr lvl="0" algn="just"/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10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Piani di emergenza e riesame del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</a:t>
            </a: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8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ChangeArrowheads="1"/>
          </p:cNvSpPr>
          <p:nvPr/>
        </p:nvSpPr>
        <p:spPr bwMode="auto">
          <a:xfrm>
            <a:off x="1187832" y="2763389"/>
            <a:ext cx="8819421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rIns="36000">
            <a:spAutoFit/>
          </a:bodyPr>
          <a:lstStyle>
            <a:lvl1pPr marL="990600" indent="-990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Arial" panose="020B0604020202020204" pitchFamily="34" charset="0"/>
              <a:buChar char="•"/>
            </a:pPr>
            <a:r>
              <a:rPr lang="it-IT" altLang="it-I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l’evoluzione delle conoscenze scientifiche, 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Arial" panose="020B0604020202020204" pitchFamily="34" charset="0"/>
              <a:buChar char="•"/>
            </a:pPr>
            <a:r>
              <a:rPr lang="it-IT" altLang="it-IT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l’evoluzione </a:t>
            </a:r>
            <a:r>
              <a:rPr lang="it-IT" altLang="it-I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delle </a:t>
            </a:r>
            <a:r>
              <a:rPr lang="it-IT" altLang="it-IT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tecniche </a:t>
            </a:r>
            <a:r>
              <a:rPr lang="it-IT" altLang="it-I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 indagine di </a:t>
            </a:r>
            <a:r>
              <a:rPr lang="it-IT" altLang="it-IT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laboratorio,</a:t>
            </a:r>
            <a:endParaRPr lang="it-IT" altLang="it-IT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Arial" panose="020B0604020202020204" pitchFamily="34" charset="0"/>
              <a:buChar char="•"/>
            </a:pPr>
            <a:r>
              <a:rPr lang="it-IT" altLang="it-IT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l’evoluzione </a:t>
            </a:r>
            <a:r>
              <a:rPr lang="it-IT" altLang="it-I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dei materiali a contatto con </a:t>
            </a:r>
            <a:r>
              <a:rPr lang="it-IT" altLang="it-IT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l’acqua,</a:t>
            </a:r>
            <a:endParaRPr lang="it-IT" altLang="it-IT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Arial" panose="020B0604020202020204" pitchFamily="34" charset="0"/>
              <a:buChar char="•"/>
            </a:pPr>
            <a:r>
              <a:rPr lang="it-IT" altLang="it-I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it-IT" altLang="it-IT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’evoluzione </a:t>
            </a:r>
            <a:r>
              <a:rPr lang="it-IT" altLang="it-I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dei processi di trattamento </a:t>
            </a:r>
            <a:r>
              <a:rPr lang="it-IT" altLang="it-IT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dell’acqua,</a:t>
            </a:r>
            <a:endParaRPr lang="it-IT" altLang="it-IT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Arial" panose="020B0604020202020204" pitchFamily="34" charset="0"/>
              <a:buChar char="•"/>
            </a:pPr>
            <a:r>
              <a:rPr lang="it-IT" altLang="it-I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it-IT" altLang="it-IT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’evoluzione </a:t>
            </a:r>
            <a:r>
              <a:rPr lang="it-IT" altLang="it-I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delle normative in campo ambientale e </a:t>
            </a:r>
            <a:r>
              <a:rPr lang="it-IT" altLang="it-IT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sanitario,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Arial" panose="020B0604020202020204" pitchFamily="34" charset="0"/>
              <a:buChar char="•"/>
            </a:pPr>
            <a:r>
              <a:rPr lang="it-IT" altLang="it-I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it-IT" altLang="it-IT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sigenze ambientali e sociali in differenti aree del pianeta.</a:t>
            </a:r>
            <a:endParaRPr lang="it-IT" altLang="it-IT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1781" name="Rectangle 5"/>
          <p:cNvSpPr>
            <a:spLocks noChangeArrowheads="1"/>
          </p:cNvSpPr>
          <p:nvPr/>
        </p:nvSpPr>
        <p:spPr bwMode="auto">
          <a:xfrm>
            <a:off x="1187832" y="1579238"/>
            <a:ext cx="9754804" cy="84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rIns="36000">
            <a:spAutoFit/>
          </a:bodyPr>
          <a:lstStyle/>
          <a:p>
            <a:pPr marL="177800" indent="-177800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</a:pPr>
            <a:r>
              <a:rPr lang="it-IT" altLang="it-IT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Potabile è un’acqua che può essere consumata da chiunque, nell’arco dell’intera vita, senza pregiudizio per la salute, tuttavia i parametri che definiscono la </a:t>
            </a:r>
            <a:r>
              <a:rPr lang="it-IT" alt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potabilità </a:t>
            </a:r>
            <a:r>
              <a:rPr lang="it-IT" altLang="it-IT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 un’acqua non sono </a:t>
            </a:r>
            <a:r>
              <a:rPr lang="it-IT" alt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universalmente </a:t>
            </a:r>
            <a:r>
              <a:rPr lang="it-IT" altLang="it-IT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definiti, </a:t>
            </a:r>
            <a:r>
              <a:rPr lang="it-IT" alt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dipendendo </a:t>
            </a:r>
            <a:r>
              <a:rPr lang="it-IT" altLang="it-IT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 svariati fattori tra i quali:</a:t>
            </a:r>
            <a:endParaRPr lang="it-IT" altLang="it-IT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95C1DD2-06A0-4789-A6F4-82091A558977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87832" y="493571"/>
            <a:ext cx="9754804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1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altLang="it-IT" sz="2000" b="1" dirty="0">
                <a:solidFill>
                  <a:srgbClr val="0000FF"/>
                </a:solidFill>
              </a:rPr>
              <a:t>La </a:t>
            </a:r>
            <a:r>
              <a:rPr lang="it-IT" altLang="it-IT" sz="2000" b="1" dirty="0" smtClean="0">
                <a:solidFill>
                  <a:srgbClr val="0000FF"/>
                </a:solidFill>
              </a:rPr>
              <a:t>qualità dell’acqua potabile</a:t>
            </a:r>
            <a:endParaRPr lang="it-IT" altLang="it-IT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4029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95C1DD2-06A0-4789-A6F4-82091A558977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099347" y="929646"/>
            <a:ext cx="8136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it-IT" sz="2000" b="1" dirty="0" smtClean="0">
                <a:solidFill>
                  <a:srgbClr val="0000CC"/>
                </a:solidFill>
                <a:latin typeface="Arial" pitchFamily="34" charset="0"/>
              </a:rPr>
              <a:t>Acqua di ieri, di oggi e di domani</a:t>
            </a:r>
            <a:endParaRPr kumimoji="1" lang="it-IT" sz="2000" b="1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14521" y="2196645"/>
            <a:ext cx="10019368" cy="194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rIns="36000">
            <a:spAutoFit/>
          </a:bodyPr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L’acqua che beviamo oggi è migliore di quella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 ieri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 quella che berremo domani sarà di migliore qualità rispetto a quella odierna, questo grazie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una legislazione del settore sempre più cautelativa nei confronti del consumatore.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</a:pPr>
            <a:endParaRPr lang="it-IT" sz="1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</a:pP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rispetto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delle nuove indicazioni previste dalla direttiva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(UE) 2020/2184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 dai vari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recepimenti nazionali)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richiederà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 gestori del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SII nuovi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sforzi per distribuire acqua buona e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sicura,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conforme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 nuovi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elevati standard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qualitativi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nel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rispetto dell’ambiente.</a:t>
            </a:r>
          </a:p>
        </p:txBody>
      </p:sp>
    </p:spTree>
    <p:extLst>
      <p:ext uri="{BB962C8B-B14F-4D97-AF65-F5344CB8AC3E}">
        <p14:creationId xmlns:p14="http://schemas.microsoft.com/office/powerpoint/2010/main" val="349509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2d2ecb69a3_1_123"/>
          <p:cNvSpPr txBox="1"/>
          <p:nvPr/>
        </p:nvSpPr>
        <p:spPr>
          <a:xfrm>
            <a:off x="1663852" y="3210447"/>
            <a:ext cx="8568000" cy="13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it-IT" sz="33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  <a:hlinkClick r:id="rId3"/>
              </a:rPr>
              <a:t>info@giorgiotemporelli.it</a:t>
            </a:r>
            <a:r>
              <a:rPr lang="it-IT" sz="33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endParaRPr lang="it-IT" sz="3300" b="1" dirty="0">
              <a:solidFill>
                <a:schemeClr val="bg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34;g22d2ecb69a3_1_123"/>
          <p:cNvSpPr txBox="1"/>
          <p:nvPr/>
        </p:nvSpPr>
        <p:spPr>
          <a:xfrm>
            <a:off x="1663852" y="872566"/>
            <a:ext cx="8568000" cy="13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it-IT" sz="33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endParaRPr lang="it-IT" sz="33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162200" y="1338861"/>
            <a:ext cx="7571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Grazie per l’attenzione</a:t>
            </a:r>
            <a:endParaRPr lang="it-IT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1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2102DFF2-9BD3-B94F-8E18-CB3A3D557E99}"/>
              </a:ext>
            </a:extLst>
          </p:cNvPr>
          <p:cNvSpPr/>
          <p:nvPr/>
        </p:nvSpPr>
        <p:spPr>
          <a:xfrm>
            <a:off x="5448307" y="5379119"/>
            <a:ext cx="1229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un progetto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C1DD2-06A0-4789-A6F4-82091A558977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847528" y="1124744"/>
            <a:ext cx="8136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it-IT" sz="2000" b="1" dirty="0" err="1">
                <a:solidFill>
                  <a:srgbClr val="0000CC"/>
                </a:solidFill>
                <a:latin typeface="Arial" pitchFamily="34" charset="0"/>
              </a:rPr>
              <a:t>D.Lgs</a:t>
            </a:r>
            <a:r>
              <a:rPr kumimoji="1" lang="it-IT" sz="2000" b="1" dirty="0">
                <a:solidFill>
                  <a:srgbClr val="0000CC"/>
                </a:solidFill>
                <a:latin typeface="Arial" pitchFamily="34" charset="0"/>
              </a:rPr>
              <a:t> 31/01        	</a:t>
            </a:r>
            <a:r>
              <a:rPr kumimoji="1" lang="it-IT" sz="2000" b="1" dirty="0" err="1">
                <a:solidFill>
                  <a:srgbClr val="0000CC"/>
                </a:solidFill>
                <a:latin typeface="Arial" pitchFamily="34" charset="0"/>
              </a:rPr>
              <a:t>D.Lgs</a:t>
            </a:r>
            <a:r>
              <a:rPr kumimoji="1" lang="it-IT" sz="2000" b="1" dirty="0">
                <a:solidFill>
                  <a:srgbClr val="0000CC"/>
                </a:solidFill>
                <a:latin typeface="Arial" pitchFamily="34" charset="0"/>
              </a:rPr>
              <a:t> 18/23</a:t>
            </a:r>
          </a:p>
        </p:txBody>
      </p:sp>
      <p:sp>
        <p:nvSpPr>
          <p:cNvPr id="2" name="Rettangolo 1"/>
          <p:cNvSpPr/>
          <p:nvPr/>
        </p:nvSpPr>
        <p:spPr>
          <a:xfrm>
            <a:off x="1429966" y="1772817"/>
            <a:ext cx="9251003" cy="3518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16 dicembre 2020 (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dopo oltre vent’anni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dall’entrata in vigore della direttiva 98/83/CE) viene pubblicata la nuova direttiva (UE) 2020/2184 concernente la qualità delle acque destinate al consumo umano, che contiene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sostanziali novità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rispetto alla precedente, con profonde riforme che interessano i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gestori d’acquedotto, gli operatori del settore trattamento acque ed anche direttamente i cittadini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Alcune disposizioni della direttiva 98/83/CE richiedevano di essere sottoposte a revisione, mentre esigenze dettate dalla </a:t>
            </a:r>
            <a:r>
              <a:rPr lang="it-IT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trasparenza della comunicazione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cittadino, da un nuovo approccio alla sicurezza basato sulla </a:t>
            </a:r>
            <a:r>
              <a:rPr lang="it-IT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valutazione dei rischi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le recenti normative e </a:t>
            </a:r>
            <a:r>
              <a:rPr lang="it-IT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tendenze in materia ambientale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hanno imposto la formulazione di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 totalmente nuove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</a:rPr>
              <a:t>Il 6 marzo 2023 è stato pubblicato sulla GU il nuovo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D.Lgs.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23 febbraio 2023, n.18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recepisce, a livello nazionale, la direttiva (UE) 2020/2184 e apporta </a:t>
            </a:r>
            <a:r>
              <a:rPr lang="it-IT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ulteriori elementi innovativi.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Freccia circolare in giù 4"/>
          <p:cNvSpPr/>
          <p:nvPr/>
        </p:nvSpPr>
        <p:spPr>
          <a:xfrm rot="376590">
            <a:off x="3100000" y="626906"/>
            <a:ext cx="1656184" cy="60918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4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C1DD2-06A0-4789-A6F4-82091A558977}" type="slidenum">
              <a:rPr lang="it-IT" smtClean="0"/>
              <a:pPr/>
              <a:t>3</a:t>
            </a:fld>
            <a:endParaRPr lang="it-IT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43452"/>
              </p:ext>
            </p:extLst>
          </p:nvPr>
        </p:nvGraphicFramePr>
        <p:xfrm>
          <a:off x="1838528" y="422687"/>
          <a:ext cx="8523998" cy="5648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1247">
                  <a:extLst>
                    <a:ext uri="{9D8B030D-6E8A-4147-A177-3AD203B41FA5}">
                      <a16:colId xmlns:a16="http://schemas.microsoft.com/office/drawing/2014/main" val="897314527"/>
                    </a:ext>
                  </a:extLst>
                </a:gridCol>
                <a:gridCol w="3311715">
                  <a:extLst>
                    <a:ext uri="{9D8B030D-6E8A-4147-A177-3AD203B41FA5}">
                      <a16:colId xmlns:a16="http://schemas.microsoft.com/office/drawing/2014/main" val="4137441978"/>
                    </a:ext>
                  </a:extLst>
                </a:gridCol>
                <a:gridCol w="3911036">
                  <a:extLst>
                    <a:ext uri="{9D8B030D-6E8A-4147-A177-3AD203B41FA5}">
                      <a16:colId xmlns:a16="http://schemas.microsoft.com/office/drawing/2014/main" val="1730267394"/>
                    </a:ext>
                  </a:extLst>
                </a:gridCol>
              </a:tblGrid>
              <a:tr h="283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2" marR="599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Direttiva (UE) 2020/2184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2" marR="599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err="1">
                          <a:effectLst/>
                        </a:rPr>
                        <a:t>D.Lgs</a:t>
                      </a:r>
                      <a:r>
                        <a:rPr lang="it-IT" sz="1800" dirty="0">
                          <a:effectLst/>
                        </a:rPr>
                        <a:t> 18/2023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2" marR="59932" marT="0" marB="0"/>
                </a:tc>
                <a:extLst>
                  <a:ext uri="{0D108BD9-81ED-4DB2-BD59-A6C34878D82A}">
                    <a16:rowId xmlns:a16="http://schemas.microsoft.com/office/drawing/2014/main" val="1549504681"/>
                  </a:ext>
                </a:extLst>
              </a:tr>
              <a:tr h="554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Testo N. </a:t>
                      </a:r>
                      <a:r>
                        <a:rPr lang="it-IT" sz="1800" dirty="0" err="1">
                          <a:effectLst/>
                        </a:rPr>
                        <a:t>pagg</a:t>
                      </a:r>
                      <a:r>
                        <a:rPr lang="it-IT" sz="1800" dirty="0">
                          <a:effectLst/>
                        </a:rPr>
                        <a:t>.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2" marR="599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62 (di cui 13 di intro)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2" marR="599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79 (di cui 1 intro) trattazione molto più approfondita sulla valutazione rischi e PSA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2" marR="59932" marT="0" marB="0"/>
                </a:tc>
                <a:extLst>
                  <a:ext uri="{0D108BD9-81ED-4DB2-BD59-A6C34878D82A}">
                    <a16:rowId xmlns:a16="http://schemas.microsoft.com/office/drawing/2014/main" val="3208083779"/>
                  </a:ext>
                </a:extLst>
              </a:tr>
              <a:tr h="1218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Parametri 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2" marR="599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 err="1">
                          <a:effectLst/>
                        </a:rPr>
                        <a:t>All.I</a:t>
                      </a:r>
                      <a:r>
                        <a:rPr lang="it-IT" sz="1300" dirty="0">
                          <a:effectLst/>
                        </a:rPr>
                        <a:t> Parte A microbiologici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 err="1">
                          <a:effectLst/>
                        </a:rPr>
                        <a:t>All.I</a:t>
                      </a:r>
                      <a:r>
                        <a:rPr lang="it-IT" sz="1300" dirty="0">
                          <a:effectLst/>
                        </a:rPr>
                        <a:t> Parte B chimici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 err="1">
                          <a:effectLst/>
                        </a:rPr>
                        <a:t>All.I</a:t>
                      </a:r>
                      <a:r>
                        <a:rPr lang="it-IT" sz="1300" dirty="0">
                          <a:effectLst/>
                        </a:rPr>
                        <a:t> Parte C indicatori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 err="1">
                          <a:effectLst/>
                        </a:rPr>
                        <a:t>All.I</a:t>
                      </a:r>
                      <a:r>
                        <a:rPr lang="it-IT" sz="1300" dirty="0">
                          <a:effectLst/>
                        </a:rPr>
                        <a:t> Parte D distribuzione interna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2" marR="599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 err="1">
                          <a:effectLst/>
                        </a:rPr>
                        <a:t>All.I</a:t>
                      </a:r>
                      <a:r>
                        <a:rPr lang="it-IT" sz="1300" dirty="0">
                          <a:effectLst/>
                        </a:rPr>
                        <a:t> Parte A microbiologici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 err="1">
                          <a:effectLst/>
                        </a:rPr>
                        <a:t>All.I</a:t>
                      </a:r>
                      <a:r>
                        <a:rPr lang="it-IT" sz="1300" dirty="0">
                          <a:effectLst/>
                        </a:rPr>
                        <a:t> Parte B chimici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 err="1">
                          <a:effectLst/>
                        </a:rPr>
                        <a:t>All.I</a:t>
                      </a:r>
                      <a:r>
                        <a:rPr lang="it-IT" sz="1300" dirty="0">
                          <a:effectLst/>
                        </a:rPr>
                        <a:t> Parte C1 indicatori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 err="1">
                          <a:effectLst/>
                        </a:rPr>
                        <a:t>All.I</a:t>
                      </a:r>
                      <a:r>
                        <a:rPr lang="it-IT" sz="1300" dirty="0">
                          <a:effectLst/>
                        </a:rPr>
                        <a:t> </a:t>
                      </a:r>
                      <a:r>
                        <a:rPr lang="it-IT" sz="1300" dirty="0" smtClean="0">
                          <a:effectLst/>
                        </a:rPr>
                        <a:t>Parte</a:t>
                      </a:r>
                      <a:r>
                        <a:rPr lang="it-IT" sz="1300" baseline="0" dirty="0" smtClean="0">
                          <a:effectLst/>
                        </a:rPr>
                        <a:t> </a:t>
                      </a:r>
                      <a:r>
                        <a:rPr lang="it-IT" sz="1300" dirty="0" smtClean="0">
                          <a:effectLst/>
                        </a:rPr>
                        <a:t>C2 </a:t>
                      </a:r>
                      <a:r>
                        <a:rPr lang="it-IT" sz="1300" dirty="0">
                          <a:effectLst/>
                        </a:rPr>
                        <a:t>indicatori raccomandati </a:t>
                      </a:r>
                      <a:r>
                        <a:rPr lang="it-IT" sz="1300" dirty="0" err="1">
                          <a:effectLst/>
                        </a:rPr>
                        <a:t>tratt</a:t>
                      </a:r>
                      <a:r>
                        <a:rPr lang="it-IT" sz="1300" dirty="0">
                          <a:effectLst/>
                        </a:rPr>
                        <a:t>. </a:t>
                      </a:r>
                      <a:r>
                        <a:rPr lang="it-IT" sz="1300" dirty="0" err="1">
                          <a:effectLst/>
                        </a:rPr>
                        <a:t>desaliniz</a:t>
                      </a:r>
                      <a:r>
                        <a:rPr lang="it-IT" sz="1300" dirty="0">
                          <a:effectLst/>
                        </a:rPr>
                        <a:t>. e addolcimento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 err="1">
                          <a:effectLst/>
                        </a:rPr>
                        <a:t>All.I</a:t>
                      </a:r>
                      <a:r>
                        <a:rPr lang="it-IT" sz="1300" dirty="0">
                          <a:effectLst/>
                        </a:rPr>
                        <a:t> Parte D distribuzione interna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2" marR="59932" marT="0" marB="0"/>
                </a:tc>
                <a:extLst>
                  <a:ext uri="{0D108BD9-81ED-4DB2-BD59-A6C34878D82A}">
                    <a16:rowId xmlns:a16="http://schemas.microsoft.com/office/drawing/2014/main" val="339015621"/>
                  </a:ext>
                </a:extLst>
              </a:tr>
              <a:tr h="3496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Allegati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2" marR="599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N.7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 err="1">
                          <a:effectLst/>
                        </a:rPr>
                        <a:t>All.I</a:t>
                      </a:r>
                      <a:r>
                        <a:rPr lang="it-IT" sz="1300" dirty="0">
                          <a:effectLst/>
                        </a:rPr>
                        <a:t> valori di parametro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 err="1">
                          <a:effectLst/>
                        </a:rPr>
                        <a:t>All.II</a:t>
                      </a:r>
                      <a:r>
                        <a:rPr lang="it-IT" sz="1300" dirty="0">
                          <a:effectLst/>
                        </a:rPr>
                        <a:t> controllo e monitoraggio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 err="1">
                          <a:effectLst/>
                        </a:rPr>
                        <a:t>All.III</a:t>
                      </a:r>
                      <a:r>
                        <a:rPr lang="it-IT" sz="1300" dirty="0">
                          <a:effectLst/>
                        </a:rPr>
                        <a:t> specifiche analisi parametri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 err="1">
                          <a:effectLst/>
                        </a:rPr>
                        <a:t>All.IV</a:t>
                      </a:r>
                      <a:r>
                        <a:rPr lang="it-IT" sz="1300" dirty="0">
                          <a:effectLst/>
                        </a:rPr>
                        <a:t> informazioni al pubblico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 err="1">
                          <a:effectLst/>
                        </a:rPr>
                        <a:t>All.V</a:t>
                      </a:r>
                      <a:r>
                        <a:rPr lang="it-IT" sz="1300" dirty="0">
                          <a:effectLst/>
                        </a:rPr>
                        <a:t> principi per la definizione di metodologie comuni per i materiali che entrano in contatto con acque destinate consumo umano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All.VI direttiva abrogata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 err="1">
                          <a:effectLst/>
                        </a:rPr>
                        <a:t>All.VII</a:t>
                      </a:r>
                      <a:r>
                        <a:rPr lang="it-IT" sz="1300" dirty="0">
                          <a:effectLst/>
                        </a:rPr>
                        <a:t> tavola concordanza nuova vecchia direttiva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2" marR="599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N.9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 err="1">
                          <a:effectLst/>
                        </a:rPr>
                        <a:t>All.I</a:t>
                      </a:r>
                      <a:r>
                        <a:rPr lang="it-IT" sz="1300" dirty="0">
                          <a:effectLst/>
                        </a:rPr>
                        <a:t> valori di parametro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 err="1">
                          <a:effectLst/>
                        </a:rPr>
                        <a:t>All.II</a:t>
                      </a:r>
                      <a:r>
                        <a:rPr lang="it-IT" sz="1300" dirty="0">
                          <a:effectLst/>
                        </a:rPr>
                        <a:t> controllo e monitoraggio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 err="1">
                          <a:effectLst/>
                        </a:rPr>
                        <a:t>All.III</a:t>
                      </a:r>
                      <a:r>
                        <a:rPr lang="it-IT" sz="1300" dirty="0">
                          <a:effectLst/>
                        </a:rPr>
                        <a:t> specifiche analisi parametri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 err="1">
                          <a:effectLst/>
                        </a:rPr>
                        <a:t>All.IV</a:t>
                      </a:r>
                      <a:r>
                        <a:rPr lang="it-IT" sz="1300" dirty="0">
                          <a:effectLst/>
                        </a:rPr>
                        <a:t> informazioni al pubblico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 err="1">
                          <a:effectLst/>
                        </a:rPr>
                        <a:t>All.V</a:t>
                      </a:r>
                      <a:r>
                        <a:rPr lang="it-IT" sz="1300" dirty="0">
                          <a:effectLst/>
                        </a:rPr>
                        <a:t> identificazione acque la cui qualità non è oggetto di regolamentazione del presente decreto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All.VI criteri di approvazione di un PSA per le forniture idropotabili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 err="1">
                          <a:effectLst/>
                        </a:rPr>
                        <a:t>All.VII</a:t>
                      </a:r>
                      <a:r>
                        <a:rPr lang="it-IT" sz="1300" dirty="0">
                          <a:effectLst/>
                        </a:rPr>
                        <a:t> info ambientali per la valutazione e gestione del rischio nelle aree di alimentazione dei punti di prelievo di acque destinate consumo umano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 err="1">
                          <a:effectLst/>
                        </a:rPr>
                        <a:t>All.VIII</a:t>
                      </a:r>
                      <a:r>
                        <a:rPr lang="it-IT" sz="1300" dirty="0">
                          <a:effectLst/>
                        </a:rPr>
                        <a:t> classi di strutture prioritarie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 err="1">
                          <a:effectLst/>
                        </a:rPr>
                        <a:t>All</a:t>
                      </a:r>
                      <a:r>
                        <a:rPr lang="it-IT" sz="1300" dirty="0">
                          <a:effectLst/>
                        </a:rPr>
                        <a:t>. IX requisiti per immissione sul territorio nazionale di REMAF da impiegare nel trattamento di acque destinate consumo umano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2" marR="59932" marT="0" marB="0"/>
                </a:tc>
                <a:extLst>
                  <a:ext uri="{0D108BD9-81ED-4DB2-BD59-A6C34878D82A}">
                    <a16:rowId xmlns:a16="http://schemas.microsoft.com/office/drawing/2014/main" val="2042419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87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C1DD2-06A0-4789-A6F4-82091A558977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847527" y="561909"/>
            <a:ext cx="8136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it-IT" sz="2000" b="1" dirty="0">
                <a:solidFill>
                  <a:srgbClr val="0000CC"/>
                </a:solidFill>
                <a:latin typeface="Arial" pitchFamily="34" charset="0"/>
              </a:rPr>
              <a:t>Aggiornamento dei parametri chimici</a:t>
            </a:r>
          </a:p>
        </p:txBody>
      </p:sp>
      <p:sp>
        <p:nvSpPr>
          <p:cNvPr id="2" name="Rettangolo 1"/>
          <p:cNvSpPr/>
          <p:nvPr/>
        </p:nvSpPr>
        <p:spPr>
          <a:xfrm>
            <a:off x="749029" y="936826"/>
            <a:ext cx="1060315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parametri chimici hanno subito una importante revisione, con la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modifica dei valori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alcuni parametri e con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l’introduzione nell’elenco di nuove sostanze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le quali gli studi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hanno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dimostrato la tossicità per l’uomo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070695"/>
              </p:ext>
            </p:extLst>
          </p:nvPr>
        </p:nvGraphicFramePr>
        <p:xfrm>
          <a:off x="1821533" y="1596691"/>
          <a:ext cx="8730515" cy="47596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7464">
                  <a:extLst>
                    <a:ext uri="{9D8B030D-6E8A-4147-A177-3AD203B41FA5}">
                      <a16:colId xmlns:a16="http://schemas.microsoft.com/office/drawing/2014/main" val="1777705657"/>
                    </a:ext>
                  </a:extLst>
                </a:gridCol>
                <a:gridCol w="1371648">
                  <a:extLst>
                    <a:ext uri="{9D8B030D-6E8A-4147-A177-3AD203B41FA5}">
                      <a16:colId xmlns:a16="http://schemas.microsoft.com/office/drawing/2014/main" val="2140693555"/>
                    </a:ext>
                  </a:extLst>
                </a:gridCol>
                <a:gridCol w="994013">
                  <a:extLst>
                    <a:ext uri="{9D8B030D-6E8A-4147-A177-3AD203B41FA5}">
                      <a16:colId xmlns:a16="http://schemas.microsoft.com/office/drawing/2014/main" val="2969688674"/>
                    </a:ext>
                  </a:extLst>
                </a:gridCol>
                <a:gridCol w="1500295">
                  <a:extLst>
                    <a:ext uri="{9D8B030D-6E8A-4147-A177-3AD203B41FA5}">
                      <a16:colId xmlns:a16="http://schemas.microsoft.com/office/drawing/2014/main" val="3180428439"/>
                    </a:ext>
                  </a:extLst>
                </a:gridCol>
                <a:gridCol w="3367095">
                  <a:extLst>
                    <a:ext uri="{9D8B030D-6E8A-4147-A177-3AD203B41FA5}">
                      <a16:colId xmlns:a16="http://schemas.microsoft.com/office/drawing/2014/main" val="1385661012"/>
                    </a:ext>
                  </a:extLst>
                </a:gridCol>
              </a:tblGrid>
              <a:tr h="504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Parametro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Unità misura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Vecchio VP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Nuovo </a:t>
                      </a:r>
                      <a:endParaRPr lang="it-I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VP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Note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6257184"/>
                  </a:ext>
                </a:extLst>
              </a:tr>
              <a:tr h="209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Sb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µg/l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5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6393630"/>
                  </a:ext>
                </a:extLst>
              </a:tr>
              <a:tr h="209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Bisfenolo A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µg/l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-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2.5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4275917"/>
                  </a:ext>
                </a:extLst>
              </a:tr>
              <a:tr h="429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B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mg/l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1.0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1.5/2.4*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*per acque desalinizzate o contaminate geologicamente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858980"/>
                  </a:ext>
                </a:extLst>
              </a:tr>
              <a:tr h="429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ClO</a:t>
                      </a:r>
                      <a:r>
                        <a:rPr lang="it-IT" sz="1400" baseline="-25000">
                          <a:effectLst/>
                        </a:rPr>
                        <a:t>3</a:t>
                      </a:r>
                      <a:r>
                        <a:rPr lang="it-IT" sz="1400" baseline="30000">
                          <a:effectLst/>
                        </a:rPr>
                        <a:t>-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mg/l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-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0.25*/0.70**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*entro 12/01/26, **se si usa ClO</a:t>
                      </a:r>
                      <a:r>
                        <a:rPr lang="it-IT" sz="1400" baseline="-25000" dirty="0">
                          <a:effectLst/>
                        </a:rPr>
                        <a:t>2</a:t>
                      </a:r>
                      <a:r>
                        <a:rPr lang="it-IT" sz="1400" dirty="0">
                          <a:effectLst/>
                        </a:rPr>
                        <a:t> per la disinfezione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496040"/>
                  </a:ext>
                </a:extLst>
              </a:tr>
              <a:tr h="209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ClO</a:t>
                      </a:r>
                      <a:r>
                        <a:rPr lang="it-IT" sz="1400" baseline="-25000">
                          <a:effectLst/>
                        </a:rPr>
                        <a:t>2</a:t>
                      </a:r>
                      <a:r>
                        <a:rPr lang="it-IT" sz="1400" baseline="30000">
                          <a:effectLst/>
                        </a:rPr>
                        <a:t>-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mg/l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0.70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0.25/0.70*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*se si usa ClO</a:t>
                      </a:r>
                      <a:r>
                        <a:rPr lang="it-IT" sz="1400" baseline="-25000">
                          <a:effectLst/>
                        </a:rPr>
                        <a:t>2</a:t>
                      </a:r>
                      <a:r>
                        <a:rPr lang="it-IT" sz="1400">
                          <a:effectLst/>
                        </a:rPr>
                        <a:t> per la disinfezione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5200175"/>
                  </a:ext>
                </a:extLst>
              </a:tr>
              <a:tr h="209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Cr 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µg/l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50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50/25*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* dal 12/01/26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9464757"/>
                  </a:ext>
                </a:extLst>
              </a:tr>
              <a:tr h="429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HAAs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µg/l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-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60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∑ Cl-AA, Cl</a:t>
                      </a:r>
                      <a:r>
                        <a:rPr lang="it-IT" sz="1400" baseline="-25000">
                          <a:effectLst/>
                        </a:rPr>
                        <a:t>2</a:t>
                      </a:r>
                      <a:r>
                        <a:rPr lang="it-IT" sz="1400">
                          <a:effectLst/>
                        </a:rPr>
                        <a:t>-AA, Cl</a:t>
                      </a:r>
                      <a:r>
                        <a:rPr lang="it-IT" sz="1400" baseline="-25000">
                          <a:effectLst/>
                        </a:rPr>
                        <a:t>3</a:t>
                      </a:r>
                      <a:r>
                        <a:rPr lang="it-IT" sz="1400">
                          <a:effectLst/>
                        </a:rPr>
                        <a:t>-AA, Br-AA, Br</a:t>
                      </a:r>
                      <a:r>
                        <a:rPr lang="it-IT" sz="1400" baseline="-25000">
                          <a:effectLst/>
                        </a:rPr>
                        <a:t>2</a:t>
                      </a:r>
                      <a:r>
                        <a:rPr lang="it-IT" sz="1400">
                          <a:effectLst/>
                        </a:rPr>
                        <a:t>-AA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0581852"/>
                  </a:ext>
                </a:extLst>
              </a:tr>
              <a:tr h="209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Pb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µg/l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10/5*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* dal </a:t>
                      </a:r>
                      <a:r>
                        <a:rPr lang="it-IT" sz="1400" dirty="0" smtClean="0">
                          <a:effectLst/>
                        </a:rPr>
                        <a:t>12/01/36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1994256"/>
                  </a:ext>
                </a:extLst>
              </a:tr>
              <a:tr h="429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Microcistina-LR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µg/l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-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1.0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solo in caso di bloom algale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3900992"/>
                  </a:ext>
                </a:extLst>
              </a:tr>
              <a:tr h="209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PFAS TOT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µg/l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-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0.50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014390"/>
                  </a:ext>
                </a:extLst>
              </a:tr>
              <a:tr h="429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∑ PFAS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µg/l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-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0.10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perfluoroalchilici con ≥ C</a:t>
                      </a:r>
                      <a:r>
                        <a:rPr lang="it-IT" sz="1400" baseline="-25000">
                          <a:effectLst/>
                        </a:rPr>
                        <a:t>3</a:t>
                      </a:r>
                      <a:r>
                        <a:rPr lang="it-IT" sz="1400">
                          <a:effectLst/>
                        </a:rPr>
                        <a:t>, perfluoroalchileteri con ≥ C</a:t>
                      </a:r>
                      <a:r>
                        <a:rPr lang="it-IT" sz="1400" baseline="-25000">
                          <a:effectLst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6144887"/>
                  </a:ext>
                </a:extLst>
              </a:tr>
              <a:tr h="429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µg/l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20/30*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*per </a:t>
                      </a:r>
                      <a:r>
                        <a:rPr lang="it-IT" sz="1400" dirty="0">
                          <a:effectLst/>
                        </a:rPr>
                        <a:t>acque contaminate geologicamente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3118766"/>
                  </a:ext>
                </a:extLst>
              </a:tr>
              <a:tr h="209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U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µg/l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-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0187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74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95C1DD2-06A0-4789-A6F4-82091A558977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847528" y="756581"/>
            <a:ext cx="8136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it-IT" sz="2000" b="1" dirty="0">
                <a:solidFill>
                  <a:srgbClr val="0000CC"/>
                </a:solidFill>
                <a:latin typeface="Arial" pitchFamily="34" charset="0"/>
              </a:rPr>
              <a:t>Materiali a contatto con l’acqua potabile e </a:t>
            </a:r>
            <a:r>
              <a:rPr kumimoji="1" lang="it-IT" sz="2000" b="1" dirty="0" err="1">
                <a:solidFill>
                  <a:srgbClr val="0000CC"/>
                </a:solidFill>
                <a:latin typeface="Arial" pitchFamily="34" charset="0"/>
              </a:rPr>
              <a:t>RemaF</a:t>
            </a:r>
            <a:endParaRPr kumimoji="1" lang="it-IT" sz="2000" b="1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653702" y="1309485"/>
            <a:ext cx="88132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D.Lgs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23 febbraio 2023 n.18, agli Articoli 10 e 11,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dà indicazioni in merito ai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requisiti minimi di igiene per i materiali, i reagenti chimici e i materiali filtranti attivi o passivi che entrano a contatto con l’acqua potabile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materiali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che possono, in ogni modo, entrare a contatto con le acque potabili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devono, nel tempo: </a:t>
            </a:r>
          </a:p>
          <a:p>
            <a:pPr algn="just"/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compromettere la salute umana come previsto dal presente decreto; </a:t>
            </a:r>
          </a:p>
          <a:p>
            <a:pPr algn="just"/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alterare il colore, l’odore o il sapore dell’acqua; </a:t>
            </a:r>
          </a:p>
          <a:p>
            <a:pPr algn="just"/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favorire la crescita microbica; </a:t>
            </a:r>
          </a:p>
          <a:p>
            <a:pPr algn="just"/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d) causare il rilascio in acqua di contaminanti a livelli superiori a quelli accettabili per il raggiungimento delle finalità previste per il loro utilizzo.</a:t>
            </a:r>
          </a:p>
          <a:p>
            <a:pPr algn="just"/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just"/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sz="1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ReMaF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(reagenti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chimici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materiali filtranti attivi o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passivi) a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decorrere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 12 gennaio 2036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possono essere immessi sul mercato nazionale e utilizzati esclusivamente quelli conformi al presente decreto, autorizzati dal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CeNSiA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(Centro Nazionale per la Sicurezza delle Acque) e registrati nel sistema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AnTeA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(Anagrafe Territoriale dinamica delle Acque potabili).</a:t>
            </a:r>
          </a:p>
        </p:txBody>
      </p:sp>
    </p:spTree>
    <p:extLst>
      <p:ext uri="{BB962C8B-B14F-4D97-AF65-F5344CB8AC3E}">
        <p14:creationId xmlns:p14="http://schemas.microsoft.com/office/powerpoint/2010/main" val="386474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95C1DD2-06A0-4789-A6F4-82091A558977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279576" y="756581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it-IT" sz="2000" b="1" dirty="0">
                <a:solidFill>
                  <a:srgbClr val="0000CC"/>
                </a:solidFill>
                <a:latin typeface="Arial" pitchFamily="34" charset="0"/>
              </a:rPr>
              <a:t>Migliorare l’accesso all’acqua</a:t>
            </a:r>
          </a:p>
        </p:txBody>
      </p:sp>
      <p:sp>
        <p:nvSpPr>
          <p:cNvPr id="4" name="Rettangolo 3"/>
          <p:cNvSpPr/>
          <p:nvPr/>
        </p:nvSpPr>
        <p:spPr>
          <a:xfrm>
            <a:off x="1634247" y="1317023"/>
            <a:ext cx="8803532" cy="462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D.Lgs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n.18/2023, all’Art.17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prevede che le regioni e province autonome adottino le misure necessarie per migliorare l’accesso alle acque destinate al consumo umano, in particolare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assicurandone l'accesso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 gruppi vulnerabili ed emarginati,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migliorandone l’accesso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chi già ne beneficia e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promuovendo l’uso di acque di rubinetto:</a:t>
            </a:r>
          </a:p>
          <a:p>
            <a:pPr marL="285750" indent="-285750" algn="just">
              <a:lnSpc>
                <a:spcPct val="107000"/>
              </a:lnSpc>
              <a:buFontTx/>
              <a:buChar char="-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obblighi di punti di accesso alle acque per edifici prioritari, quantomeno per aeroporti, stazioni, stabilimenti balneari.</a:t>
            </a:r>
          </a:p>
          <a:p>
            <a:pPr marL="285750" indent="-285750" algn="just">
              <a:lnSpc>
                <a:spcPct val="107000"/>
              </a:lnSpc>
              <a:buFontTx/>
              <a:buChar char="-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creando dispositivi e punti di erogazione dell’acqua all’esterno e all’interno degli spazi pubblici, nelle pubbliche amministrazioni e negli edifici pubblici, in modo proporzionato alla necessità di tali misure e tenendo conto delle condizioni locali specifiche, quali il clima e la geografia, e promuovendo la fruibilità dei punti di accesso all’acqua mediante appropriata informazione; </a:t>
            </a:r>
          </a:p>
          <a:p>
            <a:pPr marL="285750" indent="-285750" algn="just">
              <a:lnSpc>
                <a:spcPct val="107000"/>
              </a:lnSpc>
              <a:buFontTx/>
              <a:buChar char="-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incentivando la messa a disposizione di acqua potabile a titolo gratuito, ai clienti di ristoranti, mense e servizi di ristorazione; </a:t>
            </a:r>
          </a:p>
          <a:p>
            <a:pPr marL="285750" indent="-285750" algn="just">
              <a:lnSpc>
                <a:spcPct val="107000"/>
              </a:lnSpc>
              <a:buFontTx/>
              <a:buChar char="-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avviando campagne di informazione per i cittadini circa la qualità dell’acqua destinata a consumo umano.</a:t>
            </a:r>
          </a:p>
        </p:txBody>
      </p:sp>
    </p:spTree>
    <p:extLst>
      <p:ext uri="{BB962C8B-B14F-4D97-AF65-F5344CB8AC3E}">
        <p14:creationId xmlns:p14="http://schemas.microsoft.com/office/powerpoint/2010/main" val="1322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62"/>
          <p:cNvSpPr txBox="1">
            <a:spLocks noChangeArrowheads="1"/>
          </p:cNvSpPr>
          <p:nvPr/>
        </p:nvSpPr>
        <p:spPr bwMode="auto">
          <a:xfrm>
            <a:off x="1903380" y="579186"/>
            <a:ext cx="4321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it-IT" altLang="it-IT" sz="2000" b="1" dirty="0">
                <a:solidFill>
                  <a:srgbClr val="0000CC"/>
                </a:solidFill>
                <a:latin typeface="Arial" pitchFamily="34" charset="0"/>
              </a:rPr>
              <a:t>Punti di rispetto della conformità</a:t>
            </a:r>
          </a:p>
        </p:txBody>
      </p:sp>
      <p:sp>
        <p:nvSpPr>
          <p:cNvPr id="2" name="Rettangolo 1"/>
          <p:cNvSpPr/>
          <p:nvPr/>
        </p:nvSpPr>
        <p:spPr>
          <a:xfrm>
            <a:off x="1225685" y="1147801"/>
            <a:ext cx="9727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</a:rPr>
              <a:t>D.Lgs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</a:rPr>
              <a:t> 23 febbraio 2023 n.18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all’Art. 5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precisa che il gestore si considera aver adempiuto agli obblighi di cui al presente decreto quando i valori di parametro, fissati nell’allegato I, sono rispettati nel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punto di consegna (CONTATORE),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identifica il punto di delimitazione tra la rete di distribuzione e l’impianto di distribuzione interna dell’edificio</a:t>
            </a:r>
            <a:endParaRPr lang="it-IT" sz="1800" dirty="0"/>
          </a:p>
        </p:txBody>
      </p:sp>
      <p:grpSp>
        <p:nvGrpSpPr>
          <p:cNvPr id="66" name="Group 2"/>
          <p:cNvGrpSpPr>
            <a:grpSpLocks/>
          </p:cNvGrpSpPr>
          <p:nvPr/>
        </p:nvGrpSpPr>
        <p:grpSpPr bwMode="auto">
          <a:xfrm>
            <a:off x="2391429" y="2401433"/>
            <a:ext cx="7053397" cy="4167187"/>
            <a:chOff x="607" y="1008"/>
            <a:chExt cx="5097" cy="2736"/>
          </a:xfrm>
        </p:grpSpPr>
        <p:sp>
          <p:nvSpPr>
            <p:cNvPr id="68" name="Rectangle 3"/>
            <p:cNvSpPr>
              <a:spLocks noChangeArrowheads="1"/>
            </p:cNvSpPr>
            <p:nvPr/>
          </p:nvSpPr>
          <p:spPr bwMode="auto">
            <a:xfrm>
              <a:off x="3072" y="1584"/>
              <a:ext cx="1488" cy="1968"/>
            </a:xfrm>
            <a:prstGeom prst="rect">
              <a:avLst/>
            </a:prstGeom>
            <a:solidFill>
              <a:srgbClr val="C5D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it-IT" altLang="it-IT">
                <a:latin typeface="Arial" pitchFamily="34" charset="0"/>
              </a:endParaRPr>
            </a:p>
          </p:txBody>
        </p:sp>
        <p:sp>
          <p:nvSpPr>
            <p:cNvPr id="69" name="AutoShape 4"/>
            <p:cNvSpPr>
              <a:spLocks noChangeArrowheads="1"/>
            </p:cNvSpPr>
            <p:nvPr/>
          </p:nvSpPr>
          <p:spPr bwMode="auto">
            <a:xfrm>
              <a:off x="2784" y="1008"/>
              <a:ext cx="2064" cy="624"/>
            </a:xfrm>
            <a:prstGeom prst="triangle">
              <a:avLst>
                <a:gd name="adj" fmla="val 50000"/>
              </a:avLst>
            </a:prstGeom>
            <a:solidFill>
              <a:srgbClr val="CC3300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it-IT" altLang="it-IT">
                <a:latin typeface="Arial" pitchFamily="34" charset="0"/>
              </a:endParaRPr>
            </a:p>
          </p:txBody>
        </p:sp>
        <p:sp>
          <p:nvSpPr>
            <p:cNvPr id="70" name="Line 5"/>
            <p:cNvSpPr>
              <a:spLocks noChangeShapeType="1"/>
            </p:cNvSpPr>
            <p:nvPr/>
          </p:nvSpPr>
          <p:spPr bwMode="auto">
            <a:xfrm>
              <a:off x="912" y="3648"/>
              <a:ext cx="4704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71" name="Line 6"/>
            <p:cNvSpPr>
              <a:spLocks noChangeShapeType="1"/>
            </p:cNvSpPr>
            <p:nvPr/>
          </p:nvSpPr>
          <p:spPr bwMode="auto">
            <a:xfrm>
              <a:off x="912" y="3744"/>
              <a:ext cx="4704" cy="0"/>
            </a:xfrm>
            <a:prstGeom prst="line">
              <a:avLst/>
            </a:prstGeom>
            <a:noFill/>
            <a:ln w="762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72" name="Oval 7"/>
            <p:cNvSpPr>
              <a:spLocks noChangeArrowheads="1"/>
            </p:cNvSpPr>
            <p:nvPr/>
          </p:nvSpPr>
          <p:spPr bwMode="auto">
            <a:xfrm>
              <a:off x="1584" y="3264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it-IT" altLang="it-IT">
                <a:latin typeface="Arial" pitchFamily="34" charset="0"/>
              </a:endParaRPr>
            </a:p>
          </p:txBody>
        </p:sp>
        <p:sp>
          <p:nvSpPr>
            <p:cNvPr id="73" name="Line 8"/>
            <p:cNvSpPr>
              <a:spLocks noChangeShapeType="1"/>
            </p:cNvSpPr>
            <p:nvPr/>
          </p:nvSpPr>
          <p:spPr bwMode="auto">
            <a:xfrm>
              <a:off x="3072" y="2592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74" name="Line 9"/>
            <p:cNvSpPr>
              <a:spLocks noChangeShapeType="1"/>
            </p:cNvSpPr>
            <p:nvPr/>
          </p:nvSpPr>
          <p:spPr bwMode="auto">
            <a:xfrm>
              <a:off x="3072" y="3072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75" name="Line 10"/>
            <p:cNvSpPr>
              <a:spLocks noChangeShapeType="1"/>
            </p:cNvSpPr>
            <p:nvPr/>
          </p:nvSpPr>
          <p:spPr bwMode="auto">
            <a:xfrm>
              <a:off x="3072" y="2112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76" name="Line 11"/>
            <p:cNvSpPr>
              <a:spLocks noChangeShapeType="1"/>
            </p:cNvSpPr>
            <p:nvPr/>
          </p:nvSpPr>
          <p:spPr bwMode="auto">
            <a:xfrm>
              <a:off x="4704" y="2064"/>
              <a:ext cx="0" cy="1680"/>
            </a:xfrm>
            <a:prstGeom prst="line">
              <a:avLst/>
            </a:prstGeom>
            <a:noFill/>
            <a:ln w="38100">
              <a:solidFill>
                <a:srgbClr val="CC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77" name="AutoShape 12"/>
            <p:cNvSpPr>
              <a:spLocks noChangeArrowheads="1"/>
            </p:cNvSpPr>
            <p:nvPr/>
          </p:nvSpPr>
          <p:spPr bwMode="auto">
            <a:xfrm flipV="1">
              <a:off x="4464" y="1920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4590 h 21600"/>
                <a:gd name="T14" fmla="*/ 19980 w 21600"/>
                <a:gd name="T15" fmla="*/ 75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19" y="0"/>
                  </a:lnTo>
                  <a:lnTo>
                    <a:pt x="15119" y="4590"/>
                  </a:lnTo>
                  <a:lnTo>
                    <a:pt x="12427" y="4590"/>
                  </a:lnTo>
                  <a:cubicBezTo>
                    <a:pt x="5564" y="4590"/>
                    <a:pt x="0" y="7978"/>
                    <a:pt x="0" y="12158"/>
                  </a:cubicBezTo>
                  <a:lnTo>
                    <a:pt x="0" y="21600"/>
                  </a:lnTo>
                  <a:lnTo>
                    <a:pt x="3044" y="21600"/>
                  </a:lnTo>
                  <a:lnTo>
                    <a:pt x="3044" y="12158"/>
                  </a:lnTo>
                  <a:cubicBezTo>
                    <a:pt x="3044" y="9623"/>
                    <a:pt x="7245" y="7568"/>
                    <a:pt x="12427" y="7568"/>
                  </a:cubicBezTo>
                  <a:lnTo>
                    <a:pt x="15119" y="7568"/>
                  </a:lnTo>
                  <a:lnTo>
                    <a:pt x="15119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78" name="AutoShape 13"/>
            <p:cNvSpPr>
              <a:spLocks noChangeArrowheads="1"/>
            </p:cNvSpPr>
            <p:nvPr/>
          </p:nvSpPr>
          <p:spPr bwMode="auto">
            <a:xfrm flipV="1">
              <a:off x="4464" y="2400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4590 h 21600"/>
                <a:gd name="T14" fmla="*/ 19980 w 21600"/>
                <a:gd name="T15" fmla="*/ 75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19" y="0"/>
                  </a:lnTo>
                  <a:lnTo>
                    <a:pt x="15119" y="4590"/>
                  </a:lnTo>
                  <a:lnTo>
                    <a:pt x="12427" y="4590"/>
                  </a:lnTo>
                  <a:cubicBezTo>
                    <a:pt x="5564" y="4590"/>
                    <a:pt x="0" y="7978"/>
                    <a:pt x="0" y="12158"/>
                  </a:cubicBezTo>
                  <a:lnTo>
                    <a:pt x="0" y="21600"/>
                  </a:lnTo>
                  <a:lnTo>
                    <a:pt x="3044" y="21600"/>
                  </a:lnTo>
                  <a:lnTo>
                    <a:pt x="3044" y="12158"/>
                  </a:lnTo>
                  <a:cubicBezTo>
                    <a:pt x="3044" y="9623"/>
                    <a:pt x="7245" y="7568"/>
                    <a:pt x="12427" y="7568"/>
                  </a:cubicBezTo>
                  <a:lnTo>
                    <a:pt x="15119" y="7568"/>
                  </a:lnTo>
                  <a:lnTo>
                    <a:pt x="15119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79" name="AutoShape 14"/>
            <p:cNvSpPr>
              <a:spLocks noChangeArrowheads="1"/>
            </p:cNvSpPr>
            <p:nvPr/>
          </p:nvSpPr>
          <p:spPr bwMode="auto">
            <a:xfrm flipV="1">
              <a:off x="4464" y="2880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4590 h 21600"/>
                <a:gd name="T14" fmla="*/ 19980 w 21600"/>
                <a:gd name="T15" fmla="*/ 75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19" y="0"/>
                  </a:lnTo>
                  <a:lnTo>
                    <a:pt x="15119" y="4590"/>
                  </a:lnTo>
                  <a:lnTo>
                    <a:pt x="12427" y="4590"/>
                  </a:lnTo>
                  <a:cubicBezTo>
                    <a:pt x="5564" y="4590"/>
                    <a:pt x="0" y="7978"/>
                    <a:pt x="0" y="12158"/>
                  </a:cubicBezTo>
                  <a:lnTo>
                    <a:pt x="0" y="21600"/>
                  </a:lnTo>
                  <a:lnTo>
                    <a:pt x="3044" y="21600"/>
                  </a:lnTo>
                  <a:lnTo>
                    <a:pt x="3044" y="12158"/>
                  </a:lnTo>
                  <a:cubicBezTo>
                    <a:pt x="3044" y="9623"/>
                    <a:pt x="7245" y="7568"/>
                    <a:pt x="12427" y="7568"/>
                  </a:cubicBezTo>
                  <a:lnTo>
                    <a:pt x="15119" y="7568"/>
                  </a:lnTo>
                  <a:lnTo>
                    <a:pt x="15119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80" name="AutoShape 15"/>
            <p:cNvSpPr>
              <a:spLocks noChangeArrowheads="1"/>
            </p:cNvSpPr>
            <p:nvPr/>
          </p:nvSpPr>
          <p:spPr bwMode="auto">
            <a:xfrm flipV="1">
              <a:off x="4464" y="3360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4590 h 21600"/>
                <a:gd name="T14" fmla="*/ 19980 w 21600"/>
                <a:gd name="T15" fmla="*/ 75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19" y="0"/>
                  </a:lnTo>
                  <a:lnTo>
                    <a:pt x="15119" y="4590"/>
                  </a:lnTo>
                  <a:lnTo>
                    <a:pt x="12427" y="4590"/>
                  </a:lnTo>
                  <a:cubicBezTo>
                    <a:pt x="5564" y="4590"/>
                    <a:pt x="0" y="7978"/>
                    <a:pt x="0" y="12158"/>
                  </a:cubicBezTo>
                  <a:lnTo>
                    <a:pt x="0" y="21600"/>
                  </a:lnTo>
                  <a:lnTo>
                    <a:pt x="3044" y="21600"/>
                  </a:lnTo>
                  <a:lnTo>
                    <a:pt x="3044" y="12158"/>
                  </a:lnTo>
                  <a:cubicBezTo>
                    <a:pt x="3044" y="9623"/>
                    <a:pt x="7245" y="7568"/>
                    <a:pt x="12427" y="7568"/>
                  </a:cubicBezTo>
                  <a:lnTo>
                    <a:pt x="15119" y="7568"/>
                  </a:lnTo>
                  <a:lnTo>
                    <a:pt x="15119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81" name="Line 16"/>
            <p:cNvSpPr>
              <a:spLocks noChangeShapeType="1"/>
            </p:cNvSpPr>
            <p:nvPr/>
          </p:nvSpPr>
          <p:spPr bwMode="auto">
            <a:xfrm>
              <a:off x="2400" y="1920"/>
              <a:ext cx="0" cy="14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82" name="Line 17"/>
            <p:cNvSpPr>
              <a:spLocks noChangeShapeType="1"/>
            </p:cNvSpPr>
            <p:nvPr/>
          </p:nvSpPr>
          <p:spPr bwMode="auto">
            <a:xfrm>
              <a:off x="1776" y="3360"/>
              <a:ext cx="62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grpSp>
          <p:nvGrpSpPr>
            <p:cNvPr id="83" name="Group 18"/>
            <p:cNvGrpSpPr>
              <a:grpSpLocks/>
            </p:cNvGrpSpPr>
            <p:nvPr/>
          </p:nvGrpSpPr>
          <p:grpSpPr bwMode="auto">
            <a:xfrm>
              <a:off x="2400" y="1728"/>
              <a:ext cx="2077" cy="265"/>
              <a:chOff x="2400" y="1728"/>
              <a:chExt cx="2077" cy="265"/>
            </a:xfrm>
          </p:grpSpPr>
          <p:sp>
            <p:nvSpPr>
              <p:cNvPr id="119" name="Oval 19"/>
              <p:cNvSpPr>
                <a:spLocks noChangeArrowheads="1"/>
              </p:cNvSpPr>
              <p:nvPr/>
            </p:nvSpPr>
            <p:spPr bwMode="auto">
              <a:xfrm>
                <a:off x="2736" y="1849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Impact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Impact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Impact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Impact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Impact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Impact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Impact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Impact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Impact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it-IT" altLang="it-IT">
                  <a:latin typeface="Arial" pitchFamily="34" charset="0"/>
                </a:endParaRPr>
              </a:p>
            </p:txBody>
          </p:sp>
          <p:sp>
            <p:nvSpPr>
              <p:cNvPr id="120" name="Line 20"/>
              <p:cNvSpPr>
                <a:spLocks noChangeShapeType="1"/>
              </p:cNvSpPr>
              <p:nvPr/>
            </p:nvSpPr>
            <p:spPr bwMode="auto">
              <a:xfrm>
                <a:off x="2400" y="1920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21" name="Line 21"/>
              <p:cNvSpPr>
                <a:spLocks noChangeShapeType="1"/>
              </p:cNvSpPr>
              <p:nvPr/>
            </p:nvSpPr>
            <p:spPr bwMode="auto">
              <a:xfrm>
                <a:off x="3216" y="1920"/>
                <a:ext cx="864" cy="0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22" name="Line 22"/>
              <p:cNvSpPr>
                <a:spLocks noChangeShapeType="1"/>
              </p:cNvSpPr>
              <p:nvPr/>
            </p:nvSpPr>
            <p:spPr bwMode="auto">
              <a:xfrm>
                <a:off x="4477" y="17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23" name="Line 23"/>
              <p:cNvSpPr>
                <a:spLocks noChangeShapeType="1"/>
              </p:cNvSpPr>
              <p:nvPr/>
            </p:nvSpPr>
            <p:spPr bwMode="auto">
              <a:xfrm>
                <a:off x="4080" y="1728"/>
                <a:ext cx="397" cy="0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24" name="Line 24"/>
              <p:cNvSpPr>
                <a:spLocks noChangeShapeType="1"/>
              </p:cNvSpPr>
              <p:nvPr/>
            </p:nvSpPr>
            <p:spPr bwMode="auto">
              <a:xfrm flipV="1">
                <a:off x="4080" y="17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25" name="Line 25"/>
              <p:cNvSpPr>
                <a:spLocks noChangeShapeType="1"/>
              </p:cNvSpPr>
              <p:nvPr/>
            </p:nvSpPr>
            <p:spPr bwMode="auto">
              <a:xfrm>
                <a:off x="2880" y="1920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</p:grpSp>
        <p:grpSp>
          <p:nvGrpSpPr>
            <p:cNvPr id="84" name="Group 26"/>
            <p:cNvGrpSpPr>
              <a:grpSpLocks/>
            </p:cNvGrpSpPr>
            <p:nvPr/>
          </p:nvGrpSpPr>
          <p:grpSpPr bwMode="auto">
            <a:xfrm>
              <a:off x="2400" y="2208"/>
              <a:ext cx="2077" cy="265"/>
              <a:chOff x="2400" y="1728"/>
              <a:chExt cx="2077" cy="265"/>
            </a:xfrm>
          </p:grpSpPr>
          <p:sp>
            <p:nvSpPr>
              <p:cNvPr id="112" name="Oval 27"/>
              <p:cNvSpPr>
                <a:spLocks noChangeArrowheads="1"/>
              </p:cNvSpPr>
              <p:nvPr/>
            </p:nvSpPr>
            <p:spPr bwMode="auto">
              <a:xfrm>
                <a:off x="2736" y="1849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Impact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Impact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Impact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Impact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Impact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Impact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Impact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Impact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Impact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it-IT" altLang="it-IT">
                  <a:latin typeface="Arial" pitchFamily="34" charset="0"/>
                </a:endParaRPr>
              </a:p>
            </p:txBody>
          </p:sp>
          <p:sp>
            <p:nvSpPr>
              <p:cNvPr id="113" name="Line 28"/>
              <p:cNvSpPr>
                <a:spLocks noChangeShapeType="1"/>
              </p:cNvSpPr>
              <p:nvPr/>
            </p:nvSpPr>
            <p:spPr bwMode="auto">
              <a:xfrm>
                <a:off x="2400" y="1920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14" name="Line 29"/>
              <p:cNvSpPr>
                <a:spLocks noChangeShapeType="1"/>
              </p:cNvSpPr>
              <p:nvPr/>
            </p:nvSpPr>
            <p:spPr bwMode="auto">
              <a:xfrm>
                <a:off x="3216" y="1920"/>
                <a:ext cx="864" cy="0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15" name="Line 30"/>
              <p:cNvSpPr>
                <a:spLocks noChangeShapeType="1"/>
              </p:cNvSpPr>
              <p:nvPr/>
            </p:nvSpPr>
            <p:spPr bwMode="auto">
              <a:xfrm>
                <a:off x="4477" y="17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16" name="Line 31"/>
              <p:cNvSpPr>
                <a:spLocks noChangeShapeType="1"/>
              </p:cNvSpPr>
              <p:nvPr/>
            </p:nvSpPr>
            <p:spPr bwMode="auto">
              <a:xfrm>
                <a:off x="4080" y="1728"/>
                <a:ext cx="397" cy="0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17" name="Line 32"/>
              <p:cNvSpPr>
                <a:spLocks noChangeShapeType="1"/>
              </p:cNvSpPr>
              <p:nvPr/>
            </p:nvSpPr>
            <p:spPr bwMode="auto">
              <a:xfrm flipV="1">
                <a:off x="4080" y="17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18" name="Line 33"/>
              <p:cNvSpPr>
                <a:spLocks noChangeShapeType="1"/>
              </p:cNvSpPr>
              <p:nvPr/>
            </p:nvSpPr>
            <p:spPr bwMode="auto">
              <a:xfrm>
                <a:off x="2880" y="1920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</p:grpSp>
        <p:grpSp>
          <p:nvGrpSpPr>
            <p:cNvPr id="85" name="Group 34"/>
            <p:cNvGrpSpPr>
              <a:grpSpLocks/>
            </p:cNvGrpSpPr>
            <p:nvPr/>
          </p:nvGrpSpPr>
          <p:grpSpPr bwMode="auto">
            <a:xfrm>
              <a:off x="2400" y="2688"/>
              <a:ext cx="2077" cy="265"/>
              <a:chOff x="2400" y="1728"/>
              <a:chExt cx="2077" cy="265"/>
            </a:xfrm>
          </p:grpSpPr>
          <p:sp>
            <p:nvSpPr>
              <p:cNvPr id="105" name="Oval 35"/>
              <p:cNvSpPr>
                <a:spLocks noChangeArrowheads="1"/>
              </p:cNvSpPr>
              <p:nvPr/>
            </p:nvSpPr>
            <p:spPr bwMode="auto">
              <a:xfrm>
                <a:off x="2736" y="1849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Impact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Impact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Impact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Impact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Impact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Impact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Impact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Impact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Impact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it-IT" altLang="it-IT">
                  <a:latin typeface="Arial" pitchFamily="34" charset="0"/>
                </a:endParaRPr>
              </a:p>
            </p:txBody>
          </p:sp>
          <p:sp>
            <p:nvSpPr>
              <p:cNvPr id="106" name="Line 36"/>
              <p:cNvSpPr>
                <a:spLocks noChangeShapeType="1"/>
              </p:cNvSpPr>
              <p:nvPr/>
            </p:nvSpPr>
            <p:spPr bwMode="auto">
              <a:xfrm>
                <a:off x="2400" y="1920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07" name="Line 37"/>
              <p:cNvSpPr>
                <a:spLocks noChangeShapeType="1"/>
              </p:cNvSpPr>
              <p:nvPr/>
            </p:nvSpPr>
            <p:spPr bwMode="auto">
              <a:xfrm>
                <a:off x="3216" y="1920"/>
                <a:ext cx="864" cy="0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08" name="Line 38"/>
              <p:cNvSpPr>
                <a:spLocks noChangeShapeType="1"/>
              </p:cNvSpPr>
              <p:nvPr/>
            </p:nvSpPr>
            <p:spPr bwMode="auto">
              <a:xfrm>
                <a:off x="4477" y="17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09" name="Line 39"/>
              <p:cNvSpPr>
                <a:spLocks noChangeShapeType="1"/>
              </p:cNvSpPr>
              <p:nvPr/>
            </p:nvSpPr>
            <p:spPr bwMode="auto">
              <a:xfrm>
                <a:off x="4080" y="1728"/>
                <a:ext cx="397" cy="0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10" name="Line 40"/>
              <p:cNvSpPr>
                <a:spLocks noChangeShapeType="1"/>
              </p:cNvSpPr>
              <p:nvPr/>
            </p:nvSpPr>
            <p:spPr bwMode="auto">
              <a:xfrm flipV="1">
                <a:off x="4080" y="17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11" name="Line 41"/>
              <p:cNvSpPr>
                <a:spLocks noChangeShapeType="1"/>
              </p:cNvSpPr>
              <p:nvPr/>
            </p:nvSpPr>
            <p:spPr bwMode="auto">
              <a:xfrm>
                <a:off x="2880" y="1920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</p:grpSp>
        <p:grpSp>
          <p:nvGrpSpPr>
            <p:cNvPr id="86" name="Group 42"/>
            <p:cNvGrpSpPr>
              <a:grpSpLocks/>
            </p:cNvGrpSpPr>
            <p:nvPr/>
          </p:nvGrpSpPr>
          <p:grpSpPr bwMode="auto">
            <a:xfrm>
              <a:off x="2400" y="3168"/>
              <a:ext cx="2077" cy="265"/>
              <a:chOff x="2400" y="1728"/>
              <a:chExt cx="2077" cy="265"/>
            </a:xfrm>
          </p:grpSpPr>
          <p:sp>
            <p:nvSpPr>
              <p:cNvPr id="98" name="Oval 43"/>
              <p:cNvSpPr>
                <a:spLocks noChangeArrowheads="1"/>
              </p:cNvSpPr>
              <p:nvPr/>
            </p:nvSpPr>
            <p:spPr bwMode="auto">
              <a:xfrm>
                <a:off x="2736" y="1849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Impact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Impact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Impact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Impact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Impact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Impact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Impact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Impact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Impact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it-IT" altLang="it-IT">
                  <a:latin typeface="Arial" pitchFamily="34" charset="0"/>
                </a:endParaRPr>
              </a:p>
            </p:txBody>
          </p:sp>
          <p:sp>
            <p:nvSpPr>
              <p:cNvPr id="99" name="Line 44"/>
              <p:cNvSpPr>
                <a:spLocks noChangeShapeType="1"/>
              </p:cNvSpPr>
              <p:nvPr/>
            </p:nvSpPr>
            <p:spPr bwMode="auto">
              <a:xfrm>
                <a:off x="2400" y="1920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00" name="Line 45"/>
              <p:cNvSpPr>
                <a:spLocks noChangeShapeType="1"/>
              </p:cNvSpPr>
              <p:nvPr/>
            </p:nvSpPr>
            <p:spPr bwMode="auto">
              <a:xfrm>
                <a:off x="3216" y="1920"/>
                <a:ext cx="864" cy="0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01" name="Line 46"/>
              <p:cNvSpPr>
                <a:spLocks noChangeShapeType="1"/>
              </p:cNvSpPr>
              <p:nvPr/>
            </p:nvSpPr>
            <p:spPr bwMode="auto">
              <a:xfrm>
                <a:off x="4477" y="17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02" name="Line 47"/>
              <p:cNvSpPr>
                <a:spLocks noChangeShapeType="1"/>
              </p:cNvSpPr>
              <p:nvPr/>
            </p:nvSpPr>
            <p:spPr bwMode="auto">
              <a:xfrm>
                <a:off x="4080" y="1728"/>
                <a:ext cx="397" cy="0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03" name="Line 48"/>
              <p:cNvSpPr>
                <a:spLocks noChangeShapeType="1"/>
              </p:cNvSpPr>
              <p:nvPr/>
            </p:nvSpPr>
            <p:spPr bwMode="auto">
              <a:xfrm flipV="1">
                <a:off x="4080" y="17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04" name="Line 49"/>
              <p:cNvSpPr>
                <a:spLocks noChangeShapeType="1"/>
              </p:cNvSpPr>
              <p:nvPr/>
            </p:nvSpPr>
            <p:spPr bwMode="auto">
              <a:xfrm>
                <a:off x="2880" y="1920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87" name="Line 50"/>
            <p:cNvSpPr>
              <a:spLocks noChangeShapeType="1"/>
            </p:cNvSpPr>
            <p:nvPr/>
          </p:nvSpPr>
          <p:spPr bwMode="auto">
            <a:xfrm>
              <a:off x="1344" y="3360"/>
              <a:ext cx="0" cy="2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88" name="Line 51"/>
            <p:cNvSpPr>
              <a:spLocks noChangeShapeType="1"/>
            </p:cNvSpPr>
            <p:nvPr/>
          </p:nvSpPr>
          <p:spPr bwMode="auto">
            <a:xfrm>
              <a:off x="1344" y="3360"/>
              <a:ext cx="24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89" name="Line 52"/>
            <p:cNvSpPr>
              <a:spLocks noChangeShapeType="1"/>
            </p:cNvSpPr>
            <p:nvPr/>
          </p:nvSpPr>
          <p:spPr bwMode="auto">
            <a:xfrm>
              <a:off x="1680" y="2400"/>
              <a:ext cx="0" cy="1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90" name="Line 53"/>
            <p:cNvSpPr>
              <a:spLocks noChangeShapeType="1"/>
            </p:cNvSpPr>
            <p:nvPr/>
          </p:nvSpPr>
          <p:spPr bwMode="auto">
            <a:xfrm>
              <a:off x="2817" y="1728"/>
              <a:ext cx="0" cy="18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91" name="AutoShape 54"/>
            <p:cNvSpPr>
              <a:spLocks noChangeArrowheads="1"/>
            </p:cNvSpPr>
            <p:nvPr/>
          </p:nvSpPr>
          <p:spPr bwMode="auto">
            <a:xfrm>
              <a:off x="960" y="2784"/>
              <a:ext cx="672" cy="480"/>
            </a:xfrm>
            <a:prstGeom prst="curvedDownArrow">
              <a:avLst>
                <a:gd name="adj1" fmla="val 14706"/>
                <a:gd name="adj2" fmla="val 42706"/>
                <a:gd name="adj3" fmla="val 33333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it-IT" altLang="it-IT">
                <a:latin typeface="Arial" pitchFamily="34" charset="0"/>
              </a:endParaRPr>
            </a:p>
          </p:txBody>
        </p:sp>
        <p:sp>
          <p:nvSpPr>
            <p:cNvPr id="92" name="Text Box 55"/>
            <p:cNvSpPr txBox="1">
              <a:spLocks noChangeArrowheads="1"/>
            </p:cNvSpPr>
            <p:nvPr/>
          </p:nvSpPr>
          <p:spPr bwMode="auto">
            <a:xfrm>
              <a:off x="607" y="3283"/>
              <a:ext cx="665" cy="16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it-IT" altLang="it-IT" sz="1050" dirty="0" smtClean="0">
                  <a:solidFill>
                    <a:srgbClr val="008000"/>
                  </a:solidFill>
                  <a:latin typeface="Arial Black" pitchFamily="34" charset="0"/>
                  <a:cs typeface="Arial" charset="0"/>
                </a:rPr>
                <a:t>Gestore</a:t>
              </a:r>
            </a:p>
          </p:txBody>
        </p:sp>
        <p:sp>
          <p:nvSpPr>
            <p:cNvPr id="93" name="AutoShape 56"/>
            <p:cNvSpPr>
              <a:spLocks noChangeArrowheads="1"/>
            </p:cNvSpPr>
            <p:nvPr/>
          </p:nvSpPr>
          <p:spPr bwMode="auto">
            <a:xfrm>
              <a:off x="1824" y="1488"/>
              <a:ext cx="672" cy="480"/>
            </a:xfrm>
            <a:prstGeom prst="curvedDownArrow">
              <a:avLst>
                <a:gd name="adj1" fmla="val 14706"/>
                <a:gd name="adj2" fmla="val 42706"/>
                <a:gd name="adj3" fmla="val 33333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it-IT" altLang="it-IT">
                <a:latin typeface="Arial" pitchFamily="34" charset="0"/>
              </a:endParaRPr>
            </a:p>
          </p:txBody>
        </p:sp>
        <p:sp>
          <p:nvSpPr>
            <p:cNvPr id="94" name="Text Box 57"/>
            <p:cNvSpPr txBox="1">
              <a:spLocks noChangeArrowheads="1"/>
            </p:cNvSpPr>
            <p:nvPr/>
          </p:nvSpPr>
          <p:spPr bwMode="auto">
            <a:xfrm>
              <a:off x="1495" y="2022"/>
              <a:ext cx="768" cy="16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 sz="1000">
                  <a:solidFill>
                    <a:srgbClr val="008000"/>
                  </a:solidFill>
                  <a:latin typeface="Arial Black" pitchFamily="34" charset="0"/>
                </a:rPr>
                <a:t>Condominio</a:t>
              </a:r>
            </a:p>
          </p:txBody>
        </p:sp>
        <p:sp>
          <p:nvSpPr>
            <p:cNvPr id="95" name="AutoShape 58"/>
            <p:cNvSpPr>
              <a:spLocks noChangeArrowheads="1"/>
            </p:cNvSpPr>
            <p:nvPr/>
          </p:nvSpPr>
          <p:spPr bwMode="auto">
            <a:xfrm flipH="1">
              <a:off x="4320" y="1200"/>
              <a:ext cx="672" cy="480"/>
            </a:xfrm>
            <a:prstGeom prst="curvedDownArrow">
              <a:avLst>
                <a:gd name="adj1" fmla="val 14706"/>
                <a:gd name="adj2" fmla="val 42706"/>
                <a:gd name="adj3" fmla="val 33333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it-IT" altLang="it-IT">
                <a:latin typeface="Arial" pitchFamily="34" charset="0"/>
              </a:endParaRPr>
            </a:p>
          </p:txBody>
        </p:sp>
        <p:sp>
          <p:nvSpPr>
            <p:cNvPr id="96" name="Text Box 59"/>
            <p:cNvSpPr txBox="1">
              <a:spLocks noChangeArrowheads="1"/>
            </p:cNvSpPr>
            <p:nvPr/>
          </p:nvSpPr>
          <p:spPr bwMode="auto">
            <a:xfrm>
              <a:off x="4677" y="1711"/>
              <a:ext cx="630" cy="16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 sz="1000">
                  <a:solidFill>
                    <a:srgbClr val="008000"/>
                  </a:solidFill>
                  <a:latin typeface="Arial Black" pitchFamily="34" charset="0"/>
                </a:rPr>
                <a:t>Inquilino</a:t>
              </a:r>
            </a:p>
          </p:txBody>
        </p:sp>
        <p:sp>
          <p:nvSpPr>
            <p:cNvPr id="97" name="AutoShape 60"/>
            <p:cNvSpPr>
              <a:spLocks/>
            </p:cNvSpPr>
            <p:nvPr/>
          </p:nvSpPr>
          <p:spPr bwMode="auto">
            <a:xfrm>
              <a:off x="4745" y="2640"/>
              <a:ext cx="959" cy="524"/>
            </a:xfrm>
            <a:prstGeom prst="accentBorderCallout1">
              <a:avLst>
                <a:gd name="adj1" fmla="val 13634"/>
                <a:gd name="adj2" fmla="val -5556"/>
                <a:gd name="adj3" fmla="val -46968"/>
                <a:gd name="adj4" fmla="val -37037"/>
              </a:avLst>
            </a:prstGeom>
            <a:solidFill>
              <a:srgbClr val="EAEAEA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it-IT" altLang="it-IT" sz="1050" dirty="0" smtClean="0">
                  <a:solidFill>
                    <a:srgbClr val="FF0000"/>
                  </a:solidFill>
                  <a:latin typeface="Arial Black" pitchFamily="34" charset="0"/>
                  <a:cs typeface="Arial" charset="0"/>
                </a:rPr>
                <a:t>Rispetto dei valori di parametro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556809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62"/>
          <p:cNvSpPr txBox="1">
            <a:spLocks noChangeArrowheads="1"/>
          </p:cNvSpPr>
          <p:nvPr/>
        </p:nvSpPr>
        <p:spPr bwMode="auto">
          <a:xfrm>
            <a:off x="2760804" y="572372"/>
            <a:ext cx="18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it-IT" altLang="it-IT" sz="2000" b="1" dirty="0">
                <a:solidFill>
                  <a:srgbClr val="0000CC"/>
                </a:solidFill>
                <a:latin typeface="Arial" pitchFamily="34" charset="0"/>
              </a:rPr>
              <a:t>GIDI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837" y="572372"/>
            <a:ext cx="2651089" cy="3644583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2" name="Rettangolo 1"/>
          <p:cNvSpPr/>
          <p:nvPr/>
        </p:nvSpPr>
        <p:spPr>
          <a:xfrm>
            <a:off x="924129" y="980729"/>
            <a:ext cx="6320320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decreto sposta anche l’attenzione sino al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punto di utenza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(ovvero il rubinetto), prevedendo ivi la conformità per i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rubinetti utilizzati per il consumo umano all’interno dei locali pubblici e privati e per le case dell’acqua.</a:t>
            </a:r>
          </a:p>
          <a:p>
            <a:pPr algn="just">
              <a:lnSpc>
                <a:spcPct val="107000"/>
              </a:lnSpc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mantenimento della qualità dell’acqua destinata al consumo umano assume un valore molto importante, tale responsabilità ricade sul titolare o il gestore dell’edificio o della struttura, definito come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GIDI (Gestore Idrico Distribuzione </a:t>
            </a:r>
            <a:r>
              <a:rPr lang="it-IT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Interna),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es. il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dirigente scolastico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una scuola, il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direttore sanitario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un ospedale, ecc.. </a:t>
            </a:r>
          </a:p>
        </p:txBody>
      </p:sp>
      <p:sp>
        <p:nvSpPr>
          <p:cNvPr id="3" name="Rettangolo 2"/>
          <p:cNvSpPr/>
          <p:nvPr/>
        </p:nvSpPr>
        <p:spPr>
          <a:xfrm>
            <a:off x="1060316" y="4310126"/>
            <a:ext cx="103502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GIDI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può assumere direttamente le funzioni di prevenzione e controllo sulla rete idrica per quanto riguarda la qualità dell’acqua resa disponibile ai punti d’uso, oppure può delegare tale funzione a consulenti qualificati (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esperti esterni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just"/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richiede al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GIDI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effettuare una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valutazione e una gestione del rischio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legata al sistema di distribuzione idrico interno all’edificio,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differente a seconda che lo stesso sia considerato prioritario o non prioritario. </a:t>
            </a:r>
          </a:p>
        </p:txBody>
      </p:sp>
    </p:spTree>
    <p:extLst>
      <p:ext uri="{BB962C8B-B14F-4D97-AF65-F5344CB8AC3E}">
        <p14:creationId xmlns:p14="http://schemas.microsoft.com/office/powerpoint/2010/main" val="365718031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503711"/>
              </p:ext>
            </p:extLst>
          </p:nvPr>
        </p:nvGraphicFramePr>
        <p:xfrm>
          <a:off x="914402" y="732706"/>
          <a:ext cx="10972799" cy="4895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398">
                  <a:extLst>
                    <a:ext uri="{9D8B030D-6E8A-4147-A177-3AD203B41FA5}">
                      <a16:colId xmlns:a16="http://schemas.microsoft.com/office/drawing/2014/main" val="3138944894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881619389"/>
                    </a:ext>
                  </a:extLst>
                </a:gridCol>
                <a:gridCol w="3453319">
                  <a:extLst>
                    <a:ext uri="{9D8B030D-6E8A-4147-A177-3AD203B41FA5}">
                      <a16:colId xmlns:a16="http://schemas.microsoft.com/office/drawing/2014/main" val="3881549723"/>
                    </a:ext>
                  </a:extLst>
                </a:gridCol>
                <a:gridCol w="2490282">
                  <a:extLst>
                    <a:ext uri="{9D8B030D-6E8A-4147-A177-3AD203B41FA5}">
                      <a16:colId xmlns:a16="http://schemas.microsoft.com/office/drawing/2014/main" val="659366996"/>
                    </a:ext>
                  </a:extLst>
                </a:gridCol>
              </a:tblGrid>
              <a:tr h="381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Classe edificio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7890" marR="67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Esempi 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7890" marR="67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Azione a carattere d’obbligo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7890" marR="67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Azione a carattere di raccomandazione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7890" marR="67890" marT="0" marB="0"/>
                </a:tc>
                <a:extLst>
                  <a:ext uri="{0D108BD9-81ED-4DB2-BD59-A6C34878D82A}">
                    <a16:rowId xmlns:a16="http://schemas.microsoft.com/office/drawing/2014/main" val="1093080457"/>
                  </a:ext>
                </a:extLst>
              </a:tr>
              <a:tr h="572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7890" marR="67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strutture sanitarie, socio-sanitarie e socio-assistenziali in regime di ricovero</a:t>
                      </a:r>
                      <a:endParaRPr lang="it-IT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7890" marR="67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j-lt"/>
                        </a:rPr>
                        <a:t>Piano Sicurezza Acqua</a:t>
                      </a:r>
                      <a:endParaRPr lang="it-IT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7890" marR="67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-</a:t>
                      </a:r>
                      <a:endParaRPr lang="it-IT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7890" marR="67890" marT="0" marB="0"/>
                </a:tc>
                <a:extLst>
                  <a:ext uri="{0D108BD9-81ED-4DB2-BD59-A6C34878D82A}">
                    <a16:rowId xmlns:a16="http://schemas.microsoft.com/office/drawing/2014/main" val="1014129953"/>
                  </a:ext>
                </a:extLst>
              </a:tr>
              <a:tr h="954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7890" marR="6789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strutture </a:t>
                      </a:r>
                      <a:r>
                        <a:rPr lang="it-IT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sanitarie, socio-sanitarie e socio-assistenziali non in regime di ricovero, inclusi centri riabilitativi, ambulatoriali e odontoiatrici</a:t>
                      </a:r>
                    </a:p>
                  </a:txBody>
                  <a:tcPr marL="67890" marR="67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+mj-lt"/>
                        </a:rPr>
                        <a:t>Piano </a:t>
                      </a:r>
                      <a:r>
                        <a:rPr lang="it-IT" sz="1400" dirty="0">
                          <a:effectLst/>
                          <a:latin typeface="+mj-lt"/>
                        </a:rPr>
                        <a:t>di autocontrollo, con controllo minimo di piombo, Legionella e </a:t>
                      </a:r>
                      <a:r>
                        <a:rPr lang="it-IT" sz="1400" dirty="0" err="1">
                          <a:effectLst/>
                          <a:latin typeface="+mj-lt"/>
                        </a:rPr>
                        <a:t>L.pneumophila</a:t>
                      </a:r>
                      <a:endParaRPr lang="it-IT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7890" marR="67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 </a:t>
                      </a:r>
                      <a:r>
                        <a:rPr lang="it-IT" sz="1400" dirty="0" smtClean="0">
                          <a:effectLst/>
                          <a:latin typeface="+mj-lt"/>
                        </a:rPr>
                        <a:t>MCPI </a:t>
                      </a:r>
                      <a:r>
                        <a:rPr lang="it-IT" sz="1400" dirty="0">
                          <a:effectLst/>
                          <a:latin typeface="+mj-lt"/>
                        </a:rPr>
                        <a:t>elaborati da associazioni di settore o ordini professionali</a:t>
                      </a:r>
                      <a:endParaRPr lang="it-IT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7890" marR="67890" marT="0" marB="0" anchor="ctr"/>
                </a:tc>
                <a:extLst>
                  <a:ext uri="{0D108BD9-81ED-4DB2-BD59-A6C34878D82A}">
                    <a16:rowId xmlns:a16="http://schemas.microsoft.com/office/drawing/2014/main" val="1804757103"/>
                  </a:ext>
                </a:extLst>
              </a:tr>
              <a:tr h="1145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7890" marR="67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strutture ricettive alberghiere, istituti penitenziari, navi, stazioni, </a:t>
                      </a:r>
                      <a:r>
                        <a:rPr lang="it-IT" sz="1400" dirty="0" smtClean="0">
                          <a:effectLst/>
                          <a:latin typeface="+mj-lt"/>
                        </a:rPr>
                        <a:t>aeroporti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effectLst/>
                          <a:latin typeface="+mj-lt"/>
                        </a:rPr>
                        <a:t>ristorazione pubblica e collettiva, incluse mense aziendali (pubbliche, private e scolastiche)</a:t>
                      </a:r>
                      <a:endParaRPr lang="it-IT" sz="14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7890" marR="67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+mj-lt"/>
                        </a:rPr>
                        <a:t>Piano </a:t>
                      </a:r>
                      <a:r>
                        <a:rPr lang="it-IT" sz="1400" dirty="0">
                          <a:effectLst/>
                          <a:latin typeface="+mj-lt"/>
                        </a:rPr>
                        <a:t>di autocontrollo, (eventualmente incorporato in piano HACCP o documento valutazione rischi), con controllo minimo di piombo, Legionella e </a:t>
                      </a:r>
                      <a:r>
                        <a:rPr lang="it-IT" sz="1400" dirty="0" err="1">
                          <a:effectLst/>
                          <a:latin typeface="+mj-lt"/>
                        </a:rPr>
                        <a:t>L.pneumophila</a:t>
                      </a:r>
                      <a:endParaRPr lang="it-IT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7890" marR="67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+mj-lt"/>
                        </a:rPr>
                        <a:t>MCPI </a:t>
                      </a:r>
                      <a:r>
                        <a:rPr lang="it-IT" sz="1400" dirty="0">
                          <a:effectLst/>
                          <a:latin typeface="+mj-lt"/>
                        </a:rPr>
                        <a:t>elaborati da associazioni di settore o ordini professionali</a:t>
                      </a:r>
                      <a:endParaRPr lang="it-IT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7890" marR="67890" marT="0" marB="0"/>
                </a:tc>
                <a:extLst>
                  <a:ext uri="{0D108BD9-81ED-4DB2-BD59-A6C34878D82A}">
                    <a16:rowId xmlns:a16="http://schemas.microsoft.com/office/drawing/2014/main" val="1878489343"/>
                  </a:ext>
                </a:extLst>
              </a:tr>
              <a:tr h="763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7890" marR="67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caserme, istituti di istruzione dotati di strutture sportive, campeggi, palestre, carceri, stabilimenti</a:t>
                      </a:r>
                      <a:r>
                        <a:rPr lang="it-IT" sz="14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it-IT" sz="1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balneari </a:t>
                      </a:r>
                      <a:endParaRPr lang="it-IT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7890" marR="67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+mj-lt"/>
                        </a:rPr>
                        <a:t>Piano </a:t>
                      </a:r>
                      <a:r>
                        <a:rPr lang="it-IT" sz="1400" dirty="0">
                          <a:effectLst/>
                          <a:latin typeface="+mj-lt"/>
                        </a:rPr>
                        <a:t>di verifica igienico-sanitaria (monitoraggio) dell’acqua</a:t>
                      </a:r>
                      <a:endParaRPr lang="it-IT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7890" marR="67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+mj-lt"/>
                        </a:rPr>
                        <a:t>Piano </a:t>
                      </a:r>
                      <a:r>
                        <a:rPr lang="it-IT" sz="1400" dirty="0">
                          <a:effectLst/>
                          <a:latin typeface="+mj-lt"/>
                        </a:rPr>
                        <a:t>di autocontrollo, al minimo relativamente a piombo e Legionella</a:t>
                      </a:r>
                      <a:endParaRPr lang="it-IT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7890" marR="67890" marT="0" marB="0" anchor="ctr"/>
                </a:tc>
                <a:extLst>
                  <a:ext uri="{0D108BD9-81ED-4DB2-BD59-A6C34878D82A}">
                    <a16:rowId xmlns:a16="http://schemas.microsoft.com/office/drawing/2014/main" val="2229367634"/>
                  </a:ext>
                </a:extLst>
              </a:tr>
              <a:tr h="572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7890" marR="67890" marT="0" marB="0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condomini, abitazioni, uffici, istituti di istruzione ed educativi, attività, commerciali, </a:t>
                      </a:r>
                      <a:r>
                        <a:rPr lang="it-IT" sz="1400" dirty="0" err="1">
                          <a:effectLst/>
                          <a:latin typeface="+mj-lt"/>
                        </a:rPr>
                        <a:t>ecc</a:t>
                      </a:r>
                      <a:endParaRPr lang="it-IT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7890" marR="67890" marT="0" marB="0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-</a:t>
                      </a:r>
                      <a:endParaRPr lang="it-IT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7890" marR="67890" marT="0" marB="0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+mj-lt"/>
                        </a:rPr>
                        <a:t>Verifica </a:t>
                      </a:r>
                      <a:r>
                        <a:rPr lang="it-IT" sz="1400" dirty="0">
                          <a:effectLst/>
                          <a:latin typeface="+mj-lt"/>
                        </a:rPr>
                        <a:t>del parametro piombo </a:t>
                      </a:r>
                      <a:endParaRPr lang="it-IT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7890" marR="67890" marT="0" marB="0" anchor="ctr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98457148"/>
                  </a:ext>
                </a:extLst>
              </a:tr>
            </a:tbl>
          </a:graphicData>
        </a:graphic>
      </p:graphicFrame>
      <p:sp>
        <p:nvSpPr>
          <p:cNvPr id="21507" name="Text Box 62"/>
          <p:cNvSpPr txBox="1">
            <a:spLocks noChangeArrowheads="1"/>
          </p:cNvSpPr>
          <p:nvPr/>
        </p:nvSpPr>
        <p:spPr bwMode="auto">
          <a:xfrm>
            <a:off x="814497" y="235380"/>
            <a:ext cx="6192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Bef>
                <a:spcPct val="50000"/>
              </a:spcBef>
              <a:defRPr kumimoji="1" sz="2000" b="1">
                <a:solidFill>
                  <a:srgbClr val="0000CC"/>
                </a:solidFill>
                <a:latin typeface="Arial" pitchFamily="34" charset="0"/>
              </a:defRPr>
            </a:lvl1pPr>
          </a:lstStyle>
          <a:p>
            <a:r>
              <a:rPr lang="it-IT" altLang="it-IT" dirty="0" smtClean="0"/>
              <a:t>Classificazione degli edifici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92985084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1775</Words>
  <Application>Microsoft Office PowerPoint</Application>
  <PresentationFormat>Widescreen</PresentationFormat>
  <Paragraphs>243</Paragraphs>
  <Slides>19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Century Gothic</vt:lpstr>
      <vt:lpstr>Times New Roman</vt:lpstr>
      <vt:lpstr>Office Theme</vt:lpstr>
      <vt:lpstr>Personalizza struttura</vt:lpstr>
      <vt:lpstr>1_Personalizza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giorgio temporelli</cp:lastModifiedBy>
  <cp:revision>35</cp:revision>
  <cp:lastPrinted>2024-02-19T10:58:25Z</cp:lastPrinted>
  <dcterms:created xsi:type="dcterms:W3CDTF">2021-11-12T10:24:11Z</dcterms:created>
  <dcterms:modified xsi:type="dcterms:W3CDTF">2024-02-19T10:58:46Z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16.0016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