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704" r:id="rId3"/>
    <p:sldMasterId id="2147483716" r:id="rId4"/>
    <p:sldMasterId id="2147483728" r:id="rId5"/>
    <p:sldMasterId id="2147483677" r:id="rId6"/>
    <p:sldMasterId id="2147483689" r:id="rId7"/>
  </p:sldMasterIdLst>
  <p:notesMasterIdLst>
    <p:notesMasterId r:id="rId35"/>
  </p:notesMasterIdLst>
  <p:sldIdLst>
    <p:sldId id="256" r:id="rId8"/>
    <p:sldId id="307" r:id="rId9"/>
    <p:sldId id="308" r:id="rId10"/>
    <p:sldId id="280" r:id="rId11"/>
    <p:sldId id="4448" r:id="rId12"/>
    <p:sldId id="4455" r:id="rId13"/>
    <p:sldId id="305" r:id="rId14"/>
    <p:sldId id="310" r:id="rId15"/>
    <p:sldId id="303" r:id="rId16"/>
    <p:sldId id="301" r:id="rId17"/>
    <p:sldId id="309" r:id="rId18"/>
    <p:sldId id="4457" r:id="rId19"/>
    <p:sldId id="293" r:id="rId20"/>
    <p:sldId id="296" r:id="rId21"/>
    <p:sldId id="1119" r:id="rId22"/>
    <p:sldId id="281" r:id="rId23"/>
    <p:sldId id="284" r:id="rId24"/>
    <p:sldId id="291" r:id="rId25"/>
    <p:sldId id="4464" r:id="rId26"/>
    <p:sldId id="311" r:id="rId27"/>
    <p:sldId id="312" r:id="rId28"/>
    <p:sldId id="285" r:id="rId29"/>
    <p:sldId id="4461" r:id="rId30"/>
    <p:sldId id="4462" r:id="rId31"/>
    <p:sldId id="287" r:id="rId32"/>
    <p:sldId id="4459" r:id="rId33"/>
    <p:sldId id="274" r:id="rId34"/>
  </p:sldIdLst>
  <p:sldSz cx="12192000" cy="685800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hkIi509NnivDI5g1xAVKnSJFg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4C842-A5C9-49B8-BDB3-C644F8F684DE}" v="9" dt="2024-03-17T21:20:30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674"/>
  </p:normalViewPr>
  <p:slideViewPr>
    <p:cSldViewPr snapToGrid="0">
      <p:cViewPr>
        <p:scale>
          <a:sx n="53" d="100"/>
          <a:sy n="53" d="100"/>
        </p:scale>
        <p:origin x="1188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4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  <a:p>
            <a:r>
              <a:rPr lang="it-IT" dirty="0"/>
              <a:t>Ruolo delle acque reflue nell’economia circolare</a:t>
            </a:r>
          </a:p>
          <a:p>
            <a:r>
              <a:rPr lang="it-IT" dirty="0"/>
              <a:t>Piano d’azione EU «Zero </a:t>
            </a:r>
            <a:r>
              <a:rPr lang="it-IT" dirty="0" err="1"/>
              <a:t>Pollution</a:t>
            </a:r>
            <a:r>
              <a:rPr lang="it-IT" dirty="0"/>
              <a:t>» (rimozione azoto/fosforo, microinquinanti, microplastiche..)</a:t>
            </a:r>
          </a:p>
          <a:p>
            <a:r>
              <a:rPr lang="it-IT" dirty="0"/>
              <a:t>Neutralità energetica (senza impattare su emissioni GHG, come metano e protossido di azoto)</a:t>
            </a:r>
          </a:p>
          <a:p>
            <a:r>
              <a:rPr lang="it-IT" dirty="0"/>
              <a:t>Preparazione al riutilizzo, riciclaggio e altri tipi di recupero di risorse (es., nutrienti)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79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573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231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640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d2ecb69a3_1_1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2" name="Google Shape;132;g22d2ecb69a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328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d3c89036f_0_1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22d3c89036f_0_1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g22d3c89036f_0_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g22d3c89036f_0_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g22d3c89036f_0_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d3c89036f_0_4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25"/>
          </a:p>
        </p:txBody>
      </p:sp>
    </p:spTree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d3c89036f_0_530"/>
          <p:cNvSpPr txBox="1">
            <a:spLocks noGrp="1"/>
          </p:cNvSpPr>
          <p:nvPr>
            <p:ph type="body" idx="1"/>
          </p:nvPr>
        </p:nvSpPr>
        <p:spPr>
          <a:xfrm>
            <a:off x="6232527" y="1825628"/>
            <a:ext cx="50022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6" name="Google Shape;76;g22d3c89036f_0_530"/>
          <p:cNvCxnSpPr/>
          <p:nvPr/>
        </p:nvCxnSpPr>
        <p:spPr>
          <a:xfrm>
            <a:off x="838206" y="1"/>
            <a:ext cx="0" cy="13653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g22d3c89036f_0_530"/>
          <p:cNvSpPr txBox="1">
            <a:spLocks noGrp="1"/>
          </p:cNvSpPr>
          <p:nvPr>
            <p:ph type="title"/>
          </p:nvPr>
        </p:nvSpPr>
        <p:spPr>
          <a:xfrm>
            <a:off x="970723" y="575223"/>
            <a:ext cx="10263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8"/>
              <a:buFont typeface="Calibri"/>
              <a:buNone/>
              <a:defRPr sz="285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22d3c89036f_0_530"/>
          <p:cNvSpPr txBox="1">
            <a:spLocks noGrp="1"/>
          </p:cNvSpPr>
          <p:nvPr>
            <p:ph type="body" idx="2"/>
          </p:nvPr>
        </p:nvSpPr>
        <p:spPr>
          <a:xfrm>
            <a:off x="967155" y="1825627"/>
            <a:ext cx="50040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3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43D08E2-ADE9-31C3-6A18-6D60F267F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7F9BF5-7AD9-1E9A-8E69-E710C18B6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EB7056-AB67-D3E7-D8C7-6037FD5A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5BAE-0CAA-46B6-8535-6FCF505D3886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52DA66-22F6-CF5A-130E-B143F8F8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387CCA-723F-EE73-D2A1-7A3C9465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31E8-25F0-43FD-99F6-E34909E77B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359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F5B82-C7F4-47FC-B552-9365E5049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66041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0407"/>
            <a:ext cx="10515600" cy="1148901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9006"/>
            <a:ext cx="10515600" cy="3757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33531" y="6364667"/>
            <a:ext cx="7151836" cy="365125"/>
          </a:xfrm>
        </p:spPr>
        <p:txBody>
          <a:bodyPr/>
          <a:lstStyle>
            <a:lvl1pPr>
              <a:defRPr sz="675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3792" y="6364667"/>
            <a:ext cx="780009" cy="365125"/>
          </a:xfrm>
        </p:spPr>
        <p:txBody>
          <a:bodyPr/>
          <a:lstStyle/>
          <a:p>
            <a:fld id="{5DD05247-23A0-4E0D-A25C-C9C4372C5DFC}" type="slidenum">
              <a:rPr lang="el-GR" smtClean="0"/>
              <a:t>‹N›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16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ABE2A3-F1EF-4913-833C-39D722A05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BA489A-BC2F-46BD-B5F9-FA6C75051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4FDBBC-7DD1-49DA-9C52-77F28E79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1C85BA-7D89-42EF-A87A-2BF7F63A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EB236A-4CAF-4EDE-B7AA-D997D101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879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4EBDF-147E-499C-AA85-7A4F03CDA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98606F-C54A-49AA-B8C9-BFB761D5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DB0DED-D98E-45B4-8407-832DE6D2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60F324-9A66-42F1-9297-7CFEBE79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860949-C0A8-4C47-96C5-F55099A9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17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64A75-FF51-4D8F-ACF9-821CC4C5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9FA537-0159-46DC-99BD-C8F78895E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F2E214-DE45-4EB0-8B45-047AD589B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B55A13-B3FF-42D5-87FC-21760EEEE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A7B565-8004-40DC-8F06-A7877921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75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257696-DD07-4E4B-8134-84F08ED4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9B9B1-3FF6-4D61-8B4B-1E9C8195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11556B-CCEF-4C57-AB87-206A4A258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1AC6EC-7AAD-46E1-818F-DADBE52F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9D5409-10E6-4D25-82E4-8E3C102D0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13BF0E-3EAB-4F4D-853C-9F1C42D0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461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C1AEC7-2344-480B-8521-909ABE4E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D34E1C-ACA1-4D15-ABF5-3E0E93887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DC771F-05B0-46A2-BCB3-35DBBAA7A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016ABED-F840-492A-B0EB-6B8C23152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62C1B13-C555-4462-81BC-D6B6B93A1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4D0DD2A-FDBD-40D9-91DC-33F486B3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5182178-23FC-4879-AFD7-3F455100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18EF339-961D-494E-AA7A-4CA77255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825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29F642-6033-4250-9F8B-E66C2021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64E5E1-B9AD-4CB4-B675-4588CC5A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462AAA-37F5-4FBC-BCBA-67B7DACD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A050E1-2C00-4DCB-99D3-B4A05AEB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181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79E14C8-304F-40D1-96CF-AB2A402A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1DE1CF4-8AC5-46A2-AE23-A703AD64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B03137-ECA8-4716-A5F1-A05FB77B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187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11647A-D318-4CCC-AEC9-4380E170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FA587D-B512-4B5D-B1BC-0F2BB4477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A076E4-02F4-47AF-AD2C-63E24BAD9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E7F76F-2998-4521-BDAA-4976204C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00A801-484D-4CB2-A8D3-96F10004F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599FDC-09BF-4ABC-B1AA-1308F89D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88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856C9-B4A0-44C6-9F9D-72C28977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2460523-97AE-46FA-BEB8-909CF45AC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3CD518-1956-4AF7-86EA-B5454878A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79B5B0-6067-4DF5-A92A-E409F5AB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B13016-122D-4217-AA02-CAEAD8D5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4E65DF-241E-44CA-8CF7-3A72EC07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029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5D3FB6-CD9E-4975-985F-6745407D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8CCD40-0052-4BF0-8B4D-533F3FDD9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8E23D9-7136-40B7-8C16-7F2ED099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F0FCDB-0C9C-43F4-9E85-07DA8835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27D172-62FA-4575-A468-AC4ABB58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890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ADC69AF-27D8-486A-B735-2CBE7B917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5706C8-270E-4427-81BD-518096E3F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FF2DEC-7084-447C-961C-7E41ABAD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E93244-6627-4100-84B1-A0F2FF66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8CB478-07B4-4955-9A3A-10885E1AE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554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799783-3712-4431-B8BB-4F1CFFC61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03B470-3F94-4D8B-924B-16E245ADD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488793-CE57-45FE-B993-E4AD1B56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BF208D-C46F-4756-9031-508F982D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6AE990-4D77-457F-AD75-82A33854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49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578CB-0817-43DD-BFF4-742CFF1B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33282-0A9C-4440-B072-12DEC708B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606DE3-C9CB-4DC2-BEC6-3747AB8C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6B39C2-C7B6-484C-A9B1-F05FD271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0C4F2A-ECAF-47FA-A6E1-FBF45BCA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528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DDF8A-E57B-4533-9FED-B1F5AB9F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C21477-D30B-4A73-BF65-EE3547D4B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9E8F0B-24C3-4CF3-AB30-61EC42C7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68EA27-E482-4A06-A563-382C592D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7A03EC-849E-4386-981C-FBFD0EDE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791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CE835B-98EC-4D7A-86B2-E35D7CC0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4CB8B1-DC57-4F98-8234-632B1A1CD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5846F4-8069-4724-BB8F-15E4F29F2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3D93F5-5372-455F-B5A5-6AF0740F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B27228-0E2D-42A1-80C6-C1273B02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8A2BA2-DBD0-4DC7-9017-C3B464E4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01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4FCE37-2C82-455C-B615-4AFECDE4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81C839-C57D-4B26-94A6-070C9C70D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26A44D-0766-43CB-BF47-CDAEFDE26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0BBA2C8-E481-49EA-830C-6DD2AEE64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ACEA85-90B7-4F12-B3F1-AF08382CE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EF0DC32-67FC-4FEB-9593-6912FD00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67905E2-5B05-47C0-BAB1-B8CABCA3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F034575-2BC0-410E-AA72-F6AA8C1B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189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BE551D-3EEC-42EC-A702-8E802073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B1C6AB-BB42-4E3A-BC47-B33795D9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8F7F2-3891-4021-AE94-CF5EB40B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E788EF-A058-421C-AA7D-9C91299F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307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0A609C-8E77-4974-AD43-25440293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52083A-7BDD-4BFE-8AC0-00DDC90E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7B0994-199B-43EF-9ABC-FE6ED7F8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483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E785B-2EF1-4BAE-ACF8-6F56ED4E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8E2CDD-EF5C-4918-9E24-9DA3577D1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B1639E-4371-455A-8DD7-A276AF9D1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6A8B51-0416-464C-8827-B48F8CFED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5F779C-B590-4DE4-A4CE-45A95DEB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90E2D5-9230-4DFE-A5E1-2313A076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983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37DE5-B1E6-4651-B5E2-D82FF8F2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A3997B9-F13F-4265-B688-035D24D4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206791-8C6A-4CA4-A678-30BF707AA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006159-DB05-4C91-ADD9-00CE8BC3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124207-467D-4559-8EB8-3B8F818C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15E051-AE1E-4AB2-98E2-A0CF831D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026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7615B6-60D4-4471-BA08-3D049D48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D38108C-76EB-4D8F-8833-95353EC20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90BF5D-64CE-43D7-B5F2-6F7B3713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F6437F-B9FA-41FA-A26D-9B2E1B79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A5B461-DCD1-457C-8071-0047FEFC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803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76249E-C9D7-4255-91C7-09014E30D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98CF5F-DD56-47E4-BB59-7B815ED52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FBCC11-605A-496F-8D97-51E186DD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E6C677-5170-4D66-8F41-4C3AB5D4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632287-4E35-4CD2-8099-25A7203D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83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6C66C7-1C01-4DE3-9F15-694B34F19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F94F6D-717C-4EFF-8496-7C5AAFF5D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858CE1-0BC2-451D-A809-FB25BF263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BDEEB8-C85B-4ADF-8F2A-B9900C61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A3269C-4FFA-4A94-975D-3FA90AA9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862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FB5BDB-A448-4814-9A28-A6EDE724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AA1F21-8E25-4766-8DEC-F0F68F6CA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B22CEF-2326-4B15-8A18-5489D216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2F32A5-1437-4864-B6D3-A91A6EBA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4C1258-377E-4195-8C32-E7FECB13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987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4210B7-42C3-4711-8BFF-DC3000E7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F18FDD-A1A2-4D86-B3D8-3422604DB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F5F7C4-1018-4B82-889F-095D9068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14FCD6-EE0A-4201-A4D8-3EB54055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B02BD6-A0B7-46FB-99A6-3604AF037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282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C1C773-A6F9-45A9-996D-75860E082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4520DA-7B32-4B9C-A3EB-C69409764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4AA20C-8CCE-44D4-9472-6458A7AF1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2D95B-B7E3-4F01-B703-2156888B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88EEFB-FE7E-4361-99F7-38E806E1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63DD19-1983-4209-A5A0-F5C7F964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801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5D1214-DC16-46BA-B390-96EDBA25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73C29C-0F0D-4B00-836B-1EBD4D30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0F2C3D-FDA5-44C1-B17C-AF631F609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A1C410B-BEC5-459C-8D2D-2F46B1E1E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B58FB21-F42A-4751-A3BE-C2B19E237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E40DE2-96B2-4122-B28E-D313F5265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731520-CFA9-4841-8578-EAE1D64D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2F1588B-4397-47E5-A77C-3DC99A98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33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8D8DA5-4E9D-49D7-89CC-26796C1F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C88A71-79DF-4E12-A4D5-633EB5C4D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E26FBA-0256-4E75-BE5D-AB9F365A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972203-9AFE-4384-A0D0-B7203C8B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366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2278D7A-6EE9-4D00-8466-B0C4F4A1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EBB2236-F50E-4693-91B8-D629733A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91186D-4E51-4E4F-88CE-5946DD00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171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8FA5AF-F362-4A5A-9028-BA225BFC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665B71-644E-4E98-BB6C-E2B3456AE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6A2518-F263-4D01-9995-CA34961C5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CFA0E5-4C18-4069-A90D-ECB83AD1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4AA6BB-50A5-487E-A304-028303EB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8B917-08C7-4BFE-8BB3-6E74C607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452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5E9B-7AF1-46BE-B7BF-130B20C3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12642AF-351B-49BF-AE9D-B140AC482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2A1D76-68A8-4CFF-9ECA-8CACD9DA2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BCFBF4-5060-4F6F-B3A2-5E4A54B6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CAD88C-2138-4893-8FD6-C577BCD4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682144-DFBD-454A-874B-7669D62D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67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9C5F9-E1B9-4A84-A3A5-88605996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988CA8-5FDE-412D-BAB4-65A84DC61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54EC92-4BFD-4A06-B1DD-527C2F0A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BBC2C-AAA8-46E2-8E31-3A1DC27B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AF7A4D-9097-4CFB-A144-0DD789F2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21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B0D4167-0348-42E5-B2B5-8C5FA3F26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FA4AE2-1DD4-4CF2-BCE1-516752F0E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2C7523-423C-46BF-A1AE-B25B2C47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8EAFEE-6A8B-4150-90DF-A745BEB7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1F0042-D2D6-4511-A78F-5D50C49E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5833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B7D8B-24E3-C247-B391-9AE890AE7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24CE1C-4D19-304D-8725-BCE26A40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EBFE26-F6BE-E042-962D-D0488AEF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35EB52-ACC8-9349-BF7C-B19D1376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E9647-BAE7-0945-8941-324705C2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13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64840-755F-B54D-9A89-6E92076F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94EC25-FFFC-C94F-9251-E2AF3AA2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2DA1E0-D42A-A147-8C03-868DACCB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58CE8E-7BD4-B346-9D82-27FE4F10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70ABFD-A653-874A-8C7A-AE29AF7B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3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9EC1F-9A24-7042-85C7-D940619F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B960D7-3C14-1E49-9AC9-27E47CCD0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B9E875-7EA9-A241-BADF-EBA7B839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287C85-D7AD-6B45-87D4-17A1A9A63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90795-7298-D94E-8727-9DEEE72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317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837DB-5FD7-C249-909F-404762B3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B3881A-7830-0D4A-A8CA-D878046C9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C330AD-66E5-5144-97DC-3F9BF20CE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AF64C4-4315-5641-AB69-5C249525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C0981-621D-E94F-BC0C-6C6ED0BF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3B03FF-9DDC-9843-8E31-DBACACFE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18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207DE-0EED-2147-B496-D9842C3E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1E1BB2-6DF7-0A47-B52C-41822A709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94BCE9-202A-2A4D-A6B4-6BEE27E4E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F9069D-B8E7-4C4A-87C0-999D95B5B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EAD101-3A01-104B-842C-50F5D2EBF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69F879-AF52-2D47-BE86-7D3C3F4D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B9945-3FFD-4140-9F6F-D8FDD7E2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A41EFE-1DF0-684D-88EA-CC4689E2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831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96B9C-7F1B-8249-A66D-E483F083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A5A954-6EE7-1043-B252-11C9082E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7AF950-425E-1F44-BE18-AA2A9109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E6B573-56FA-3F43-A358-E99B6547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018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256EB4-8859-FA49-9BF4-FD13440C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AE021A8-7041-AB41-B841-B8B22A05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64D8D4-D400-644E-816A-C3F2EC3A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115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A1E38-2D24-DB45-8C26-F182BDB8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86FEAC-88F4-284F-B739-CFF082B6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CF09B-2E42-104D-BE40-1895B2D45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2B453C-9CE6-B44C-84F0-00E85A3C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422B89-4BB0-A04C-967E-101384AF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45B4E9-78D1-E04F-A31F-91584FC9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63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E1D40-0D8B-7D40-8296-80DB01A9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BA896D0-7853-C144-89E7-158C6287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203D91-74EA-6D4B-9FF0-60483886C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6F3A22-A47E-9D4A-9170-00D9E92B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A1F0C8-0A97-6F4A-ABC2-0C613067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EC3EC4-5EBB-B242-8AA0-FDF99E9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84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6CEF4-5C15-0C48-AD43-8D19D710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649C8-BF7A-9445-B633-231C53339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7EBDBE-52DB-744B-908D-CFB01687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FC4D9-4E44-E248-9C77-F8E415A7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CECCAA-E80B-8A4B-912E-341F3D46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018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048E51-A57C-F449-9593-A337AF2E4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CC8791-32C6-DB4C-81D3-246FA58AB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C0D1E1-10F6-AB4B-A246-71803BDE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436512-5F38-BD4D-8AE6-10160BD5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F32EEF-D90D-F44F-AAF2-645162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52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742EF-57B9-D348-8159-91B58EDB1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870C4F-A34F-5243-8A18-AE9EAE331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6176EB-E3EA-E743-BB04-222A00CA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4D00EF-BC46-0C41-94D6-530C15CB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D4D5B-EB74-F541-85B8-4C31E0EB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86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A227F-BE77-5E40-A79D-8C8B6BAC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2619B6-A7AB-B440-BC03-C8D6A82D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7A2D29-013C-A046-BFBB-B75E2FB3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3A6D7E-E430-6548-92F0-9DE9DAC9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0F5D46-84B0-A84C-970E-0B30081C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90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FD82C6-3DBD-1F42-8138-A3EB8525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5371A2-B565-2C4E-B5EC-B7492939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01F88B-0F15-B143-BFCB-F427BEAD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9B9BEE-AC56-454D-808C-9D16B32D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049E1E-1F4A-074E-A098-B2A1D247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126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36C74-B5A7-CA4B-A0B0-18F597D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D93E9-A12E-BF48-9060-6BE9F3E75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2C4E49-8ADD-344B-8813-90CB3176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CCCD04-D488-EC4D-ABC7-313D11E9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1A10C1-E1F4-9449-95C9-CDF6A835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6B4028-7A5A-ED4B-8182-E0A5677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288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C2A48-BDF7-1D45-B3FC-0F9B4D3C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802160-A3A2-8F4B-AEDB-02C6D8B39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1A615D-E45B-BA4E-B784-2D70FC30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3E787E-E691-6640-97A8-5AD9C4681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C78803-50B9-2F44-A872-64C3EFC64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2BBA0F-1A1F-EF45-AA6E-7D5F9429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F830E5-7B7B-CC4A-ADD9-118D80E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E35A60-9860-624D-931F-19E6F4A7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066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1A859-5DDA-B74A-8261-02374C8E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16E8F6-409E-D249-9450-52AEE4A6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6BD86F-149C-2643-9E1F-A147EEF75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203191-BA6D-3A4F-B195-06DB92C2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2476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AD1882-B768-224B-9BFA-A248CBA3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D89F44-0E12-FE4D-A7D7-E9DA219B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66A603-B8FD-4442-A919-36255756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78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6DEC6-EF13-7E40-BD0D-C5413A60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FD0D60-B28D-EA4B-A134-DDC29D657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96E392-0924-F447-86F2-847C78BEA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566ECC-5344-494F-B4E6-D5D5AFE5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34659A-DB89-194B-A049-15970F7C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1CDEBD-56F6-0B44-98EB-2CF9EBE8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9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B982F-1136-054E-8824-CD6DC190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490229-4D85-F944-AF65-2874457FE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53EABF-B6DC-364A-94BE-E975F3528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7E6D69-FE22-D54D-A284-1B0DCF9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F56AA3-B912-CB48-9771-19674050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17D48C-7868-5A45-8E00-181572CA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991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97FDA5-A693-E343-8419-D1D82B66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35E775-54EB-7F48-835B-AA5726C13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2439D-2BFB-8442-BEBD-1804B91A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DFECF0-CB8C-3A4C-835A-F4D65C10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218039-C2D0-7F47-96FA-839C4C87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120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E57B2D-D97D-6847-8C6A-4129DC23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9DB3D-22ED-4441-89B1-64AD9DD9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6911C2-8C7A-984C-9152-4BF3A062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76960F-771A-4F49-BC31-A0560F83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9F28F0-8290-7A45-8D48-9EB2CE9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1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41E976-4588-6B4B-89BC-CFB8DE0C4A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09480" y="304596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1"/>
          </p:nvPr>
        </p:nvSpPr>
        <p:spPr>
          <a:xfrm>
            <a:off x="911510" y="1635516"/>
            <a:ext cx="106704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D5730E-D6D2-E34F-A849-255B2E9DD97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453B5D-38C4-E248-8940-E02CD02419B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701" r:id="rId15"/>
    <p:sldLayoutId id="2147483703" r:id="rId16"/>
    <p:sldLayoutId id="214748374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86BE41C-29AE-4773-A819-5A45F6406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9ACF73-DEFA-4147-9209-1FEB3D193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698318-8A3D-4EA8-9F0E-5936D9DA4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B5F4-5D44-474D-B9AD-2B9170963332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639BF8-F1E2-4415-B769-2182F9E35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0E522F-DFC4-49EB-8256-038E849F7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02A85-437D-4761-B5E9-C1F23CF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33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5DF6712-20B1-4A3D-BB72-4FD4924B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5A3939-144A-4576-87D1-B9D9BABD6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1E2143-E7B5-4A6E-9059-70DF199C4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2321-A3E8-41BD-9E2F-CE85DB32B2DA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541609-A4E8-4357-A868-82457CDBF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2FDC44-AD7B-4F08-9095-A87709BE9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E4B8-6AB1-4B00-B527-C19186586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26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171C59-5515-4DDE-8FEF-2BF0D0D2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C90B81-D347-4ED9-9710-E51DA52DF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40E212-CE89-44B4-94D9-AD3D0207A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32FBC-42E2-4790-B1B8-D233F1A0F81F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AFEFEB-44CB-4EFA-8498-9B325C295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25D7A7-699A-4025-857A-47AD9E48B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67133-273C-4C95-950B-9E917FCFFA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4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E34E740-D028-9D41-B371-AA0FB12D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4F76C3B-CE93-EB45-B47A-C109DAC6BFB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E049AC-994B-5948-B422-3E5D6F94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E17405-A776-744D-A755-559308103E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81024" y="1690688"/>
            <a:ext cx="3429952" cy="3429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51495C6-1721-3F4E-8BD6-56AB3A9B807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152505" y="5633929"/>
            <a:ext cx="1886989" cy="9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smart-plant.eu/" TargetMode="External"/><Relationship Id="rId11" Type="http://schemas.openxmlformats.org/officeDocument/2006/relationships/image" Target="../media/image31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ultimatewater.eu/demo-site/water-reuse-and-material-recovery-in-the-chemical-industry/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icola.frison@univr.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E0AB2287-E37B-4C33-B15C-1A7508FF5F38}"/>
              </a:ext>
            </a:extLst>
          </p:cNvPr>
          <p:cNvSpPr txBox="1">
            <a:spLocks/>
          </p:cNvSpPr>
          <p:nvPr/>
        </p:nvSpPr>
        <p:spPr>
          <a:xfrm>
            <a:off x="1417562" y="4328796"/>
            <a:ext cx="9144000" cy="16557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400" dirty="0"/>
              <a:t>Nicola Frison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Professore associato</a:t>
            </a:r>
          </a:p>
          <a:p>
            <a:pPr algn="ctr"/>
            <a:r>
              <a:rPr lang="it-IT" sz="2400" dirty="0"/>
              <a:t>Dipartimento di biotecnologie</a:t>
            </a:r>
          </a:p>
          <a:p>
            <a:pPr algn="ctr"/>
            <a:r>
              <a:rPr lang="it-IT" sz="2400" dirty="0"/>
              <a:t>Università di Verona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F76262-11BF-13CA-71E3-9A66E4F58B01}"/>
              </a:ext>
            </a:extLst>
          </p:cNvPr>
          <p:cNvSpPr txBox="1"/>
          <p:nvPr/>
        </p:nvSpPr>
        <p:spPr>
          <a:xfrm>
            <a:off x="1528381" y="1049840"/>
            <a:ext cx="9323009" cy="16557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/>
            </a:lvl1pPr>
          </a:lstStyle>
          <a:p>
            <a:r>
              <a:rPr lang="it-IT" sz="4400" dirty="0"/>
              <a:t>Recupero di acqua, energia e materia dalle acque reflue</a:t>
            </a:r>
          </a:p>
        </p:txBody>
      </p:sp>
      <p:pic>
        <p:nvPicPr>
          <p:cNvPr id="3" name="Immagine 2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4F495401-8070-99AC-06B3-16668CF9A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9" y="6070897"/>
            <a:ext cx="2668146" cy="7871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3927CF4E-E88D-4BB2-A9A9-B9D6CC207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516" y="35829"/>
            <a:ext cx="9144000" cy="939027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>
              <a:spcBef>
                <a:spcPts val="0"/>
              </a:spcBef>
              <a:buSzPts val="6000"/>
              <a:buFont typeface="Calibri"/>
            </a:pPr>
            <a:r>
              <a:rPr lang="en-US" sz="3600" dirty="0"/>
              <a:t>Co-</a:t>
            </a:r>
            <a:r>
              <a:rPr lang="en-US" sz="3600" dirty="0" err="1"/>
              <a:t>digestione</a:t>
            </a:r>
            <a:r>
              <a:rPr lang="en-US" sz="3600" dirty="0"/>
              <a:t> </a:t>
            </a:r>
            <a:r>
              <a:rPr lang="en-US" sz="3600" dirty="0" err="1"/>
              <a:t>anaerobica</a:t>
            </a:r>
            <a:r>
              <a:rPr lang="en-US" sz="3600" dirty="0"/>
              <a:t> di </a:t>
            </a:r>
            <a:r>
              <a:rPr lang="en-US" sz="3600" dirty="0" err="1"/>
              <a:t>fanghi</a:t>
            </a:r>
            <a:r>
              <a:rPr lang="en-US" sz="3600" dirty="0"/>
              <a:t> e OFMSW</a:t>
            </a:r>
          </a:p>
          <a:p>
            <a:pPr>
              <a:spcBef>
                <a:spcPts val="0"/>
              </a:spcBef>
              <a:buSzPts val="6000"/>
              <a:buFont typeface="Calibri"/>
            </a:pPr>
            <a:r>
              <a:rPr lang="en-US" sz="3600" dirty="0"/>
              <a:t>120%-140% </a:t>
            </a:r>
            <a:r>
              <a:rPr lang="en-US" sz="3600" dirty="0" err="1"/>
              <a:t>energeticamente</a:t>
            </a:r>
            <a:r>
              <a:rPr lang="en-US" sz="3600" dirty="0"/>
              <a:t> in </a:t>
            </a:r>
            <a:r>
              <a:rPr lang="en-US" sz="3600" dirty="0" err="1"/>
              <a:t>positivo</a:t>
            </a:r>
            <a:endParaRPr lang="en-US" sz="3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401545-A061-4C88-8930-18710F2C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00" y="974856"/>
            <a:ext cx="9223988" cy="5804883"/>
          </a:xfrm>
          <a:prstGeom prst="rect">
            <a:avLst/>
          </a:prstGeom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54AEE6BA-C048-44BF-92FC-8A2A7BEDED05}"/>
              </a:ext>
            </a:extLst>
          </p:cNvPr>
          <p:cNvSpPr/>
          <p:nvPr/>
        </p:nvSpPr>
        <p:spPr>
          <a:xfrm rot="10800000">
            <a:off x="9740723" y="1418253"/>
            <a:ext cx="578778" cy="12969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46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142762A8-5E2E-4E46-8298-0E8D22412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6117" y="0"/>
            <a:ext cx="10219765" cy="1005369"/>
          </a:xfrm>
        </p:spPr>
        <p:txBody>
          <a:bodyPr/>
          <a:lstStyle/>
          <a:p>
            <a:r>
              <a:rPr lang="it-IT" dirty="0"/>
              <a:t>Caso di studio: </a:t>
            </a:r>
            <a:r>
              <a:rPr lang="it-IT" dirty="0" err="1"/>
              <a:t>Ejby</a:t>
            </a:r>
            <a:r>
              <a:rPr lang="it-IT" dirty="0"/>
              <a:t> </a:t>
            </a:r>
            <a:r>
              <a:rPr lang="it-IT" dirty="0" err="1"/>
              <a:t>Mølle</a:t>
            </a:r>
            <a:r>
              <a:rPr lang="it-IT" dirty="0"/>
              <a:t> – Odense</a:t>
            </a:r>
          </a:p>
          <a:p>
            <a:r>
              <a:rPr lang="it-IT" dirty="0"/>
              <a:t>385.000 AE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04B0A2-9D27-495B-859B-5933E81C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92" y="1005369"/>
            <a:ext cx="10588613" cy="46390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DC26CC-3397-40C9-8E01-BA9B2EEFC749}"/>
              </a:ext>
            </a:extLst>
          </p:cNvPr>
          <p:cNvSpPr txBox="1"/>
          <p:nvPr/>
        </p:nvSpPr>
        <p:spPr>
          <a:xfrm>
            <a:off x="8384950" y="4336427"/>
            <a:ext cx="290490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Energeticamente positivo: </a:t>
            </a:r>
          </a:p>
          <a:p>
            <a:pPr algn="ctr"/>
            <a:r>
              <a:rPr lang="it-IT" sz="2400" dirty="0"/>
              <a:t>+ 150%</a:t>
            </a:r>
          </a:p>
        </p:txBody>
      </p:sp>
    </p:spTree>
    <p:extLst>
      <p:ext uri="{BB962C8B-B14F-4D97-AF65-F5344CB8AC3E}">
        <p14:creationId xmlns:p14="http://schemas.microsoft.com/office/powerpoint/2010/main" val="248524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015452-D4B3-4C8F-944F-427FBC551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3CBE2-36A1-472B-A9A7-BFC2423A2E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1C9085-1DF9-4E02-9FAA-F8F6E5373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5"/>
          <a:stretch/>
        </p:blipFill>
        <p:spPr>
          <a:xfrm>
            <a:off x="866764" y="355047"/>
            <a:ext cx="10458472" cy="52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0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43F58B-9AA5-430B-A2CA-BC6C5480D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A61171-F184-43BB-962D-15FE1B5994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1B11D9-C079-4684-98B2-C5D305988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14"/>
          <a:stretch/>
        </p:blipFill>
        <p:spPr>
          <a:xfrm>
            <a:off x="5546590" y="0"/>
            <a:ext cx="6576295" cy="68235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1FEF8C-D819-496E-AF95-141D6C92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1" y="0"/>
            <a:ext cx="5270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7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A472A-55A4-4A76-B9DB-C7AB11139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2F5121-D79D-47A5-8B82-F20CAFEA51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8" name="Οβάλ 45">
            <a:extLst>
              <a:ext uri="{FF2B5EF4-FFF2-40B4-BE49-F238E27FC236}">
                <a16:creationId xmlns:a16="http://schemas.microsoft.com/office/drawing/2014/main" id="{073C2BF3-D08C-44CD-B2F9-211FCD890E4D}"/>
              </a:ext>
            </a:extLst>
          </p:cNvPr>
          <p:cNvSpPr/>
          <p:nvPr/>
        </p:nvSpPr>
        <p:spPr>
          <a:xfrm>
            <a:off x="3925971" y="4729860"/>
            <a:ext cx="2021742" cy="138994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Οβάλ 46">
            <a:extLst>
              <a:ext uri="{FF2B5EF4-FFF2-40B4-BE49-F238E27FC236}">
                <a16:creationId xmlns:a16="http://schemas.microsoft.com/office/drawing/2014/main" id="{21043F8D-9F09-4B8D-8F36-15F3CF963D12}"/>
              </a:ext>
            </a:extLst>
          </p:cNvPr>
          <p:cNvSpPr/>
          <p:nvPr/>
        </p:nvSpPr>
        <p:spPr>
          <a:xfrm>
            <a:off x="4069198" y="4687563"/>
            <a:ext cx="1874593" cy="125548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Οβάλ 179">
            <a:extLst>
              <a:ext uri="{FF2B5EF4-FFF2-40B4-BE49-F238E27FC236}">
                <a16:creationId xmlns:a16="http://schemas.microsoft.com/office/drawing/2014/main" id="{9E932218-0BD5-44A4-87B1-8100D81801A4}"/>
              </a:ext>
            </a:extLst>
          </p:cNvPr>
          <p:cNvSpPr/>
          <p:nvPr/>
        </p:nvSpPr>
        <p:spPr>
          <a:xfrm>
            <a:off x="5598430" y="2068218"/>
            <a:ext cx="3605045" cy="306928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Οβάλ 180">
            <a:extLst>
              <a:ext uri="{FF2B5EF4-FFF2-40B4-BE49-F238E27FC236}">
                <a16:creationId xmlns:a16="http://schemas.microsoft.com/office/drawing/2014/main" id="{0A45AB87-6855-4EF7-B94F-C9DAB2F8312E}"/>
              </a:ext>
            </a:extLst>
          </p:cNvPr>
          <p:cNvSpPr/>
          <p:nvPr/>
        </p:nvSpPr>
        <p:spPr>
          <a:xfrm>
            <a:off x="5642197" y="2209342"/>
            <a:ext cx="3342658" cy="27723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Οβάλ 167">
            <a:extLst>
              <a:ext uri="{FF2B5EF4-FFF2-40B4-BE49-F238E27FC236}">
                <a16:creationId xmlns:a16="http://schemas.microsoft.com/office/drawing/2014/main" id="{A1897F3E-AD34-41D7-900F-90E33C64616C}"/>
              </a:ext>
            </a:extLst>
          </p:cNvPr>
          <p:cNvSpPr/>
          <p:nvPr/>
        </p:nvSpPr>
        <p:spPr>
          <a:xfrm>
            <a:off x="4850528" y="604651"/>
            <a:ext cx="2021742" cy="138994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Οβάλ 168">
            <a:extLst>
              <a:ext uri="{FF2B5EF4-FFF2-40B4-BE49-F238E27FC236}">
                <a16:creationId xmlns:a16="http://schemas.microsoft.com/office/drawing/2014/main" id="{E55E5491-D267-465D-A2C4-7557EB734981}"/>
              </a:ext>
            </a:extLst>
          </p:cNvPr>
          <p:cNvSpPr/>
          <p:nvPr/>
        </p:nvSpPr>
        <p:spPr>
          <a:xfrm>
            <a:off x="4906412" y="787345"/>
            <a:ext cx="1874593" cy="125548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Οβάλ 2075">
            <a:extLst>
              <a:ext uri="{FF2B5EF4-FFF2-40B4-BE49-F238E27FC236}">
                <a16:creationId xmlns:a16="http://schemas.microsoft.com/office/drawing/2014/main" id="{8692B83B-10A8-417B-B6A8-C9A7BC6B9C6B}"/>
              </a:ext>
            </a:extLst>
          </p:cNvPr>
          <p:cNvSpPr/>
          <p:nvPr/>
        </p:nvSpPr>
        <p:spPr>
          <a:xfrm>
            <a:off x="1935294" y="1767554"/>
            <a:ext cx="3605045" cy="329880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Οβάλ 2076">
            <a:extLst>
              <a:ext uri="{FF2B5EF4-FFF2-40B4-BE49-F238E27FC236}">
                <a16:creationId xmlns:a16="http://schemas.microsoft.com/office/drawing/2014/main" id="{998C5C76-8A23-4AC2-911B-55A33FA47EB9}"/>
              </a:ext>
            </a:extLst>
          </p:cNvPr>
          <p:cNvSpPr/>
          <p:nvPr/>
        </p:nvSpPr>
        <p:spPr>
          <a:xfrm>
            <a:off x="2128218" y="1966520"/>
            <a:ext cx="3342658" cy="28880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2" descr="Αποτέλεσμα εικόνας για wastewater treatment plant image">
            <a:extLst>
              <a:ext uri="{FF2B5EF4-FFF2-40B4-BE49-F238E27FC236}">
                <a16:creationId xmlns:a16="http://schemas.microsoft.com/office/drawing/2014/main" id="{C5E084FB-4336-4DC0-A177-71790A17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388" y="5137507"/>
            <a:ext cx="2285215" cy="128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Οβάλ 13">
            <a:extLst>
              <a:ext uri="{FF2B5EF4-FFF2-40B4-BE49-F238E27FC236}">
                <a16:creationId xmlns:a16="http://schemas.microsoft.com/office/drawing/2014/main" id="{FD0A96EE-ADA2-4D65-ACFA-B9B582266F6A}"/>
              </a:ext>
            </a:extLst>
          </p:cNvPr>
          <p:cNvSpPr/>
          <p:nvPr/>
        </p:nvSpPr>
        <p:spPr>
          <a:xfrm>
            <a:off x="3088545" y="1128744"/>
            <a:ext cx="5191432" cy="473128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Οβάλ 12">
            <a:extLst>
              <a:ext uri="{FF2B5EF4-FFF2-40B4-BE49-F238E27FC236}">
                <a16:creationId xmlns:a16="http://schemas.microsoft.com/office/drawing/2014/main" id="{4184C631-6698-4C4B-82DE-846104EF7D2D}"/>
              </a:ext>
            </a:extLst>
          </p:cNvPr>
          <p:cNvSpPr/>
          <p:nvPr/>
        </p:nvSpPr>
        <p:spPr>
          <a:xfrm>
            <a:off x="4149889" y="2207572"/>
            <a:ext cx="2957453" cy="2694039"/>
          </a:xfrm>
          <a:prstGeom prst="ellipse">
            <a:avLst/>
          </a:prstGeom>
          <a:solidFill>
            <a:schemeClr val="bg1"/>
          </a:solidFill>
          <a:ln>
            <a:solidFill>
              <a:srgbClr val="CCFF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Ευθεία γραμμή σύνδεσης 26">
            <a:extLst>
              <a:ext uri="{FF2B5EF4-FFF2-40B4-BE49-F238E27FC236}">
                <a16:creationId xmlns:a16="http://schemas.microsoft.com/office/drawing/2014/main" id="{1CA65C23-DBFC-45F7-BB5B-303B899F0109}"/>
              </a:ext>
            </a:extLst>
          </p:cNvPr>
          <p:cNvCxnSpPr>
            <a:cxnSpLocks/>
          </p:cNvCxnSpPr>
          <p:nvPr/>
        </p:nvCxnSpPr>
        <p:spPr>
          <a:xfrm flipH="1" flipV="1">
            <a:off x="3139253" y="2963666"/>
            <a:ext cx="1593844" cy="1540790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87">
            <a:extLst>
              <a:ext uri="{FF2B5EF4-FFF2-40B4-BE49-F238E27FC236}">
                <a16:creationId xmlns:a16="http://schemas.microsoft.com/office/drawing/2014/main" id="{696BD3C4-7E14-410C-9AA3-6A9C3E444D1B}"/>
              </a:ext>
            </a:extLst>
          </p:cNvPr>
          <p:cNvSpPr txBox="1"/>
          <p:nvPr/>
        </p:nvSpPr>
        <p:spPr>
          <a:xfrm>
            <a:off x="3116550" y="2316952"/>
            <a:ext cx="1730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Cellulose </a:t>
            </a:r>
          </a:p>
        </p:txBody>
      </p:sp>
      <p:cxnSp>
        <p:nvCxnSpPr>
          <p:cNvPr id="61" name="Ευθεία γραμμή σύνδεσης 16">
            <a:extLst>
              <a:ext uri="{FF2B5EF4-FFF2-40B4-BE49-F238E27FC236}">
                <a16:creationId xmlns:a16="http://schemas.microsoft.com/office/drawing/2014/main" id="{0A860D65-A5BE-450B-9DAA-ECB2D0541C50}"/>
              </a:ext>
            </a:extLst>
          </p:cNvPr>
          <p:cNvCxnSpPr>
            <a:cxnSpLocks/>
            <a:endCxn id="58" idx="1"/>
          </p:cNvCxnSpPr>
          <p:nvPr/>
        </p:nvCxnSpPr>
        <p:spPr>
          <a:xfrm flipH="1">
            <a:off x="4582998" y="1300284"/>
            <a:ext cx="150099" cy="130182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Ευθεία γραμμή σύνδεσης 18">
            <a:extLst>
              <a:ext uri="{FF2B5EF4-FFF2-40B4-BE49-F238E27FC236}">
                <a16:creationId xmlns:a16="http://schemas.microsoft.com/office/drawing/2014/main" id="{E4465362-9185-4C82-A744-C5BC7ECEE3AA}"/>
              </a:ext>
            </a:extLst>
          </p:cNvPr>
          <p:cNvCxnSpPr>
            <a:cxnSpLocks/>
            <a:stCxn id="58" idx="0"/>
            <a:endCxn id="57" idx="7"/>
          </p:cNvCxnSpPr>
          <p:nvPr/>
        </p:nvCxnSpPr>
        <p:spPr>
          <a:xfrm flipV="1">
            <a:off x="5628616" y="1821624"/>
            <a:ext cx="1891093" cy="385948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Γραμμή σύνδεσης: Καμπύλη 125">
            <a:extLst>
              <a:ext uri="{FF2B5EF4-FFF2-40B4-BE49-F238E27FC236}">
                <a16:creationId xmlns:a16="http://schemas.microsoft.com/office/drawing/2014/main" id="{32DEC595-DED8-4E9C-B54A-A16CAF6C2FC4}"/>
              </a:ext>
            </a:extLst>
          </p:cNvPr>
          <p:cNvCxnSpPr>
            <a:endCxn id="57" idx="4"/>
          </p:cNvCxnSpPr>
          <p:nvPr/>
        </p:nvCxnSpPr>
        <p:spPr>
          <a:xfrm rot="10800000">
            <a:off x="5684261" y="5860027"/>
            <a:ext cx="3324402" cy="586468"/>
          </a:xfrm>
          <a:prstGeom prst="curvedConnector2">
            <a:avLst/>
          </a:prstGeom>
          <a:ln w="571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78">
            <a:extLst>
              <a:ext uri="{FF2B5EF4-FFF2-40B4-BE49-F238E27FC236}">
                <a16:creationId xmlns:a16="http://schemas.microsoft.com/office/drawing/2014/main" id="{FB31BA11-BA3D-45DB-AAD0-5BC9EC732BB0}"/>
              </a:ext>
            </a:extLst>
          </p:cNvPr>
          <p:cNvSpPr txBox="1"/>
          <p:nvPr/>
        </p:nvSpPr>
        <p:spPr>
          <a:xfrm>
            <a:off x="4761758" y="1120757"/>
            <a:ext cx="1730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Struvite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Calcium-P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P-Biofertilizer</a:t>
            </a:r>
          </a:p>
        </p:txBody>
      </p:sp>
      <p:sp>
        <p:nvSpPr>
          <p:cNvPr id="65" name="TextBox 84">
            <a:extLst>
              <a:ext uri="{FF2B5EF4-FFF2-40B4-BE49-F238E27FC236}">
                <a16:creationId xmlns:a16="http://schemas.microsoft.com/office/drawing/2014/main" id="{0C1C234B-23C8-4F82-8D84-3F6F2F93CAD0}"/>
              </a:ext>
            </a:extLst>
          </p:cNvPr>
          <p:cNvSpPr txBox="1"/>
          <p:nvPr/>
        </p:nvSpPr>
        <p:spPr>
          <a:xfrm>
            <a:off x="2917871" y="3951411"/>
            <a:ext cx="200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polymers</a:t>
            </a:r>
          </a:p>
        </p:txBody>
      </p:sp>
      <p:sp>
        <p:nvSpPr>
          <p:cNvPr id="66" name="TextBox 88">
            <a:extLst>
              <a:ext uri="{FF2B5EF4-FFF2-40B4-BE49-F238E27FC236}">
                <a16:creationId xmlns:a16="http://schemas.microsoft.com/office/drawing/2014/main" id="{28A65D2F-B06E-476B-9568-4C44A8E56A44}"/>
              </a:ext>
            </a:extLst>
          </p:cNvPr>
          <p:cNvSpPr txBox="1"/>
          <p:nvPr/>
        </p:nvSpPr>
        <p:spPr>
          <a:xfrm>
            <a:off x="6508123" y="3875360"/>
            <a:ext cx="1730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Biogas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</a:t>
            </a:r>
          </a:p>
        </p:txBody>
      </p:sp>
      <p:cxnSp>
        <p:nvCxnSpPr>
          <p:cNvPr id="67" name="Γραμμή σύνδεσης: Καμπύλη 128">
            <a:extLst>
              <a:ext uri="{FF2B5EF4-FFF2-40B4-BE49-F238E27FC236}">
                <a16:creationId xmlns:a16="http://schemas.microsoft.com/office/drawing/2014/main" id="{3C309E9C-5ACB-46E9-A35A-8D32CCD998A9}"/>
              </a:ext>
            </a:extLst>
          </p:cNvPr>
          <p:cNvCxnSpPr>
            <a:cxnSpLocks/>
            <a:endCxn id="57" idx="6"/>
          </p:cNvCxnSpPr>
          <p:nvPr/>
        </p:nvCxnSpPr>
        <p:spPr>
          <a:xfrm rot="16200000" flipV="1">
            <a:off x="7993921" y="3780442"/>
            <a:ext cx="2295078" cy="1722966"/>
          </a:xfrm>
          <a:prstGeom prst="curvedConnector2">
            <a:avLst/>
          </a:prstGeom>
          <a:ln w="571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Ευθεία γραμμή σύνδεσης 131">
            <a:extLst>
              <a:ext uri="{FF2B5EF4-FFF2-40B4-BE49-F238E27FC236}">
                <a16:creationId xmlns:a16="http://schemas.microsoft.com/office/drawing/2014/main" id="{9DF8963A-F236-4D32-8CDB-C4723ED030F9}"/>
              </a:ext>
            </a:extLst>
          </p:cNvPr>
          <p:cNvCxnSpPr>
            <a:cxnSpLocks/>
          </p:cNvCxnSpPr>
          <p:nvPr/>
        </p:nvCxnSpPr>
        <p:spPr>
          <a:xfrm flipH="1">
            <a:off x="6601683" y="4504456"/>
            <a:ext cx="121767" cy="1224685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134">
            <a:extLst>
              <a:ext uri="{FF2B5EF4-FFF2-40B4-BE49-F238E27FC236}">
                <a16:creationId xmlns:a16="http://schemas.microsoft.com/office/drawing/2014/main" id="{5EC0E95E-36E3-4CE8-9438-BB88145B4268}"/>
              </a:ext>
            </a:extLst>
          </p:cNvPr>
          <p:cNvSpPr txBox="1"/>
          <p:nvPr/>
        </p:nvSpPr>
        <p:spPr>
          <a:xfrm>
            <a:off x="6696145" y="2129409"/>
            <a:ext cx="17304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 Efficiency</a:t>
            </a:r>
          </a:p>
        </p:txBody>
      </p:sp>
      <p:cxnSp>
        <p:nvCxnSpPr>
          <p:cNvPr id="70" name="Ευθεία γραμμή σύνδεσης 139">
            <a:extLst>
              <a:ext uri="{FF2B5EF4-FFF2-40B4-BE49-F238E27FC236}">
                <a16:creationId xmlns:a16="http://schemas.microsoft.com/office/drawing/2014/main" id="{43448596-1949-4F6A-8A41-136BA4ED7BDF}"/>
              </a:ext>
            </a:extLst>
          </p:cNvPr>
          <p:cNvCxnSpPr>
            <a:cxnSpLocks/>
          </p:cNvCxnSpPr>
          <p:nvPr/>
        </p:nvCxnSpPr>
        <p:spPr>
          <a:xfrm>
            <a:off x="7122020" y="3451607"/>
            <a:ext cx="1046666" cy="861225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Εικόνα 133">
            <a:extLst>
              <a:ext uri="{FF2B5EF4-FFF2-40B4-BE49-F238E27FC236}">
                <a16:creationId xmlns:a16="http://schemas.microsoft.com/office/drawing/2014/main" id="{28BE5C17-555A-4E72-BF9C-8D5C5BD1C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96" b="12165"/>
          <a:stretch/>
        </p:blipFill>
        <p:spPr>
          <a:xfrm>
            <a:off x="8379803" y="2506520"/>
            <a:ext cx="961518" cy="747374"/>
          </a:xfrm>
          <a:prstGeom prst="rect">
            <a:avLst/>
          </a:prstGeom>
        </p:spPr>
      </p:pic>
      <p:cxnSp>
        <p:nvCxnSpPr>
          <p:cNvPr id="72" name="Ευθεία γραμμή σύνδεσης 38">
            <a:extLst>
              <a:ext uri="{FF2B5EF4-FFF2-40B4-BE49-F238E27FC236}">
                <a16:creationId xmlns:a16="http://schemas.microsoft.com/office/drawing/2014/main" id="{9EC44298-437F-4505-BB41-ED31F5DB02D6}"/>
              </a:ext>
            </a:extLst>
          </p:cNvPr>
          <p:cNvCxnSpPr>
            <a:cxnSpLocks/>
          </p:cNvCxnSpPr>
          <p:nvPr/>
        </p:nvCxnSpPr>
        <p:spPr>
          <a:xfrm flipH="1">
            <a:off x="3777897" y="4846488"/>
            <a:ext cx="1820129" cy="219867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40">
            <a:extLst>
              <a:ext uri="{FF2B5EF4-FFF2-40B4-BE49-F238E27FC236}">
                <a16:creationId xmlns:a16="http://schemas.microsoft.com/office/drawing/2014/main" id="{700FB004-0DEF-42DD-BEFF-886C9DE5CF82}"/>
              </a:ext>
            </a:extLst>
          </p:cNvPr>
          <p:cNvSpPr txBox="1"/>
          <p:nvPr/>
        </p:nvSpPr>
        <p:spPr>
          <a:xfrm>
            <a:off x="4582998" y="5016722"/>
            <a:ext cx="2067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re-use and fertigation</a:t>
            </a:r>
          </a:p>
        </p:txBody>
      </p:sp>
      <p:pic>
        <p:nvPicPr>
          <p:cNvPr id="74" name="Immagine 11" descr="1-new-camera-078.jpg">
            <a:extLst>
              <a:ext uri="{FF2B5EF4-FFF2-40B4-BE49-F238E27FC236}">
                <a16:creationId xmlns:a16="http://schemas.microsoft.com/office/drawing/2014/main" id="{4AE1A876-0092-4787-B9FC-BEA9B67EC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97" y="444977"/>
            <a:ext cx="769163" cy="576872"/>
          </a:xfrm>
          <a:prstGeom prst="rect">
            <a:avLst/>
          </a:prstGeom>
        </p:spPr>
      </p:pic>
      <p:pic>
        <p:nvPicPr>
          <p:cNvPr id="75" name="Εικόνα 19">
            <a:extLst>
              <a:ext uri="{FF2B5EF4-FFF2-40B4-BE49-F238E27FC236}">
                <a16:creationId xmlns:a16="http://schemas.microsoft.com/office/drawing/2014/main" id="{BFFAA15C-E6E8-4262-9EA2-2AADCA68D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3956513" y="5772131"/>
            <a:ext cx="949899" cy="633575"/>
          </a:xfrm>
          <a:prstGeom prst="rect">
            <a:avLst/>
          </a:prstGeom>
        </p:spPr>
      </p:pic>
      <p:sp>
        <p:nvSpPr>
          <p:cNvPr id="78" name="CasellaDiTesto 6">
            <a:extLst>
              <a:ext uri="{FF2B5EF4-FFF2-40B4-BE49-F238E27FC236}">
                <a16:creationId xmlns:a16="http://schemas.microsoft.com/office/drawing/2014/main" id="{1614FBE2-344B-498C-A10A-D822C4A0D59C}"/>
              </a:ext>
            </a:extLst>
          </p:cNvPr>
          <p:cNvSpPr txBox="1"/>
          <p:nvPr/>
        </p:nvSpPr>
        <p:spPr>
          <a:xfrm>
            <a:off x="3116550" y="6423621"/>
            <a:ext cx="7610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www.smart-plant.eu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Start: 01/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/2016 – End: 31/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/2020 </a:t>
            </a:r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5141E32C-6B05-4A26-B819-D0CCAA7D06CC}"/>
              </a:ext>
            </a:extLst>
          </p:cNvPr>
          <p:cNvSpPr/>
          <p:nvPr/>
        </p:nvSpPr>
        <p:spPr>
          <a:xfrm>
            <a:off x="94357" y="66029"/>
            <a:ext cx="120976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cale-up of low-carbon footprint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terial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ecovery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echniques in existing wastewater treatment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it-IT" sz="20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Picture 82" descr="C:\Users\francesco\Downloads\GIFlogoColorSmall.gif">
            <a:extLst>
              <a:ext uri="{FF2B5EF4-FFF2-40B4-BE49-F238E27FC236}">
                <a16:creationId xmlns:a16="http://schemas.microsoft.com/office/drawing/2014/main" id="{62559223-6BFF-4026-89BA-D9082B753E0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9" y="3179875"/>
            <a:ext cx="1679358" cy="95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7D922747-14F7-4AE7-8C56-96D5011F4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616" y="4276742"/>
            <a:ext cx="782136" cy="601878"/>
          </a:xfrm>
          <a:prstGeom prst="rect">
            <a:avLst/>
          </a:prstGeom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1105CCCE-6A42-4574-9042-C6AF9A2217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028" t="4574" r="60288" b="73878"/>
          <a:stretch/>
        </p:blipFill>
        <p:spPr>
          <a:xfrm>
            <a:off x="2596137" y="4382461"/>
            <a:ext cx="673868" cy="732551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54B4A91C-7C9F-4814-B243-BB566C854D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681" t="-283" r="41037" b="76582"/>
          <a:stretch/>
        </p:blipFill>
        <p:spPr>
          <a:xfrm>
            <a:off x="1909598" y="3610547"/>
            <a:ext cx="629240" cy="768106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13A6A0D1-2E34-492E-8C09-FD42A5E550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692" t="3935" r="22441" b="74542"/>
          <a:stretch/>
        </p:blipFill>
        <p:spPr>
          <a:xfrm>
            <a:off x="1820174" y="2506520"/>
            <a:ext cx="678378" cy="811534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2FE9CE44-8C8C-4F3B-9ACC-B15F02B38B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636" t="8413" r="4327" b="67862"/>
          <a:stretch/>
        </p:blipFill>
        <p:spPr>
          <a:xfrm>
            <a:off x="2586937" y="1512353"/>
            <a:ext cx="718864" cy="994167"/>
          </a:xfrm>
          <a:prstGeom prst="rect">
            <a:avLst/>
          </a:prstGeom>
        </p:spPr>
      </p:pic>
      <p:pic>
        <p:nvPicPr>
          <p:cNvPr id="88" name="Immagine 15">
            <a:extLst>
              <a:ext uri="{FF2B5EF4-FFF2-40B4-BE49-F238E27FC236}">
                <a16:creationId xmlns:a16="http://schemas.microsoft.com/office/drawing/2014/main" id="{62AA3548-1AFF-4C6C-95CE-ECE75C51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769" y="5050316"/>
            <a:ext cx="774498" cy="40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magine 10" descr="http://europa.eu/about-eu/basic-information/symbols/images/flag_yellow_low.jpg">
            <a:extLst>
              <a:ext uri="{FF2B5EF4-FFF2-40B4-BE49-F238E27FC236}">
                <a16:creationId xmlns:a16="http://schemas.microsoft.com/office/drawing/2014/main" id="{3C61BCB7-16C4-4603-8438-41A1C082FBA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92" y="3153621"/>
            <a:ext cx="798278" cy="597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24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7BBE35-E729-467B-92DA-60FAD1AE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5" y="203152"/>
            <a:ext cx="9144000" cy="535181"/>
          </a:xfrm>
        </p:spPr>
        <p:txBody>
          <a:bodyPr>
            <a:normAutofit/>
          </a:bodyPr>
          <a:lstStyle/>
          <a:p>
            <a:pPr algn="ctr"/>
            <a:r>
              <a:rPr lang="it-IT" sz="3000" dirty="0"/>
              <a:t>Risorse recuperate e validate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DDDF7D-1E0F-47AB-84E5-E0AA0A9D5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275" y="1137788"/>
            <a:ext cx="10324495" cy="4473435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it-IT" dirty="0"/>
              <a:t>Cellulosa 2,0-7,3 kg per AE per anno</a:t>
            </a:r>
          </a:p>
          <a:p>
            <a:pPr marL="50800" indent="0">
              <a:buNone/>
            </a:pPr>
            <a:r>
              <a:rPr lang="it-IT" dirty="0"/>
              <a:t>Biopolimeri (</a:t>
            </a:r>
            <a:r>
              <a:rPr lang="it-IT" dirty="0" err="1"/>
              <a:t>polidrossialcanoati</a:t>
            </a:r>
            <a:r>
              <a:rPr lang="it-IT" dirty="0"/>
              <a:t>) 1-1,2 kg per AE per anno</a:t>
            </a:r>
          </a:p>
          <a:p>
            <a:pPr marL="50800" indent="0">
              <a:buNone/>
            </a:pPr>
            <a:r>
              <a:rPr lang="it-IT" dirty="0"/>
              <a:t>Calcio Fosfato 0,4-0,8 </a:t>
            </a:r>
            <a:r>
              <a:rPr lang="it-IT" dirty="0" err="1"/>
              <a:t>kgP</a:t>
            </a:r>
            <a:r>
              <a:rPr lang="it-IT" dirty="0"/>
              <a:t> AE per anno</a:t>
            </a:r>
          </a:p>
          <a:p>
            <a:pPr marL="50800" indent="0">
              <a:buNone/>
            </a:pPr>
            <a:r>
              <a:rPr lang="it-IT" dirty="0" err="1"/>
              <a:t>Struvite</a:t>
            </a:r>
            <a:r>
              <a:rPr lang="it-IT" dirty="0"/>
              <a:t> 0,2-0,4 kg AE per anno</a:t>
            </a:r>
          </a:p>
          <a:p>
            <a:pPr marL="50800" indent="0">
              <a:buNone/>
            </a:pPr>
            <a:r>
              <a:rPr lang="it-IT" dirty="0"/>
              <a:t>Ammoniaca, ammonio solfato 20-30 </a:t>
            </a:r>
            <a:r>
              <a:rPr lang="it-IT" dirty="0" err="1"/>
              <a:t>kgN</a:t>
            </a:r>
            <a:r>
              <a:rPr lang="it-IT" dirty="0"/>
              <a:t> AE per anno</a:t>
            </a:r>
            <a:endParaRPr lang="it-IT" b="1" i="1" dirty="0"/>
          </a:p>
          <a:p>
            <a:r>
              <a:rPr lang="it-IT" b="1" i="1" dirty="0"/>
              <a:t>Risparmio energetico 4-68 %</a:t>
            </a:r>
          </a:p>
          <a:p>
            <a:r>
              <a:rPr lang="it-IT" b="1" i="1" dirty="0">
                <a:solidFill>
                  <a:srgbClr val="00B050"/>
                </a:solidFill>
              </a:rPr>
              <a:t>Riduzione emissioni GHG 1-71 %</a:t>
            </a:r>
          </a:p>
          <a:p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Riduzione fanghi 18-30 %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AA7BE457-AFF0-5BD9-C503-3757ADC6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15" y="203152"/>
            <a:ext cx="2191385" cy="59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5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958818" descr="0f4ebc09-2338-4349-8cf6-d76b227feabb">
            <a:extLst>
              <a:ext uri="{FF2B5EF4-FFF2-40B4-BE49-F238E27FC236}">
                <a16:creationId xmlns:a16="http://schemas.microsoft.com/office/drawing/2014/main" id="{5142D3BC-17E3-476D-9E85-A4DDF3E3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18" y="1837112"/>
            <a:ext cx="242093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53EFE34-C609-4001-AF87-6870F4D1D658}"/>
              </a:ext>
            </a:extLst>
          </p:cNvPr>
          <p:cNvSpPr txBox="1">
            <a:spLocks noChangeArrowheads="1"/>
          </p:cNvSpPr>
          <p:nvPr/>
        </p:nvSpPr>
        <p:spPr>
          <a:xfrm>
            <a:off x="1694330" y="490912"/>
            <a:ext cx="9144000" cy="9937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altLang="it-IT" sz="3600" b="1" dirty="0" err="1">
                <a:solidFill>
                  <a:schemeClr val="accent1"/>
                </a:solidFill>
              </a:rPr>
              <a:t>SMARTechs</a:t>
            </a:r>
            <a:r>
              <a:rPr lang="it-IT" altLang="it-IT" sz="3600" b="1" dirty="0">
                <a:solidFill>
                  <a:schemeClr val="accent1"/>
                </a:solidFill>
              </a:rPr>
              <a:t> </a:t>
            </a:r>
            <a:r>
              <a:rPr lang="it-IT" altLang="it-IT" sz="3600" b="1" dirty="0" err="1">
                <a:solidFill>
                  <a:schemeClr val="accent1"/>
                </a:solidFill>
              </a:rPr>
              <a:t>integrated</a:t>
            </a:r>
            <a:r>
              <a:rPr lang="it-IT" altLang="it-IT" sz="3600" b="1" dirty="0">
                <a:solidFill>
                  <a:schemeClr val="accent1"/>
                </a:solidFill>
              </a:rPr>
              <a:t> in </a:t>
            </a:r>
            <a:r>
              <a:rPr lang="it-IT" altLang="it-IT" sz="3600" b="1" dirty="0" err="1">
                <a:solidFill>
                  <a:schemeClr val="accent1"/>
                </a:solidFill>
              </a:rPr>
              <a:t>existing</a:t>
            </a:r>
            <a:r>
              <a:rPr lang="it-IT" altLang="it-IT" sz="3600" b="1" dirty="0">
                <a:solidFill>
                  <a:schemeClr val="accent1"/>
                </a:solidFill>
              </a:rPr>
              <a:t> </a:t>
            </a:r>
            <a:r>
              <a:rPr lang="it-IT" altLang="it-IT" sz="3600" b="1" dirty="0" err="1">
                <a:solidFill>
                  <a:schemeClr val="accent1"/>
                </a:solidFill>
              </a:rPr>
              <a:t>WWTPs</a:t>
            </a:r>
            <a:r>
              <a:rPr lang="it-IT" altLang="it-IT" sz="3600" b="1" dirty="0">
                <a:solidFill>
                  <a:schemeClr val="accent1"/>
                </a:solidFill>
              </a:rPr>
              <a:t> (</a:t>
            </a:r>
            <a:r>
              <a:rPr lang="it-IT" altLang="it-IT" sz="3600" b="1" dirty="0" err="1">
                <a:solidFill>
                  <a:schemeClr val="accent1"/>
                </a:solidFill>
              </a:rPr>
              <a:t>revamped</a:t>
            </a:r>
            <a:r>
              <a:rPr lang="it-IT" altLang="it-IT" sz="3600" b="1" dirty="0">
                <a:solidFill>
                  <a:schemeClr val="accent1"/>
                </a:solidFill>
              </a:rPr>
              <a:t>/</a:t>
            </a:r>
            <a:r>
              <a:rPr lang="it-IT" altLang="it-IT" sz="3600" b="1" dirty="0" err="1">
                <a:solidFill>
                  <a:schemeClr val="accent1"/>
                </a:solidFill>
              </a:rPr>
              <a:t>upgraded</a:t>
            </a:r>
            <a:r>
              <a:rPr lang="it-IT" altLang="it-IT" sz="3600" b="1" dirty="0">
                <a:solidFill>
                  <a:schemeClr val="accent1"/>
                </a:solidFill>
              </a:rPr>
              <a:t> to </a:t>
            </a:r>
            <a:r>
              <a:rPr lang="it-IT" altLang="it-IT" sz="3600" b="1" dirty="0" err="1">
                <a:solidFill>
                  <a:schemeClr val="accent1"/>
                </a:solidFill>
              </a:rPr>
              <a:t>WRRFs</a:t>
            </a:r>
            <a:r>
              <a:rPr lang="it-IT" altLang="it-IT" sz="3600" b="1" dirty="0">
                <a:solidFill>
                  <a:schemeClr val="accent1"/>
                </a:solidFill>
              </a:rPr>
              <a:t>)</a:t>
            </a:r>
            <a:endParaRPr lang="en-GB" altLang="it-IT" sz="3600" b="1" dirty="0">
              <a:solidFill>
                <a:schemeClr val="accent1"/>
              </a:solidFill>
            </a:endParaRPr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60B303A0-D38A-4D25-9CAB-4FE297E4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1430" y="3762749"/>
            <a:ext cx="2332038" cy="215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A958CDFC-8AAC-465D-B5D1-5CD8DF5E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80" y="1840287"/>
            <a:ext cx="28130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2B53983E-32BF-42B0-8094-15351B89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80" y="3907212"/>
            <a:ext cx="28003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7">
            <a:extLst>
              <a:ext uri="{FF2B5EF4-FFF2-40B4-BE49-F238E27FC236}">
                <a16:creationId xmlns:a16="http://schemas.microsoft.com/office/drawing/2014/main" id="{403C79F5-1423-4134-80F7-E69C4C384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43" y="3907212"/>
            <a:ext cx="242093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8">
            <a:extLst>
              <a:ext uri="{FF2B5EF4-FFF2-40B4-BE49-F238E27FC236}">
                <a16:creationId xmlns:a16="http://schemas.microsoft.com/office/drawing/2014/main" id="{07A4EBA5-B97F-4453-B06A-546DDFFF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55" y="1819649"/>
            <a:ext cx="22717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88DFCF-FD91-42FC-B7FF-51E23EF96BEA}"/>
              </a:ext>
            </a:extLst>
          </p:cNvPr>
          <p:cNvSpPr txBox="1"/>
          <p:nvPr/>
        </p:nvSpPr>
        <p:spPr>
          <a:xfrm>
            <a:off x="1983255" y="3238874"/>
            <a:ext cx="27305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SMARTech1 -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Geestmerambacht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WWTP (NL)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04763EC-4A70-47A9-B1CF-5041FA776F8E}"/>
              </a:ext>
            </a:extLst>
          </p:cNvPr>
          <p:cNvSpPr txBox="1"/>
          <p:nvPr/>
        </p:nvSpPr>
        <p:spPr>
          <a:xfrm>
            <a:off x="7725243" y="3013449"/>
            <a:ext cx="2462212" cy="5762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SMARTech2b and Downstream SMARTech B  - Manresa WWTP (Spain)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A8011A-E709-4675-A694-C2D536FD18F4}"/>
              </a:ext>
            </a:extLst>
          </p:cNvPr>
          <p:cNvSpPr txBox="1"/>
          <p:nvPr/>
        </p:nvSpPr>
        <p:spPr>
          <a:xfrm>
            <a:off x="5717055" y="3164262"/>
            <a:ext cx="141287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SMARTech2a –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Karmiel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WWTP (IL)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32665C-913A-468F-904A-E4391E9A64B4}"/>
              </a:ext>
            </a:extLst>
          </p:cNvPr>
          <p:cNvSpPr txBox="1"/>
          <p:nvPr/>
        </p:nvSpPr>
        <p:spPr>
          <a:xfrm>
            <a:off x="1954680" y="5497887"/>
            <a:ext cx="291147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SMARTech3 – WWTP at Cranfield University (UK)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63F9A3-6721-43AA-A114-975AE92FA701}"/>
              </a:ext>
            </a:extLst>
          </p:cNvPr>
          <p:cNvSpPr txBox="1"/>
          <p:nvPr/>
        </p:nvSpPr>
        <p:spPr>
          <a:xfrm>
            <a:off x="7725243" y="5661399"/>
            <a:ext cx="27305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SMARTech 4b  -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Psyttalia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WWTP (Greece)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C04AF3F-1299-4846-95D9-88E05CABAD26}"/>
              </a:ext>
            </a:extLst>
          </p:cNvPr>
          <p:cNvSpPr txBox="1"/>
          <p:nvPr/>
        </p:nvSpPr>
        <p:spPr>
          <a:xfrm>
            <a:off x="5221755" y="5497887"/>
            <a:ext cx="235743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SMARTech 4a and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SMARTech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Carbonera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WWTP (Italy)  </a:t>
            </a:r>
          </a:p>
        </p:txBody>
      </p:sp>
    </p:spTree>
    <p:extLst>
      <p:ext uri="{BB962C8B-B14F-4D97-AF65-F5344CB8AC3E}">
        <p14:creationId xmlns:p14="http://schemas.microsoft.com/office/powerpoint/2010/main" val="1404799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F74AFC-2C0A-49D2-BC80-9A4C29909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06504C-6463-417A-9676-B9B74991E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478" y="4356181"/>
            <a:ext cx="5059240" cy="1655700"/>
          </a:xfrm>
        </p:spPr>
        <p:txBody>
          <a:bodyPr>
            <a:norm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Around 100-200 kg of cellulose per week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20% less of aeration in the aerobic basins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10-15% less excess sludge production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EPA Class A rating for the cellulose product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849DDA-FEA0-4D51-9244-20C504519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525" y="0"/>
            <a:ext cx="5420974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CFB561-46B3-4BCB-9B2E-AF024C3D3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68" y="860755"/>
            <a:ext cx="5191432" cy="31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13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BC0F59-FF97-44D9-9990-538933224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05429D-56BE-4269-96CB-EB1A5FCDDB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216792-7ACC-4F5E-BDD0-0B25F1623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9"/>
          <a:stretch/>
        </p:blipFill>
        <p:spPr>
          <a:xfrm>
            <a:off x="267190" y="2390"/>
            <a:ext cx="4917539" cy="36671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4C983B-076B-4C01-AB7B-7C699CBEF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583"/>
          <a:stretch/>
        </p:blipFill>
        <p:spPr>
          <a:xfrm>
            <a:off x="-113" y="3602038"/>
            <a:ext cx="5452144" cy="32559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0936D8-D26D-4FEF-9DF6-F1B2CE2B4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479" y="0"/>
            <a:ext cx="672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11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E8E6-5A26-E88A-0924-7338E1EA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A057D0F5-86CE-12D7-276B-701057463F04}"/>
              </a:ext>
            </a:extLst>
          </p:cNvPr>
          <p:cNvSpPr txBox="1"/>
          <p:nvPr/>
        </p:nvSpPr>
        <p:spPr>
          <a:xfrm>
            <a:off x="574468" y="1333271"/>
            <a:ext cx="287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AirPrex</a:t>
            </a:r>
            <a:r>
              <a:rPr lang="en-US" dirty="0"/>
              <a:t>® </a:t>
            </a:r>
            <a:r>
              <a:rPr lang="en-US" dirty="0" err="1"/>
              <a:t>CalPrex</a:t>
            </a:r>
            <a:r>
              <a:rPr lang="en-US" dirty="0"/>
              <a:t> ® Patented Sludge Optimization Process</a:t>
            </a:r>
            <a:endParaRPr lang="it-IT" dirty="0"/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3B3B0B35-394E-F20C-D3EF-53F5BC26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249" y="1233335"/>
            <a:ext cx="1712717" cy="709600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C262757-768E-3EC8-C882-09AD9CA0D56C}"/>
              </a:ext>
            </a:extLst>
          </p:cNvPr>
          <p:cNvSpPr txBox="1"/>
          <p:nvPr/>
        </p:nvSpPr>
        <p:spPr>
          <a:xfrm>
            <a:off x="459199" y="2026540"/>
            <a:ext cx="30670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Phosphogreen</a:t>
            </a:r>
            <a:r>
              <a:rPr lang="en-US" dirty="0"/>
              <a:t>™ is a phosphorus recovery process based on a precipitation-crystallization reaction.</a:t>
            </a:r>
            <a:endParaRPr lang="it-IT" dirty="0"/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5B00838E-5C70-745F-EE9E-8C94A29AE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018" y="2155003"/>
            <a:ext cx="1609725" cy="419100"/>
          </a:xfrm>
          <a:prstGeom prst="rect">
            <a:avLst/>
          </a:prstGeom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720E3BD-8C74-9066-B56E-5801510D3764}"/>
              </a:ext>
            </a:extLst>
          </p:cNvPr>
          <p:cNvSpPr txBox="1"/>
          <p:nvPr/>
        </p:nvSpPr>
        <p:spPr>
          <a:xfrm>
            <a:off x="988099" y="3151504"/>
            <a:ext cx="163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Ostara's</a:t>
            </a:r>
            <a:r>
              <a:rPr lang="it-IT" dirty="0"/>
              <a:t> Pearl®</a:t>
            </a:r>
          </a:p>
        </p:txBody>
      </p:sp>
      <p:pic>
        <p:nvPicPr>
          <p:cNvPr id="61" name="Immagine 60">
            <a:extLst>
              <a:ext uri="{FF2B5EF4-FFF2-40B4-BE49-F238E27FC236}">
                <a16:creationId xmlns:a16="http://schemas.microsoft.com/office/drawing/2014/main" id="{C4110515-078F-3E82-7DF9-3F292EE33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30" y="2855434"/>
            <a:ext cx="1638440" cy="819220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B44441C9-7F5D-07BD-D902-3B4CE7812198}"/>
              </a:ext>
            </a:extLst>
          </p:cNvPr>
          <p:cNvSpPr txBox="1"/>
          <p:nvPr/>
        </p:nvSpPr>
        <p:spPr>
          <a:xfrm>
            <a:off x="744852" y="3830815"/>
            <a:ext cx="1277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EloPhos</a:t>
            </a:r>
            <a:r>
              <a:rPr lang="it-IT" dirty="0"/>
              <a:t>®</a:t>
            </a: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27CD0855-E041-62A0-ADE4-D5DB0839E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932" y="3718004"/>
            <a:ext cx="3200400" cy="533400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5AFEDF7-F41C-3D70-F1CC-464206214EC5}"/>
              </a:ext>
            </a:extLst>
          </p:cNvPr>
          <p:cNvSpPr txBox="1"/>
          <p:nvPr/>
        </p:nvSpPr>
        <p:spPr>
          <a:xfrm>
            <a:off x="1156078" y="4427587"/>
            <a:ext cx="2074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Glatt</a:t>
            </a:r>
            <a:r>
              <a:rPr lang="it-IT" dirty="0"/>
              <a:t>® SERAPLANT</a:t>
            </a:r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594A4910-C6DC-EFEB-3C23-0719CDCBE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80" y="4108689"/>
            <a:ext cx="945574" cy="945574"/>
          </a:xfrm>
          <a:prstGeom prst="rect">
            <a:avLst/>
          </a:prstGeom>
        </p:spPr>
      </p:pic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9E16789E-905D-DE2C-0C8F-1717CF948453}"/>
              </a:ext>
            </a:extLst>
          </p:cNvPr>
          <p:cNvSpPr txBox="1"/>
          <p:nvPr/>
        </p:nvSpPr>
        <p:spPr>
          <a:xfrm>
            <a:off x="763651" y="4937370"/>
            <a:ext cx="340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AshDec</a:t>
            </a:r>
            <a:r>
              <a:rPr lang="en-US" dirty="0"/>
              <a:t>®  Thermochemical</a:t>
            </a:r>
          </a:p>
          <a:p>
            <a:r>
              <a:rPr lang="en-US" dirty="0"/>
              <a:t> P-Recovery from Sewage Sludge Ash</a:t>
            </a:r>
            <a:endParaRPr lang="it-IT" dirty="0"/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80E21CC4-CD30-F3EC-1170-1B370DF9E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950" y="4938051"/>
            <a:ext cx="1924050" cy="428465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F61CE17B-796C-CAF0-3A23-38482A912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332" y="5460590"/>
            <a:ext cx="1924050" cy="455045"/>
          </a:xfrm>
          <a:prstGeom prst="rect">
            <a:avLst/>
          </a:prstGeom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0E1B693B-760A-295B-0656-3E91542644F3}"/>
              </a:ext>
            </a:extLst>
          </p:cNvPr>
          <p:cNvSpPr txBox="1"/>
          <p:nvPr/>
        </p:nvSpPr>
        <p:spPr>
          <a:xfrm>
            <a:off x="1388936" y="5647136"/>
            <a:ext cx="163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RecoPhos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7B4FC7-D0C2-F013-E28E-876F3FD74DE0}"/>
              </a:ext>
            </a:extLst>
          </p:cNvPr>
          <p:cNvSpPr txBox="1"/>
          <p:nvPr/>
        </p:nvSpPr>
        <p:spPr>
          <a:xfrm>
            <a:off x="4337668" y="6306913"/>
            <a:ext cx="403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….e molte altre!!!</a:t>
            </a:r>
          </a:p>
        </p:txBody>
      </p:sp>
      <p:sp>
        <p:nvSpPr>
          <p:cNvPr id="45" name="Titolo 1">
            <a:extLst>
              <a:ext uri="{FF2B5EF4-FFF2-40B4-BE49-F238E27FC236}">
                <a16:creationId xmlns:a16="http://schemas.microsoft.com/office/drawing/2014/main" id="{AD54BF73-0921-E864-E8F8-CD3E7DFA0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88" y="171581"/>
            <a:ext cx="11830302" cy="738664"/>
          </a:xfrm>
        </p:spPr>
        <p:txBody>
          <a:bodyPr>
            <a:noAutofit/>
          </a:bodyPr>
          <a:lstStyle/>
          <a:p>
            <a:r>
              <a:rPr lang="it-IT" sz="4400" dirty="0"/>
              <a:t>E il fosforo? Abbiamo tecnologie pronte? </a:t>
            </a:r>
          </a:p>
        </p:txBody>
      </p:sp>
      <p:sp>
        <p:nvSpPr>
          <p:cNvPr id="48" name="Titolo 1">
            <a:extLst>
              <a:ext uri="{FF2B5EF4-FFF2-40B4-BE49-F238E27FC236}">
                <a16:creationId xmlns:a16="http://schemas.microsoft.com/office/drawing/2014/main" id="{99C6A858-12C1-3AAE-3DC6-6B82AD667F48}"/>
              </a:ext>
            </a:extLst>
          </p:cNvPr>
          <p:cNvSpPr txBox="1">
            <a:spLocks/>
          </p:cNvSpPr>
          <p:nvPr/>
        </p:nvSpPr>
        <p:spPr>
          <a:xfrm>
            <a:off x="7227736" y="963939"/>
            <a:ext cx="327345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4400" dirty="0"/>
              <a:t>SI, ci sono!!!</a:t>
            </a:r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0F0A7094-C74F-5BDD-6FB2-9193C30AD275}"/>
              </a:ext>
            </a:extLst>
          </p:cNvPr>
          <p:cNvSpPr/>
          <p:nvPr/>
        </p:nvSpPr>
        <p:spPr>
          <a:xfrm>
            <a:off x="5689869" y="1306137"/>
            <a:ext cx="551289" cy="29181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2F6051-9360-C250-4A8B-24F96083AC46}"/>
              </a:ext>
            </a:extLst>
          </p:cNvPr>
          <p:cNvSpPr txBox="1"/>
          <p:nvPr/>
        </p:nvSpPr>
        <p:spPr>
          <a:xfrm>
            <a:off x="7391557" y="2503058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Precipitazione di struvite o Sali a base di P </a:t>
            </a:r>
          </a:p>
        </p:txBody>
      </p:sp>
      <p:sp>
        <p:nvSpPr>
          <p:cNvPr id="50" name="Parentesi graffa chiusa 49">
            <a:extLst>
              <a:ext uri="{FF2B5EF4-FFF2-40B4-BE49-F238E27FC236}">
                <a16:creationId xmlns:a16="http://schemas.microsoft.com/office/drawing/2014/main" id="{266B051D-0357-FE39-7E86-0559C7CB3279}"/>
              </a:ext>
            </a:extLst>
          </p:cNvPr>
          <p:cNvSpPr/>
          <p:nvPr/>
        </p:nvSpPr>
        <p:spPr>
          <a:xfrm>
            <a:off x="6545049" y="4251404"/>
            <a:ext cx="551289" cy="19126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0D034491-4EA7-5DDD-AA41-F202413E56F6}"/>
              </a:ext>
            </a:extLst>
          </p:cNvPr>
          <p:cNvSpPr txBox="1"/>
          <p:nvPr/>
        </p:nvSpPr>
        <p:spPr>
          <a:xfrm>
            <a:off x="7545387" y="4998394"/>
            <a:ext cx="2333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Recupero di P da ceneri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57CFCF5-5766-0487-18E4-E9FEECE87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4226" y="2003039"/>
            <a:ext cx="1659349" cy="166675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51776DB-B44A-F8AB-306A-01922EB13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0903" y="4206991"/>
            <a:ext cx="1922668" cy="14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1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7B7A69-E491-4FD2-A793-A8C226754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546E8B2-2C86-41A4-B20A-509274D15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Google Shape;326;p57">
            <a:extLst>
              <a:ext uri="{FF2B5EF4-FFF2-40B4-BE49-F238E27FC236}">
                <a16:creationId xmlns:a16="http://schemas.microsoft.com/office/drawing/2014/main" id="{48CDF0D6-6D46-460B-A77B-92212994FB87}"/>
              </a:ext>
            </a:extLst>
          </p:cNvPr>
          <p:cNvSpPr txBox="1">
            <a:spLocks/>
          </p:cNvSpPr>
          <p:nvPr/>
        </p:nvSpPr>
        <p:spPr>
          <a:xfrm>
            <a:off x="838200" y="109740"/>
            <a:ext cx="10515600" cy="114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144" marR="2857"/>
            <a:r>
              <a:rPr lang="en-US" sz="3600" b="1" dirty="0" err="1"/>
              <a:t>Acqua</a:t>
            </a:r>
            <a:r>
              <a:rPr lang="en-US" sz="3600" b="1" dirty="0"/>
              <a:t> ed Economia </a:t>
            </a:r>
            <a:r>
              <a:rPr lang="en-US" sz="3600" b="1" dirty="0" err="1"/>
              <a:t>Circolare</a:t>
            </a:r>
            <a:endParaRPr lang="en-US" sz="3600" b="1" dirty="0"/>
          </a:p>
          <a:p>
            <a:endParaRPr lang="en-US" sz="5400" dirty="0"/>
          </a:p>
        </p:txBody>
      </p:sp>
      <p:pic>
        <p:nvPicPr>
          <p:cNvPr id="5" name="Google Shape;327;p57">
            <a:extLst>
              <a:ext uri="{FF2B5EF4-FFF2-40B4-BE49-F238E27FC236}">
                <a16:creationId xmlns:a16="http://schemas.microsoft.com/office/drawing/2014/main" id="{83F24819-D91F-4917-904E-B7BAF8094D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71" y="1005416"/>
            <a:ext cx="10902604" cy="4847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28;p57">
            <a:extLst>
              <a:ext uri="{FF2B5EF4-FFF2-40B4-BE49-F238E27FC236}">
                <a16:creationId xmlns:a16="http://schemas.microsoft.com/office/drawing/2014/main" id="{F2CB9827-BE62-4109-9D42-34281D3E2206}"/>
              </a:ext>
            </a:extLst>
          </p:cNvPr>
          <p:cNvSpPr txBox="1"/>
          <p:nvPr/>
        </p:nvSpPr>
        <p:spPr>
          <a:xfrm>
            <a:off x="5141100" y="6146868"/>
            <a:ext cx="4417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Supported by DIGITALIZATION</a:t>
            </a:r>
            <a:endParaRPr sz="2400" b="1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040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30710-D47B-4B4E-B836-316A78BF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88" y="171581"/>
            <a:ext cx="11830302" cy="1306836"/>
          </a:xfrm>
        </p:spPr>
        <p:txBody>
          <a:bodyPr>
            <a:normAutofit fontScale="90000"/>
          </a:bodyPr>
          <a:lstStyle/>
          <a:p>
            <a:r>
              <a:rPr lang="it-IT" dirty="0"/>
              <a:t>Possiamo creare ancor più valore? Bioraffineria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959725-D8DE-44E2-AF56-0948A94DEA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C24785-A01B-44EB-B650-5C4B7471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6" y="1706375"/>
            <a:ext cx="7969213" cy="3951999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5E23760E-A877-48EC-8792-25FE4CA765DD}"/>
              </a:ext>
            </a:extLst>
          </p:cNvPr>
          <p:cNvSpPr/>
          <p:nvPr/>
        </p:nvSpPr>
        <p:spPr>
          <a:xfrm>
            <a:off x="6096001" y="3088433"/>
            <a:ext cx="2407516" cy="1106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99CEBF-4934-4A9B-9264-8C89F404F920}"/>
              </a:ext>
            </a:extLst>
          </p:cNvPr>
          <p:cNvSpPr txBox="1"/>
          <p:nvPr/>
        </p:nvSpPr>
        <p:spPr>
          <a:xfrm>
            <a:off x="8658808" y="2718028"/>
            <a:ext cx="3533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/>
              <a:t>OGGI: </a:t>
            </a:r>
            <a:r>
              <a:rPr lang="it-IT" sz="1800" dirty="0"/>
              <a:t>Intensificazione dei processi per la rimozione dei nutrienti (BNR) </a:t>
            </a:r>
          </a:p>
          <a:p>
            <a:endParaRPr lang="it-IT" sz="1800" b="1" dirty="0"/>
          </a:p>
          <a:p>
            <a:r>
              <a:rPr lang="it-IT" sz="1800" b="1" dirty="0"/>
              <a:t>DOMANI: </a:t>
            </a:r>
            <a:r>
              <a:rPr lang="it-IT" sz="1800" dirty="0"/>
              <a:t>recupero biopolimeri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9C9941C-4BB9-4F26-A07F-82BD545CCB65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8150944" y="3041782"/>
            <a:ext cx="517195" cy="208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E11EE2A-1AB6-4339-8DFC-2DFB2440395E}"/>
              </a:ext>
            </a:extLst>
          </p:cNvPr>
          <p:cNvCxnSpPr>
            <a:cxnSpLocks/>
          </p:cNvCxnSpPr>
          <p:nvPr/>
        </p:nvCxnSpPr>
        <p:spPr>
          <a:xfrm>
            <a:off x="8344369" y="3909527"/>
            <a:ext cx="323770" cy="74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5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ACFEC-12EB-4288-966F-B5CB3104F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CC749B-50F1-4C57-950A-3BD5DC46F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D01F76-ACC3-42ED-943D-845E2590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"/>
          <a:stretch/>
        </p:blipFill>
        <p:spPr>
          <a:xfrm>
            <a:off x="129200" y="569005"/>
            <a:ext cx="11933600" cy="628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0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13AB34-6B2F-4D4F-8FBB-C0E8A4641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5891E8-842B-43C8-93E9-D1B4B3A78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0CA3A7-CCA4-4DC0-8115-CD9C2BC11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90" y="532996"/>
            <a:ext cx="10412278" cy="5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2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C10FE-4FDE-48D2-B056-193F6678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15" y="13354"/>
            <a:ext cx="11480770" cy="1144800"/>
          </a:xfrm>
        </p:spPr>
        <p:txBody>
          <a:bodyPr/>
          <a:lstStyle/>
          <a:p>
            <a:r>
              <a:rPr lang="it-IT" dirty="0"/>
              <a:t>Progetto «</a:t>
            </a:r>
            <a:r>
              <a:rPr lang="it-IT" dirty="0" err="1"/>
              <a:t>Flagship</a:t>
            </a:r>
            <a:r>
              <a:rPr lang="it-IT" dirty="0"/>
              <a:t>» CIRCULARBIOCARBON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FB00A18-C396-4F28-976E-20F9BC22A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773" y="2365523"/>
            <a:ext cx="2183510" cy="5371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5095A8-B434-4EE3-AEC1-859DA4AF0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3422" t="-1" r="57292" b="79121"/>
          <a:stretch/>
        </p:blipFill>
        <p:spPr>
          <a:xfrm>
            <a:off x="-4269435" y="1158154"/>
            <a:ext cx="8378511" cy="9400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D2A442-62B4-4B1E-9B42-CD4E16810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906" y="5200671"/>
            <a:ext cx="3534022" cy="7287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7FE9E5-8C9A-420C-A296-242AF5924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74" y="5022515"/>
            <a:ext cx="1267002" cy="103837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F0883E3-672E-493D-B276-4BCF31412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286" y="3638622"/>
            <a:ext cx="1913754" cy="4529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25578B2-3763-44E0-BDD8-A94C0E636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4286" y="5200671"/>
            <a:ext cx="1913754" cy="6406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58C1B20-EE0F-49EC-A8FE-CDB4DF8ADF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0914" y="4156507"/>
            <a:ext cx="1520498" cy="979200"/>
          </a:xfrm>
          <a:prstGeom prst="rect">
            <a:avLst/>
          </a:prstGeom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5020FB64-1FB7-42EA-B571-CA76376D313A}"/>
              </a:ext>
            </a:extLst>
          </p:cNvPr>
          <p:cNvSpPr txBox="1">
            <a:spLocks/>
          </p:cNvSpPr>
          <p:nvPr/>
        </p:nvSpPr>
        <p:spPr>
          <a:xfrm>
            <a:off x="9670789" y="3082651"/>
            <a:ext cx="2521211" cy="45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it-IT" dirty="0"/>
              <a:t>Partners Italiani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FF807F60-1A46-4E42-9B03-505E851E41EE}"/>
              </a:ext>
            </a:extLst>
          </p:cNvPr>
          <p:cNvSpPr txBox="1">
            <a:spLocks/>
          </p:cNvSpPr>
          <p:nvPr/>
        </p:nvSpPr>
        <p:spPr>
          <a:xfrm>
            <a:off x="9670789" y="1871776"/>
            <a:ext cx="2521211" cy="45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it-IT" dirty="0"/>
              <a:t>Coordinamento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C7B2BB2-78BC-4F35-BC3F-7A5D1AD0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222" t="21924" r="43804" b="5766"/>
          <a:stretch/>
        </p:blipFill>
        <p:spPr>
          <a:xfrm>
            <a:off x="5846739" y="1252407"/>
            <a:ext cx="2964349" cy="545893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298A746-2AA6-4D83-B8F3-2A16D2FE8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9" t="34022" r="48806" b="3027"/>
          <a:stretch/>
        </p:blipFill>
        <p:spPr>
          <a:xfrm>
            <a:off x="509956" y="2188275"/>
            <a:ext cx="4124718" cy="283424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D71BD71-1A78-4F07-AC1A-2074D57B88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4286" y="5973414"/>
            <a:ext cx="2043997" cy="60233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AA08295-4254-4E7A-AD47-01088C3C5DE5}"/>
              </a:ext>
            </a:extLst>
          </p:cNvPr>
          <p:cNvSpPr txBox="1"/>
          <p:nvPr/>
        </p:nvSpPr>
        <p:spPr>
          <a:xfrm>
            <a:off x="10956284" y="6463197"/>
            <a:ext cx="1604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Third party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ED779F-F852-6EC7-F700-A2F5041102D2}"/>
              </a:ext>
            </a:extLst>
          </p:cNvPr>
          <p:cNvSpPr txBox="1"/>
          <p:nvPr/>
        </p:nvSpPr>
        <p:spPr>
          <a:xfrm>
            <a:off x="5846739" y="4384497"/>
            <a:ext cx="29643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160 </a:t>
            </a:r>
            <a:r>
              <a:rPr lang="it-IT" dirty="0" err="1"/>
              <a:t>tonPHA</a:t>
            </a:r>
            <a:r>
              <a:rPr lang="it-IT" dirty="0"/>
              <a:t>/anno utilizzati </a:t>
            </a:r>
          </a:p>
          <a:p>
            <a:pPr algn="ctr"/>
            <a:r>
              <a:rPr lang="it-IT" dirty="0"/>
              <a:t>10 ton </a:t>
            </a:r>
            <a:r>
              <a:rPr lang="it-IT" dirty="0" err="1"/>
              <a:t>Struvite</a:t>
            </a:r>
            <a:r>
              <a:rPr lang="it-IT" dirty="0"/>
              <a:t>/anno </a:t>
            </a:r>
          </a:p>
        </p:txBody>
      </p:sp>
    </p:spTree>
    <p:extLst>
      <p:ext uri="{BB962C8B-B14F-4D97-AF65-F5344CB8AC3E}">
        <p14:creationId xmlns:p14="http://schemas.microsoft.com/office/powerpoint/2010/main" val="1746847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A129F169-35DE-4FFF-81C6-BF47F5D80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8" y="441913"/>
            <a:ext cx="12138731" cy="59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30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B0BA41-F9D2-42E3-AA6B-8B05C6592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6E20FF-F23E-4245-A8EE-5DF856A9A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318"/>
            <a:ext cx="11763375" cy="58576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420F4D-19D0-4C0D-83BB-2E353694F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0" y="6057900"/>
            <a:ext cx="4379931" cy="8001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400C09ED-15C7-4CED-8823-80D4621E5904}"/>
              </a:ext>
            </a:extLst>
          </p:cNvPr>
          <p:cNvSpPr txBox="1">
            <a:spLocks/>
          </p:cNvSpPr>
          <p:nvPr/>
        </p:nvSpPr>
        <p:spPr>
          <a:xfrm>
            <a:off x="355615" y="0"/>
            <a:ext cx="11480770" cy="1042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it-IT" dirty="0"/>
              <a:t>Processi anaerobici e riutilizzo (1)</a:t>
            </a:r>
          </a:p>
        </p:txBody>
      </p:sp>
    </p:spTree>
    <p:extLst>
      <p:ext uri="{BB962C8B-B14F-4D97-AF65-F5344CB8AC3E}">
        <p14:creationId xmlns:p14="http://schemas.microsoft.com/office/powerpoint/2010/main" val="165613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3CAB9DC-B33E-4D0E-956C-6AE40A587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67" y="608184"/>
            <a:ext cx="5000625" cy="32142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EAAE70-D3B8-4F9C-87B7-9F238127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9" y="996810"/>
            <a:ext cx="6742447" cy="45086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0E85901-38A4-4472-B180-72D6BB7C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899" y="6038736"/>
            <a:ext cx="7182852" cy="819264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DFF7C6AC-B3A1-4481-B227-9CB92A09F545}"/>
              </a:ext>
            </a:extLst>
          </p:cNvPr>
          <p:cNvSpPr txBox="1">
            <a:spLocks/>
          </p:cNvSpPr>
          <p:nvPr/>
        </p:nvSpPr>
        <p:spPr>
          <a:xfrm>
            <a:off x="355615" y="0"/>
            <a:ext cx="11480770" cy="1042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it-IT" dirty="0"/>
              <a:t>La simbiosi industriale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9D28C79-4936-413C-8C33-D1E504373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342090"/>
            <a:ext cx="3477878" cy="9077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67FC81E-4E32-44DA-A909-71EBCF86A6B7}"/>
              </a:ext>
            </a:extLst>
          </p:cNvPr>
          <p:cNvSpPr txBox="1"/>
          <p:nvPr/>
        </p:nvSpPr>
        <p:spPr>
          <a:xfrm>
            <a:off x="7869140" y="4320657"/>
            <a:ext cx="3477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Water reuse and material recovery in the chemical industry - ULTIMATE Water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8386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d2ecb69a3_1_123"/>
          <p:cNvSpPr txBox="1"/>
          <p:nvPr/>
        </p:nvSpPr>
        <p:spPr>
          <a:xfrm>
            <a:off x="1718694" y="4214381"/>
            <a:ext cx="85680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60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Grazie per l’attenzione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33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Nicola Frison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33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Dipartimento di Biotecnologie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33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Università di Verona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nicola.frison@univr.it</a:t>
            </a:r>
            <a:endParaRPr lang="it-IT" sz="20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5DDEEB51-F11C-408A-DF7F-032F9C720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9" y="6070897"/>
            <a:ext cx="2668146" cy="78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C582844-6253-4C4A-9A8D-6076872259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Google Shape;333;p58">
            <a:extLst>
              <a:ext uri="{FF2B5EF4-FFF2-40B4-BE49-F238E27FC236}">
                <a16:creationId xmlns:a16="http://schemas.microsoft.com/office/drawing/2014/main" id="{FB6AC43C-17A0-4702-9DD7-F40A7177B41B}"/>
              </a:ext>
            </a:extLst>
          </p:cNvPr>
          <p:cNvSpPr txBox="1">
            <a:spLocks/>
          </p:cNvSpPr>
          <p:nvPr/>
        </p:nvSpPr>
        <p:spPr>
          <a:xfrm>
            <a:off x="3087937" y="154001"/>
            <a:ext cx="8408000" cy="55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750"/>
            </a:pPr>
            <a:r>
              <a:rPr lang="en-GB" sz="5000" dirty="0"/>
              <a:t>Circular cities and WWTPs</a:t>
            </a:r>
            <a:endParaRPr lang="en-GB" dirty="0"/>
          </a:p>
        </p:txBody>
      </p:sp>
      <p:pic>
        <p:nvPicPr>
          <p:cNvPr id="5" name="Google Shape;334;p58">
            <a:extLst>
              <a:ext uri="{FF2B5EF4-FFF2-40B4-BE49-F238E27FC236}">
                <a16:creationId xmlns:a16="http://schemas.microsoft.com/office/drawing/2014/main" id="{3146ACA2-74A5-43BF-B9B4-BB2CBAEE6F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983" y="-25081"/>
            <a:ext cx="2690532" cy="273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35;p58">
            <a:extLst>
              <a:ext uri="{FF2B5EF4-FFF2-40B4-BE49-F238E27FC236}">
                <a16:creationId xmlns:a16="http://schemas.microsoft.com/office/drawing/2014/main" id="{78E96451-24FD-431A-8ECB-32B4744554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210" y="2657381"/>
            <a:ext cx="6429838" cy="419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36;p58">
            <a:extLst>
              <a:ext uri="{FF2B5EF4-FFF2-40B4-BE49-F238E27FC236}">
                <a16:creationId xmlns:a16="http://schemas.microsoft.com/office/drawing/2014/main" id="{74D5039D-6B3A-459F-AB65-93DF6983765E}"/>
              </a:ext>
            </a:extLst>
          </p:cNvPr>
          <p:cNvSpPr txBox="1"/>
          <p:nvPr/>
        </p:nvSpPr>
        <p:spPr>
          <a:xfrm>
            <a:off x="476118" y="2533096"/>
            <a:ext cx="3747247" cy="54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Circolarità</a:t>
            </a:r>
            <a:r>
              <a:rPr lang="en-GB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delle</a:t>
            </a:r>
            <a:r>
              <a:rPr lang="en-GB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costruzioni</a:t>
            </a:r>
            <a:endParaRPr lang="en-GB" sz="2133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337;p58">
            <a:extLst>
              <a:ext uri="{FF2B5EF4-FFF2-40B4-BE49-F238E27FC236}">
                <a16:creationId xmlns:a16="http://schemas.microsoft.com/office/drawing/2014/main" id="{F77A1787-25E3-4D93-A173-1A845C36A8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6759" y="1888175"/>
            <a:ext cx="7748893" cy="49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38;p58">
            <a:extLst>
              <a:ext uri="{FF2B5EF4-FFF2-40B4-BE49-F238E27FC236}">
                <a16:creationId xmlns:a16="http://schemas.microsoft.com/office/drawing/2014/main" id="{5EF5D33E-8C0B-431A-84F6-D6FA7EB465BF}"/>
              </a:ext>
            </a:extLst>
          </p:cNvPr>
          <p:cNvSpPr txBox="1"/>
          <p:nvPr/>
        </p:nvSpPr>
        <p:spPr>
          <a:xfrm>
            <a:off x="7160849" y="1264945"/>
            <a:ext cx="4626800" cy="836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Circolarità</a:t>
            </a:r>
            <a:r>
              <a:rPr lang="en-GB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dei</a:t>
            </a:r>
            <a:r>
              <a:rPr lang="en-GB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flussi</a:t>
            </a:r>
            <a:r>
              <a:rPr lang="en-GB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organici</a:t>
            </a:r>
            <a:r>
              <a:rPr lang="en-GB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dei</a:t>
            </a:r>
            <a:r>
              <a:rPr lang="en-GB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33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nutrienti</a:t>
            </a:r>
            <a:endParaRPr sz="2133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5F05953-C6FA-420A-8CD6-13A4B35CCBF3}"/>
              </a:ext>
            </a:extLst>
          </p:cNvPr>
          <p:cNvSpPr/>
          <p:nvPr/>
        </p:nvSpPr>
        <p:spPr>
          <a:xfrm>
            <a:off x="1524000" y="3132275"/>
            <a:ext cx="1093595" cy="10022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C5399A06-9C56-4BE8-95F7-F8C48B233082}"/>
              </a:ext>
            </a:extLst>
          </p:cNvPr>
          <p:cNvSpPr/>
          <p:nvPr/>
        </p:nvSpPr>
        <p:spPr>
          <a:xfrm>
            <a:off x="7037294" y="5109882"/>
            <a:ext cx="1093694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301B0D6-5F13-4A82-B1D3-CF6975787116}"/>
              </a:ext>
            </a:extLst>
          </p:cNvPr>
          <p:cNvSpPr/>
          <p:nvPr/>
        </p:nvSpPr>
        <p:spPr>
          <a:xfrm>
            <a:off x="10940125" y="2966538"/>
            <a:ext cx="1111624" cy="10309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8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DB2A9-A61F-4AC7-B7BF-0C2218F9C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3592E3D-B71B-4AE0-A3E0-8DDBC6A028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3C7A7D-E916-477F-8EAE-4D381F144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16702" r="5208"/>
          <a:stretch/>
        </p:blipFill>
        <p:spPr bwMode="auto">
          <a:xfrm>
            <a:off x="1600200" y="897200"/>
            <a:ext cx="8991600" cy="569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8BC80B98-D040-472B-B188-651AE519E587}"/>
              </a:ext>
            </a:extLst>
          </p:cNvPr>
          <p:cNvSpPr txBox="1">
            <a:spLocks/>
          </p:cNvSpPr>
          <p:nvPr/>
        </p:nvSpPr>
        <p:spPr>
          <a:xfrm>
            <a:off x="560293" y="123807"/>
            <a:ext cx="10515600" cy="60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/>
              <a:t>Flussi valorizzabili dalle acque reflue</a:t>
            </a:r>
          </a:p>
        </p:txBody>
      </p:sp>
    </p:spTree>
    <p:extLst>
      <p:ext uri="{BB962C8B-B14F-4D97-AF65-F5344CB8AC3E}">
        <p14:creationId xmlns:p14="http://schemas.microsoft.com/office/powerpoint/2010/main" val="203808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17749" y="975222"/>
            <a:ext cx="6031089" cy="5855449"/>
          </a:xfrm>
          <a:prstGeom prst="rect">
            <a:avLst/>
          </a:prstGeom>
          <a:ln w="28575" cmpd="sng">
            <a:noFill/>
          </a:ln>
        </p:spPr>
      </p:pic>
      <p:sp>
        <p:nvSpPr>
          <p:cNvPr id="18435" name="Title 1"/>
          <p:cNvSpPr>
            <a:spLocks noGrp="1"/>
          </p:cNvSpPr>
          <p:nvPr>
            <p:ph type="title" orient="vert"/>
          </p:nvPr>
        </p:nvSpPr>
        <p:spPr>
          <a:xfrm rot="16200000">
            <a:off x="5692773" y="-4068226"/>
            <a:ext cx="806450" cy="9144004"/>
          </a:xfrm>
        </p:spPr>
        <p:txBody>
          <a:bodyPr>
            <a:normAutofit/>
          </a:bodyPr>
          <a:lstStyle/>
          <a:p>
            <a:pPr algn="ctr"/>
            <a:r>
              <a:rPr lang="en-US" altLang="it-IT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Energia</a:t>
            </a:r>
            <a:r>
              <a:rPr lang="en-US" altLang="it-IT" sz="2800" dirty="0">
                <a:latin typeface="Helvetica" panose="020B0604020202020204" pitchFamily="34" charset="0"/>
                <a:cs typeface="Helvetica" panose="020B0604020202020204" pitchFamily="34" charset="0"/>
              </a:rPr>
              <a:t> e </a:t>
            </a:r>
            <a:r>
              <a:rPr lang="en-US" altLang="it-IT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Impronta</a:t>
            </a:r>
            <a:r>
              <a:rPr lang="en-US" altLang="it-IT" sz="2800" dirty="0">
                <a:latin typeface="Helvetica" panose="020B0604020202020204" pitchFamily="34" charset="0"/>
                <a:cs typeface="Helvetica" panose="020B0604020202020204" pitchFamily="34" charset="0"/>
              </a:rPr>
              <a:t> di </a:t>
            </a:r>
            <a:r>
              <a:rPr lang="en-US" altLang="it-IT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Carbonio</a:t>
            </a:r>
            <a:r>
              <a:rPr lang="en-US" altLang="it-IT" sz="2800" dirty="0">
                <a:latin typeface="Helvetica" panose="020B0604020202020204" pitchFamily="34" charset="0"/>
                <a:cs typeface="Helvetica" panose="020B0604020202020204" pitchFamily="34" charset="0"/>
              </a:rPr>
              <a:t> VS </a:t>
            </a:r>
            <a:r>
              <a:rPr lang="en-US" altLang="it-IT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Qualità</a:t>
            </a:r>
            <a:r>
              <a:rPr lang="en-US" altLang="it-IT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it-IT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dello</a:t>
            </a:r>
            <a:r>
              <a:rPr lang="en-US" altLang="it-IT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it-IT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scarico</a:t>
            </a:r>
            <a:endParaRPr lang="en-US" altLang="it-IT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Circular Arrow 11"/>
          <p:cNvSpPr>
            <a:spLocks/>
          </p:cNvSpPr>
          <p:nvPr/>
        </p:nvSpPr>
        <p:spPr bwMode="auto">
          <a:xfrm rot="16763925" flipH="1">
            <a:off x="6181809" y="719723"/>
            <a:ext cx="2155825" cy="6003925"/>
          </a:xfrm>
          <a:custGeom>
            <a:avLst/>
            <a:gdLst>
              <a:gd name="T0" fmla="*/ 1128901 w 2155825"/>
              <a:gd name="T1" fmla="*/ 187696 h 6003925"/>
              <a:gd name="T2" fmla="*/ 1971483 w 2155825"/>
              <a:gd name="T3" fmla="*/ 2854402 h 6003925"/>
              <a:gd name="T4" fmla="*/ 2146994 w 2155825"/>
              <a:gd name="T5" fmla="*/ 2884573 h 6003925"/>
              <a:gd name="T6" fmla="*/ 1673226 w 2155825"/>
              <a:gd name="T7" fmla="*/ 3104299 h 6003925"/>
              <a:gd name="T8" fmla="*/ 1196718 w 2155825"/>
              <a:gd name="T9" fmla="*/ 2721218 h 6003925"/>
              <a:gd name="T10" fmla="*/ 1372833 w 2155825"/>
              <a:gd name="T11" fmla="*/ 2751493 h 6003925"/>
              <a:gd name="T12" fmla="*/ 1117785 w 2155825"/>
              <a:gd name="T13" fmla="*/ 801229 h 6003925"/>
              <a:gd name="T14" fmla="*/ 1128901 w 2155825"/>
              <a:gd name="T15" fmla="*/ 187696 h 6003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55825" h="6003925">
                <a:moveTo>
                  <a:pt x="1128901" y="187696"/>
                </a:moveTo>
                <a:cubicBezTo>
                  <a:pt x="1584537" y="269622"/>
                  <a:pt x="1947592" y="1418663"/>
                  <a:pt x="1971483" y="2854402"/>
                </a:cubicBezTo>
                <a:lnTo>
                  <a:pt x="2146994" y="2884573"/>
                </a:lnTo>
                <a:lnTo>
                  <a:pt x="1673226" y="3104299"/>
                </a:lnTo>
                <a:lnTo>
                  <a:pt x="1196718" y="2721218"/>
                </a:lnTo>
                <a:lnTo>
                  <a:pt x="1372833" y="2751493"/>
                </a:lnTo>
                <a:cubicBezTo>
                  <a:pt x="1357507" y="1741203"/>
                  <a:pt x="1252444" y="937819"/>
                  <a:pt x="1117785" y="801229"/>
                </a:cubicBezTo>
                <a:lnTo>
                  <a:pt x="1128901" y="187696"/>
                </a:lnTo>
                <a:close/>
              </a:path>
            </a:pathLst>
          </a:custGeom>
          <a:solidFill>
            <a:srgbClr val="D37FD4"/>
          </a:soli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8438" name="TextBox 12"/>
          <p:cNvSpPr txBox="1">
            <a:spLocks noChangeArrowheads="1"/>
          </p:cNvSpPr>
          <p:nvPr/>
        </p:nvSpPr>
        <p:spPr bwMode="auto">
          <a:xfrm rot="1140073">
            <a:off x="5290359" y="3823641"/>
            <a:ext cx="165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it-IT" sz="1400" dirty="0">
                <a:latin typeface="Helvetica" panose="020B0604020202020204" pitchFamily="34" charset="0"/>
              </a:rPr>
              <a:t>WATER QUALITY</a:t>
            </a:r>
          </a:p>
          <a:p>
            <a:pPr algn="ctr" eaLnBrk="1" hangingPunct="1"/>
            <a:r>
              <a:rPr lang="en-US" altLang="it-IT" sz="1400" dirty="0">
                <a:latin typeface="Helvetica" panose="020B0604020202020204" pitchFamily="34" charset="0"/>
              </a:rPr>
              <a:t>INCREASING</a:t>
            </a:r>
          </a:p>
        </p:txBody>
      </p:sp>
    </p:spTree>
    <p:extLst>
      <p:ext uri="{BB962C8B-B14F-4D97-AF65-F5344CB8AC3E}">
        <p14:creationId xmlns:p14="http://schemas.microsoft.com/office/powerpoint/2010/main" val="425182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10B7D5-18F5-4120-808C-253CFE46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05796"/>
            <a:ext cx="10972440" cy="1144800"/>
          </a:xfrm>
        </p:spPr>
        <p:txBody>
          <a:bodyPr/>
          <a:lstStyle/>
          <a:p>
            <a:r>
              <a:rPr lang="it-IT" dirty="0"/>
              <a:t>Produzione di energia – digestione anaerobica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DA5871-E9A2-4A62-B90E-091D8E2D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80" y="1399665"/>
            <a:ext cx="7349531" cy="4058669"/>
          </a:xfrm>
        </p:spPr>
        <p:txBody>
          <a:bodyPr>
            <a:normAutofit fontScale="92500" lnSpcReduction="20000"/>
          </a:bodyPr>
          <a:lstStyle/>
          <a:p>
            <a:pPr marL="114300" indent="0" algn="just">
              <a:buNone/>
            </a:pPr>
            <a:r>
              <a:rPr lang="it-IT" sz="1800" dirty="0"/>
              <a:t>Cogenerazione (energia elettrica + riscaldamento  digestore) o altro (ancora poche applicazioni)</a:t>
            </a:r>
          </a:p>
          <a:p>
            <a:pPr marL="114300" indent="0" algn="just">
              <a:buNone/>
            </a:pPr>
            <a:endParaRPr lang="it-IT" sz="1800" dirty="0"/>
          </a:p>
          <a:p>
            <a:pPr marL="114300" indent="0" algn="just">
              <a:buNone/>
            </a:pPr>
            <a:r>
              <a:rPr lang="it-IT" sz="1800" dirty="0"/>
              <a:t>Energia elettrica da biogas = circa 1 kWh/</a:t>
            </a:r>
            <a:r>
              <a:rPr lang="it-IT" sz="1800" dirty="0" err="1"/>
              <a:t>kgSST</a:t>
            </a:r>
            <a:r>
              <a:rPr lang="it-IT" sz="1800" dirty="0"/>
              <a:t> di fango alimentato nel digestore</a:t>
            </a:r>
          </a:p>
          <a:p>
            <a:pPr marL="114300" indent="0" algn="just">
              <a:buNone/>
            </a:pPr>
            <a:endParaRPr lang="it-IT" sz="1800" dirty="0"/>
          </a:p>
          <a:p>
            <a:pPr marL="114300" indent="0" algn="just">
              <a:buNone/>
            </a:pPr>
            <a:r>
              <a:rPr lang="it-IT" sz="1800" u="sng" dirty="0"/>
              <a:t>Nella realtà italiana siamo in presenza di un elevato  potenziale di produzione di biogas che non viene ancora completamente sfruttato negli impianti.</a:t>
            </a:r>
          </a:p>
          <a:p>
            <a:pPr marL="114300" indent="0" algn="just">
              <a:buNone/>
            </a:pPr>
            <a:endParaRPr lang="it-IT" sz="1800" u="sng" dirty="0"/>
          </a:p>
          <a:p>
            <a:pPr marL="114300" indent="0" algn="just">
              <a:buNone/>
            </a:pPr>
            <a:r>
              <a:rPr lang="it-IT" sz="1800" dirty="0"/>
              <a:t>E’ possibile coprire il 50-100% del consumo elettrico dell’impianto (attenzione: già ottimizzato) mediante: </a:t>
            </a:r>
          </a:p>
          <a:p>
            <a:pPr marL="114300" indent="0" algn="just">
              <a:buNone/>
            </a:pPr>
            <a:r>
              <a:rPr lang="it-IT" sz="1800" b="1" dirty="0"/>
              <a:t>elevato risparmio energetico</a:t>
            </a:r>
          </a:p>
          <a:p>
            <a:pPr marL="114300" indent="0" algn="just">
              <a:buNone/>
            </a:pPr>
            <a:r>
              <a:rPr lang="it-IT" sz="1800" b="1" dirty="0"/>
              <a:t>alta efficienza di conversione</a:t>
            </a:r>
          </a:p>
          <a:p>
            <a:pPr marL="114300" indent="0" algn="just">
              <a:buNone/>
            </a:pPr>
            <a:r>
              <a:rPr lang="it-IT" sz="1800" b="1" dirty="0"/>
              <a:t>modifica delle filiere della linea acque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FC8A494-FF80-4682-BE08-5BDA4BFD792B}"/>
              </a:ext>
            </a:extLst>
          </p:cNvPr>
          <p:cNvSpPr/>
          <p:nvPr/>
        </p:nvSpPr>
        <p:spPr>
          <a:xfrm>
            <a:off x="8145625" y="1493266"/>
            <a:ext cx="3841102" cy="2915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729C41-9867-4462-8A1E-EFF403329321}"/>
              </a:ext>
            </a:extLst>
          </p:cNvPr>
          <p:cNvSpPr txBox="1"/>
          <p:nvPr/>
        </p:nvSpPr>
        <p:spPr>
          <a:xfrm>
            <a:off x="2662336" y="5701004"/>
            <a:ext cx="60975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just">
              <a:buNone/>
            </a:pPr>
            <a:r>
              <a:rPr lang="it-IT" sz="1400" dirty="0"/>
              <a:t>Intensificazione della digestione anaerobica →  solubilizzazione di N e P nei ricircoli → sovraccarichi nella  linea acque → trattamenti ulteriori per ridurre N (Anammox)</a:t>
            </a:r>
          </a:p>
        </p:txBody>
      </p:sp>
    </p:spTree>
    <p:extLst>
      <p:ext uri="{BB962C8B-B14F-4D97-AF65-F5344CB8AC3E}">
        <p14:creationId xmlns:p14="http://schemas.microsoft.com/office/powerpoint/2010/main" val="118132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E78DAAF-3F37-4804-A2CE-3BE0AB75B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507" y="1129553"/>
            <a:ext cx="4670612" cy="4308359"/>
          </a:xfrm>
        </p:spPr>
        <p:txBody>
          <a:bodyPr>
            <a:normAutofit lnSpcReduction="10000"/>
          </a:bodyPr>
          <a:lstStyle/>
          <a:p>
            <a:pPr marL="50800" indent="0" algn="just"/>
            <a:r>
              <a:rPr lang="it-IT" sz="1800" dirty="0"/>
              <a:t>Acqua di alta qualità significa anche un </a:t>
            </a:r>
            <a:r>
              <a:rPr lang="it-IT" sz="1800" dirty="0" err="1"/>
              <a:t>mggiore</a:t>
            </a:r>
            <a:r>
              <a:rPr lang="it-IT" sz="1800" dirty="0"/>
              <a:t> sforzo per la </a:t>
            </a:r>
            <a:r>
              <a:rPr lang="it-IT" sz="1800" dirty="0" err="1"/>
              <a:t>depurazone</a:t>
            </a:r>
            <a:r>
              <a:rPr lang="it-IT" sz="1800" dirty="0"/>
              <a:t> (energia, emissioni)</a:t>
            </a:r>
          </a:p>
          <a:p>
            <a:pPr marL="50800" indent="0" algn="just"/>
            <a:endParaRPr lang="it-IT" sz="1800" dirty="0"/>
          </a:p>
          <a:p>
            <a:pPr marL="50800" indent="0" algn="just"/>
            <a:r>
              <a:rPr lang="it-IT" sz="1800" dirty="0"/>
              <a:t>Gli impianti di depurazione convenzionali faticano a raggiungere la neutralità energetica solo dal recupero energetico (es., biogas);</a:t>
            </a:r>
          </a:p>
          <a:p>
            <a:pPr marL="50800" indent="0" algn="just"/>
            <a:endParaRPr lang="it-IT" sz="1800" dirty="0"/>
          </a:p>
          <a:p>
            <a:pPr marL="50800" indent="0" algn="just"/>
            <a:r>
              <a:rPr lang="it-IT" sz="1800" dirty="0"/>
              <a:t>Fondamentale diventa l’efficienza energetica (principio Energy </a:t>
            </a:r>
            <a:r>
              <a:rPr lang="it-IT" sz="1800" dirty="0" err="1"/>
              <a:t>Efficiency</a:t>
            </a:r>
            <a:r>
              <a:rPr lang="it-IT" sz="1800" dirty="0"/>
              <a:t> First)</a:t>
            </a:r>
          </a:p>
          <a:p>
            <a:pPr marL="50800" indent="0" algn="just"/>
            <a:endParaRPr lang="it-IT" sz="1800" dirty="0"/>
          </a:p>
          <a:p>
            <a:pPr marL="50800" indent="0" algn="just"/>
            <a:r>
              <a:rPr lang="it-IT" sz="1800" dirty="0"/>
              <a:t>Attenzione alle emissioni GHG (metano, ossidi di azoto…)</a:t>
            </a:r>
          </a:p>
          <a:p>
            <a:pPr marL="50800" indent="0" algn="just"/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5B504C-83F2-4A4B-AC64-FBF29F9B7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4796119" y="878541"/>
            <a:ext cx="7503975" cy="4652681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DA49880-1E83-4578-8616-D5276A1F9823}"/>
              </a:ext>
            </a:extLst>
          </p:cNvPr>
          <p:cNvSpPr txBox="1">
            <a:spLocks/>
          </p:cNvSpPr>
          <p:nvPr/>
        </p:nvSpPr>
        <p:spPr>
          <a:xfrm>
            <a:off x="479611" y="191826"/>
            <a:ext cx="10515600" cy="60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/>
              <a:t>Neutralità</a:t>
            </a:r>
            <a:r>
              <a:rPr lang="en-US" dirty="0"/>
              <a:t> </a:t>
            </a:r>
            <a:r>
              <a:rPr lang="en-US" dirty="0" err="1"/>
              <a:t>energetica</a:t>
            </a:r>
            <a:r>
              <a:rPr lang="en-US" dirty="0"/>
              <a:t>: è </a:t>
            </a:r>
            <a:r>
              <a:rPr lang="en-US" dirty="0" err="1"/>
              <a:t>fattibile</a:t>
            </a:r>
            <a:r>
              <a:rPr lang="en-US" dirty="0"/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796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B59533-C163-4E9D-85B2-006F4B629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06BA15-F830-4A93-A12F-95261F97E1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DE0002-99D3-4024-9769-9C3307491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" t="1350"/>
          <a:stretch/>
        </p:blipFill>
        <p:spPr>
          <a:xfrm>
            <a:off x="804817" y="835948"/>
            <a:ext cx="10653175" cy="48215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495E1F-AD44-4655-BA05-503D2BBD67B0}"/>
              </a:ext>
            </a:extLst>
          </p:cNvPr>
          <p:cNvSpPr txBox="1"/>
          <p:nvPr/>
        </p:nvSpPr>
        <p:spPr>
          <a:xfrm>
            <a:off x="2119147" y="5806913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POWERSTEP modules 1- in mainline WWTP for A-stage (C extraction) 2- in mainline WWTP for B-stage (N removal) 3- reject water for N- removal or N-recovery 4- for best biogas </a:t>
            </a:r>
            <a:r>
              <a:rPr lang="en-US" dirty="0" err="1"/>
              <a:t>valorisation</a:t>
            </a:r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6FD39F8-5331-4CCA-8CD1-AFC88A070EAA}"/>
              </a:ext>
            </a:extLst>
          </p:cNvPr>
          <p:cNvSpPr txBox="1">
            <a:spLocks/>
          </p:cNvSpPr>
          <p:nvPr/>
        </p:nvSpPr>
        <p:spPr>
          <a:xfrm>
            <a:off x="479611" y="191826"/>
            <a:ext cx="10515600" cy="60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Il </a:t>
            </a:r>
            <a:r>
              <a:rPr lang="en-US" dirty="0" err="1"/>
              <a:t>modello</a:t>
            </a:r>
            <a:r>
              <a:rPr lang="en-US" dirty="0"/>
              <a:t> H2020 POWERSTEP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887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CA7334-3567-4800-B590-29D50A719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9305FA-DC1B-4E3C-A30C-B7CE3D12C2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2CD57F-FE5D-4DFD-936C-F2D0A5A7F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44" y="184187"/>
            <a:ext cx="10919712" cy="59139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27F590-3083-433F-8A8C-DA0C90EA7D80}"/>
              </a:ext>
            </a:extLst>
          </p:cNvPr>
          <p:cNvSpPr txBox="1"/>
          <p:nvPr/>
        </p:nvSpPr>
        <p:spPr>
          <a:xfrm>
            <a:off x="636144" y="281993"/>
            <a:ext cx="6096000" cy="66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US" sz="3600" dirty="0"/>
              <a:t>Caso studio: Strass WRRF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72423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724</Words>
  <Application>Microsoft Office PowerPoint</Application>
  <PresentationFormat>Widescreen</PresentationFormat>
  <Paragraphs>123</Paragraphs>
  <Slides>27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Office Theme</vt:lpstr>
      <vt:lpstr>Office Theme</vt:lpstr>
      <vt:lpstr>2_Personalizza struttura</vt:lpstr>
      <vt:lpstr>3_Personalizza struttura</vt:lpstr>
      <vt:lpstr>4_Personalizza struttura</vt:lpstr>
      <vt:lpstr>Personalizza struttura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Energia e Impronta di Carbonio VS Qualità dello scarico</vt:lpstr>
      <vt:lpstr>Produzione di energia – digestione anaerobica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Risorse recuperate e validate</vt:lpstr>
      <vt:lpstr>Presentazione standard di PowerPoint</vt:lpstr>
      <vt:lpstr>Presentazione standard di PowerPoint</vt:lpstr>
      <vt:lpstr>Presentazione standard di PowerPoint</vt:lpstr>
      <vt:lpstr>E il fosforo? Abbiamo tecnologie pronte? </vt:lpstr>
      <vt:lpstr>Possiamo creare ancor più valore? Bioraffineria</vt:lpstr>
      <vt:lpstr>Presentazione standard di PowerPoint</vt:lpstr>
      <vt:lpstr>Presentazione standard di PowerPoint</vt:lpstr>
      <vt:lpstr>Progetto «Flagship» CIRCULARBIOCARBON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Nicola Frison</cp:lastModifiedBy>
  <cp:revision>16</cp:revision>
  <dcterms:created xsi:type="dcterms:W3CDTF">2021-11-12T10:24:11Z</dcterms:created>
  <dcterms:modified xsi:type="dcterms:W3CDTF">2024-03-18T15:59:58Z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