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1" r:id="rId1"/>
    <p:sldMasterId id="2147483677" r:id="rId2"/>
    <p:sldMasterId id="2147483689" r:id="rId3"/>
  </p:sldMasterIdLst>
  <p:notesMasterIdLst>
    <p:notesMasterId r:id="rId16"/>
  </p:notesMasterIdLst>
  <p:sldIdLst>
    <p:sldId id="257" r:id="rId4"/>
    <p:sldId id="287" r:id="rId5"/>
    <p:sldId id="262" r:id="rId6"/>
    <p:sldId id="285" r:id="rId7"/>
    <p:sldId id="286" r:id="rId8"/>
    <p:sldId id="279" r:id="rId9"/>
    <p:sldId id="280" r:id="rId10"/>
    <p:sldId id="281" r:id="rId11"/>
    <p:sldId id="282" r:id="rId12"/>
    <p:sldId id="284" r:id="rId13"/>
    <p:sldId id="283" r:id="rId14"/>
    <p:sldId id="274" r:id="rId15"/>
  </p:sldIdLst>
  <p:sldSz cx="12192000" cy="685800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3" roundtripDataSignature="AMtx7mghkIi509NnivDI5g1xAVKnSJFg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9"/>
    <p:restoredTop sz="94674"/>
  </p:normalViewPr>
  <p:slideViewPr>
    <p:cSldViewPr snapToGrid="0">
      <p:cViewPr varScale="1">
        <p:scale>
          <a:sx n="70" d="100"/>
          <a:sy n="70" d="100"/>
        </p:scale>
        <p:origin x="692"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customschemas.google.com/relationships/presentationmetadata" Target="metadata"/><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d2ecb69a3_1_12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g22d2ecb69a3_1_1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044170C2-1FB5-AC41-BC4A-D2D2CF9A21D4}"/>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9A9218C0-738A-6B6B-135D-DEA55F6B4254}"/>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8CCFED0E-45CE-D768-7D43-0A6D472D8BA7}"/>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1355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E33864C6-96B1-E31A-D213-753B42F37711}"/>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DF79E32A-25E9-11C3-CCD5-59BDEFA93699}"/>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EBED5318-8562-00A1-9EC2-6701F022D01C}"/>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0267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22d2ecb69a3_1_123:notes"/>
          <p:cNvSpPr txBox="1">
            <a:spLocks noGrp="1"/>
          </p:cNvSpPr>
          <p:nvPr>
            <p:ph type="body" idx="1"/>
          </p:nvPr>
        </p:nvSpPr>
        <p:spPr>
          <a:xfrm>
            <a:off x="755950" y="5078600"/>
            <a:ext cx="6047700" cy="4811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 name="Google Shape;132;g22d2ecb69a3_1_12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3281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945ED7E0-DBD4-B8F7-2529-B4A07BC57CF2}"/>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BD747AC9-07C3-C7E9-45E5-9DE7381EB5A4}"/>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EFF3BA7D-0336-BFD6-A37A-42D817F2E75E}"/>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58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2d488de23d_2_2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39DE1954-E089-FB52-450A-74C2E22D3BAF}"/>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4F2E5F6F-1836-4266-727E-67CFA5EDC2F6}"/>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3B9ACC4B-9347-3065-7681-3D36171DDCFC}"/>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05095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E4BBFE2-0DEF-D0FD-7BF6-9AA1354D9BBC}"/>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DECB3EE4-7500-5E8C-B0BD-162C61013F18}"/>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321A523E-6B14-79B1-35BC-4993A03C8BD1}"/>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685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95F49893-8797-8037-C039-84DDAD1D0CE2}"/>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0790FCD6-D533-D085-AE34-67E419B5A39A}"/>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722A2274-1FD6-4CB6-42AC-4B6C15D9777A}"/>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1560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5B8C9392-1D04-E7E5-AC2E-20A9068DDBFB}"/>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BE369369-A7BF-4763-90BD-58514A0655A3}"/>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DE6542B0-A0C8-DB60-60F8-7A889E3F3610}"/>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2171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0BF92E67-4589-6E08-DB03-0B4A4B94AFE2}"/>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DFC23FB7-C37E-85F0-920F-8C2D7BDC57BB}"/>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82E95BC9-368E-87E1-BC60-58976217A08E}"/>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5029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0E77F0A2-3552-E387-78C7-E3E33CA8ADDA}"/>
            </a:ext>
          </a:extLst>
        </p:cNvPr>
        <p:cNvGrpSpPr/>
        <p:nvPr/>
      </p:nvGrpSpPr>
      <p:grpSpPr>
        <a:xfrm>
          <a:off x="0" y="0"/>
          <a:ext cx="0" cy="0"/>
          <a:chOff x="0" y="0"/>
          <a:chExt cx="0" cy="0"/>
        </a:xfrm>
      </p:grpSpPr>
      <p:sp>
        <p:nvSpPr>
          <p:cNvPr id="159" name="Google Shape;159;g22d488de23d_2_29:notes">
            <a:extLst>
              <a:ext uri="{FF2B5EF4-FFF2-40B4-BE49-F238E27FC236}">
                <a16:creationId xmlns:a16="http://schemas.microsoft.com/office/drawing/2014/main" id="{E1EE5EA7-1ED6-F835-6FFC-FB83164F6B41}"/>
              </a:ext>
            </a:extLst>
          </p:cNvPr>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22d488de23d_2_29:notes">
            <a:extLst>
              <a:ext uri="{FF2B5EF4-FFF2-40B4-BE49-F238E27FC236}">
                <a16:creationId xmlns:a16="http://schemas.microsoft.com/office/drawing/2014/main" id="{7781E7BF-BC45-CA1F-DC6D-E34CC1C85D67}"/>
              </a:ext>
            </a:extLst>
          </p:cNvPr>
          <p:cNvSpPr txBox="1">
            <a:spLocks noGrp="1"/>
          </p:cNvSpPr>
          <p:nvPr>
            <p:ph type="body" idx="1"/>
          </p:nvPr>
        </p:nvSpPr>
        <p:spPr>
          <a:xfrm>
            <a:off x="755950" y="5078600"/>
            <a:ext cx="6047700" cy="4811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357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bg>
      <p:bgPr>
        <a:solidFill>
          <a:srgbClr val="E4EEFF">
            <a:alpha val="32549"/>
          </a:srgbClr>
        </a:soli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15"/>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15"/>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15"/>
          <p:cNvSpPr txBox="1">
            <a:spLocks noGrp="1"/>
          </p:cNvSpPr>
          <p:nvPr>
            <p:ph type="body" idx="3"/>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6"/>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16"/>
          <p:cNvSpPr txBox="1">
            <a:spLocks noGrp="1"/>
          </p:cNvSpPr>
          <p:nvPr>
            <p:ph type="body" idx="3"/>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609480" y="160452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7"/>
          <p:cNvSpPr txBox="1">
            <a:spLocks noGrp="1"/>
          </p:cNvSpPr>
          <p:nvPr>
            <p:ph type="body" idx="2"/>
          </p:nvPr>
        </p:nvSpPr>
        <p:spPr>
          <a:xfrm>
            <a:off x="609480" y="3682080"/>
            <a:ext cx="109724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18"/>
          <p:cNvSpPr txBox="1">
            <a:spLocks noGrp="1"/>
          </p:cNvSpPr>
          <p:nvPr>
            <p:ph type="body" idx="2"/>
          </p:nvPr>
        </p:nvSpPr>
        <p:spPr>
          <a:xfrm>
            <a:off x="623196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18"/>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7" name="Google Shape;117;p18"/>
          <p:cNvSpPr txBox="1">
            <a:spLocks noGrp="1"/>
          </p:cNvSpPr>
          <p:nvPr>
            <p:ph type="body" idx="4"/>
          </p:nvPr>
        </p:nvSpPr>
        <p:spPr>
          <a:xfrm>
            <a:off x="623196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0" name="Google Shape;120;p19"/>
          <p:cNvSpPr txBox="1">
            <a:spLocks noGrp="1"/>
          </p:cNvSpPr>
          <p:nvPr>
            <p:ph type="body" idx="1"/>
          </p:nvPr>
        </p:nvSpPr>
        <p:spPr>
          <a:xfrm>
            <a:off x="60948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9"/>
          <p:cNvSpPr txBox="1">
            <a:spLocks noGrp="1"/>
          </p:cNvSpPr>
          <p:nvPr>
            <p:ph type="body" idx="2"/>
          </p:nvPr>
        </p:nvSpPr>
        <p:spPr>
          <a:xfrm>
            <a:off x="431964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9"/>
          <p:cNvSpPr txBox="1">
            <a:spLocks noGrp="1"/>
          </p:cNvSpPr>
          <p:nvPr>
            <p:ph type="body" idx="3"/>
          </p:nvPr>
        </p:nvSpPr>
        <p:spPr>
          <a:xfrm>
            <a:off x="8029800" y="160452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19"/>
          <p:cNvSpPr txBox="1">
            <a:spLocks noGrp="1"/>
          </p:cNvSpPr>
          <p:nvPr>
            <p:ph type="body" idx="4"/>
          </p:nvPr>
        </p:nvSpPr>
        <p:spPr>
          <a:xfrm>
            <a:off x="60948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19"/>
          <p:cNvSpPr txBox="1">
            <a:spLocks noGrp="1"/>
          </p:cNvSpPr>
          <p:nvPr>
            <p:ph type="body" idx="5"/>
          </p:nvPr>
        </p:nvSpPr>
        <p:spPr>
          <a:xfrm>
            <a:off x="431964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9"/>
          <p:cNvSpPr txBox="1">
            <a:spLocks noGrp="1"/>
          </p:cNvSpPr>
          <p:nvPr>
            <p:ph type="body" idx="6"/>
          </p:nvPr>
        </p:nvSpPr>
        <p:spPr>
          <a:xfrm>
            <a:off x="8029800" y="3682080"/>
            <a:ext cx="353304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5B7D8B-24E3-C247-B391-9AE890AE799B}"/>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E24CE1C-4D19-304D-8725-BCE26A40816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9EBFE26-F6BE-E042-962D-D0488AEF830D}"/>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5" name="Segnaposto piè di pagina 4">
            <a:extLst>
              <a:ext uri="{FF2B5EF4-FFF2-40B4-BE49-F238E27FC236}">
                <a16:creationId xmlns:a16="http://schemas.microsoft.com/office/drawing/2014/main" id="{E835EB52-ACC8-9349-BF7C-B19D1376D027}"/>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9EDE9647-BAE7-0945-8941-324705C20129}"/>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1684613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664840-755F-B54D-9A89-6E92076F3D2B}"/>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994EC25-FFFC-C94F-9251-E2AF3AA201F8}"/>
              </a:ext>
            </a:extLst>
          </p:cNvPr>
          <p:cNvSpPr>
            <a:spLocks noGrp="1"/>
          </p:cNvSpPr>
          <p:nvPr>
            <p:ph idx="1"/>
          </p:nvPr>
        </p:nvSpPr>
        <p:spPr>
          <a:xfrm>
            <a:off x="838200" y="1825625"/>
            <a:ext cx="10515600" cy="4351338"/>
          </a:xfrm>
          <a:prstGeom prst="rect">
            <a:avLst/>
          </a:prstGeom>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7B2DA1E0-D42A-A147-8C03-868DACCB5CC5}"/>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5" name="Segnaposto piè di pagina 4">
            <a:extLst>
              <a:ext uri="{FF2B5EF4-FFF2-40B4-BE49-F238E27FC236}">
                <a16:creationId xmlns:a16="http://schemas.microsoft.com/office/drawing/2014/main" id="{0158CE8E-7BD4-B346-9D82-27FE4F100CA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C170ABFD-A653-874A-8C7A-AE29AF7B8569}"/>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37903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29EC1F-9A24-7042-85C7-D940619F546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FB960D7-3C14-1E49-9AC9-27E47CCD037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25B9E875-7EA9-A241-BADF-EBA7B839A0E3}"/>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5" name="Segnaposto piè di pagina 4">
            <a:extLst>
              <a:ext uri="{FF2B5EF4-FFF2-40B4-BE49-F238E27FC236}">
                <a16:creationId xmlns:a16="http://schemas.microsoft.com/office/drawing/2014/main" id="{C7287C85-D7AD-6B45-87D4-17A1A9A63394}"/>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EF090795-7298-D94E-8727-9DEEE7289A3D}"/>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3599317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A837DB-5FD7-C249-909F-404762B3D13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AB3881A-7830-0D4A-A8CA-D878046C9AE3}"/>
              </a:ext>
            </a:extLst>
          </p:cNvPr>
          <p:cNvSpPr>
            <a:spLocks noGrp="1"/>
          </p:cNvSpPr>
          <p:nvPr>
            <p:ph sz="half" idx="1"/>
          </p:nvPr>
        </p:nvSpPr>
        <p:spPr>
          <a:xfrm>
            <a:off x="838200" y="1825625"/>
            <a:ext cx="5181600" cy="4351338"/>
          </a:xfrm>
          <a:prstGeom prst="rect">
            <a:avLst/>
          </a:prstGeo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44C330AD-66E5-5144-97DC-3F9BF20CE4F4}"/>
              </a:ext>
            </a:extLst>
          </p:cNvPr>
          <p:cNvSpPr>
            <a:spLocks noGrp="1"/>
          </p:cNvSpPr>
          <p:nvPr>
            <p:ph sz="half" idx="2"/>
          </p:nvPr>
        </p:nvSpPr>
        <p:spPr>
          <a:xfrm>
            <a:off x="6172200" y="1825625"/>
            <a:ext cx="5181600" cy="4351338"/>
          </a:xfrm>
          <a:prstGeom prst="rect">
            <a:avLst/>
          </a:prstGeo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5AF64C4-4315-5641-AB69-5C249525467B}"/>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6" name="Segnaposto piè di pagina 5">
            <a:extLst>
              <a:ext uri="{FF2B5EF4-FFF2-40B4-BE49-F238E27FC236}">
                <a16:creationId xmlns:a16="http://schemas.microsoft.com/office/drawing/2014/main" id="{616C0981-621D-E94F-BC0C-6C6ED0BFC75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143B03FF-9DDC-9843-8E31-DBACACFEC3FA}"/>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983718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2207DE-0EED-2147-B496-D9842C3EC70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A1E1BB2-6DF7-0A47-B52C-41822A709E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A094BCE9-202A-2A4D-A6B4-6BEE27E4E1C4}"/>
              </a:ext>
            </a:extLst>
          </p:cNvPr>
          <p:cNvSpPr>
            <a:spLocks noGrp="1"/>
          </p:cNvSpPr>
          <p:nvPr>
            <p:ph sz="half" idx="2"/>
          </p:nvPr>
        </p:nvSpPr>
        <p:spPr>
          <a:xfrm>
            <a:off x="839788" y="2505075"/>
            <a:ext cx="5157787" cy="3684588"/>
          </a:xfrm>
          <a:prstGeom prst="rect">
            <a:avLst/>
          </a:prstGeo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49F9069D-B8E7-4C4A-87C0-999D95B5B81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1CEAD101-3A01-104B-842C-50F5D2EBF1AA}"/>
              </a:ext>
            </a:extLst>
          </p:cNvPr>
          <p:cNvSpPr>
            <a:spLocks noGrp="1"/>
          </p:cNvSpPr>
          <p:nvPr>
            <p:ph sz="quarter" idx="4"/>
          </p:nvPr>
        </p:nvSpPr>
        <p:spPr>
          <a:xfrm>
            <a:off x="6172200" y="2505075"/>
            <a:ext cx="5183188" cy="3684588"/>
          </a:xfrm>
          <a:prstGeom prst="rect">
            <a:avLst/>
          </a:prstGeo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D069F879-AF52-2D47-BE86-7D3C3F4DB21B}"/>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8" name="Segnaposto piè di pagina 7">
            <a:extLst>
              <a:ext uri="{FF2B5EF4-FFF2-40B4-BE49-F238E27FC236}">
                <a16:creationId xmlns:a16="http://schemas.microsoft.com/office/drawing/2014/main" id="{E75B9945-3FFD-4140-9F6F-D8FDD7E22728}"/>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D6A41EFE-1DF0-684D-88EA-CC4689E259DD}"/>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72383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72"/>
        <p:cNvGrpSpPr/>
        <p:nvPr/>
      </p:nvGrpSpPr>
      <p:grpSpPr>
        <a:xfrm>
          <a:off x="0" y="0"/>
          <a:ext cx="0" cy="0"/>
          <a:chOff x="0" y="0"/>
          <a:chExt cx="0" cy="0"/>
        </a:xfrm>
      </p:grpSpPr>
      <p:sp>
        <p:nvSpPr>
          <p:cNvPr id="73" name="Google Shape;73;g22d3c89036f_0_41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it-IT"/>
              <a:t>‹N›</a:t>
            </a:fld>
            <a:endParaRPr sz="525"/>
          </a:p>
        </p:txBody>
      </p:sp>
    </p:spTree>
  </p:cSld>
  <p:clrMapOvr>
    <a:masterClrMapping/>
  </p:clrMapOvr>
  <p:transition spd="slow">
    <p:push/>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96B9C-7F1B-8249-A66D-E483F083AE1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BA5A954-6EE7-1043-B252-11C9082EBDA9}"/>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4" name="Segnaposto piè di pagina 3">
            <a:extLst>
              <a:ext uri="{FF2B5EF4-FFF2-40B4-BE49-F238E27FC236}">
                <a16:creationId xmlns:a16="http://schemas.microsoft.com/office/drawing/2014/main" id="{E27AF950-425E-1F44-BE18-AA2A9109207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3EE6B573-56FA-3F43-A358-E99B6547B286}"/>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6670189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CC256EB4-8859-FA49-9BF4-FD13440C15A7}"/>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3" name="Segnaposto piè di pagina 2">
            <a:extLst>
              <a:ext uri="{FF2B5EF4-FFF2-40B4-BE49-F238E27FC236}">
                <a16:creationId xmlns:a16="http://schemas.microsoft.com/office/drawing/2014/main" id="{1AE021A8-7041-AB41-B841-B8B22A05B49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EB64D8D4-D400-644E-816A-C3F2EC3A0A1C}"/>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3264111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BA1E38-2D24-DB45-8C26-F182BDB8517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186FEAC-88F4-284F-B739-CFF082B6FD1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9EFCF09B-2E42-104D-BE40-1895B2D45F8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1C2B453C-9CE6-B44C-84F0-00E85A3CBED6}"/>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6" name="Segnaposto piè di pagina 5">
            <a:extLst>
              <a:ext uri="{FF2B5EF4-FFF2-40B4-BE49-F238E27FC236}">
                <a16:creationId xmlns:a16="http://schemas.microsoft.com/office/drawing/2014/main" id="{65422B89-4BB0-A04C-967E-101384AF0FB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1945B4E9-78D1-E04F-A31F-91584FC9DC14}"/>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1066963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1E1D40-0D8B-7D40-8296-80DB01A91A0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4BA896D0-7853-C144-89E7-158C6287070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6203D91-74EA-6D4B-9FF0-60483886CB5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D66F3A22-A47E-9D4A-9170-00D9E92B1587}"/>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6" name="Segnaposto piè di pagina 5">
            <a:extLst>
              <a:ext uri="{FF2B5EF4-FFF2-40B4-BE49-F238E27FC236}">
                <a16:creationId xmlns:a16="http://schemas.microsoft.com/office/drawing/2014/main" id="{2CA1F0C8-0A97-6F4A-ABC2-0C6130679EC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E1EC3EC4-5EBB-B242-8AA0-FDF99E968DF3}"/>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1630849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56CEF4-5C15-0C48-AD43-8D19D710DDAB}"/>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6A5649C8-BF7A-9445-B633-231C533396D0}"/>
              </a:ext>
            </a:extLst>
          </p:cNvPr>
          <p:cNvSpPr>
            <a:spLocks noGrp="1"/>
          </p:cNvSpPr>
          <p:nvPr>
            <p:ph type="body" orient="vert" idx="1"/>
          </p:nvPr>
        </p:nvSpPr>
        <p:spPr>
          <a:xfrm>
            <a:off x="838200" y="1825625"/>
            <a:ext cx="10515600" cy="43513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17EBDBE-52DB-744B-908D-CFB016874DA6}"/>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5" name="Segnaposto piè di pagina 4">
            <a:extLst>
              <a:ext uri="{FF2B5EF4-FFF2-40B4-BE49-F238E27FC236}">
                <a16:creationId xmlns:a16="http://schemas.microsoft.com/office/drawing/2014/main" id="{37FFC4D9-4E44-E248-9C77-F8E415A7DC6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E1CECCAA-E80B-8A4B-912E-341F3D466008}"/>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9320188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5048E51-A57C-F449-9593-A337AF2E440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7CC8791-32C6-DB4C-81D3-246FA58AB42C}"/>
              </a:ext>
            </a:extLst>
          </p:cNvPr>
          <p:cNvSpPr>
            <a:spLocks noGrp="1"/>
          </p:cNvSpPr>
          <p:nvPr>
            <p:ph type="body" orient="vert" idx="1"/>
          </p:nvPr>
        </p:nvSpPr>
        <p:spPr>
          <a:xfrm>
            <a:off x="838200" y="365125"/>
            <a:ext cx="7734300" cy="58118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8C0D1E1-10F6-AB4B-A246-71803BDE0402}"/>
              </a:ext>
            </a:extLst>
          </p:cNvPr>
          <p:cNvSpPr>
            <a:spLocks noGrp="1"/>
          </p:cNvSpPr>
          <p:nvPr>
            <p:ph type="dt" sz="half" idx="10"/>
          </p:nvPr>
        </p:nvSpPr>
        <p:spPr>
          <a:xfrm>
            <a:off x="838200" y="6356350"/>
            <a:ext cx="2743200" cy="365125"/>
          </a:xfrm>
          <a:prstGeom prst="rect">
            <a:avLst/>
          </a:prstGeom>
        </p:spPr>
        <p:txBody>
          <a:bodyPr/>
          <a:lstStyle/>
          <a:p>
            <a:fld id="{502C7D50-2744-AC4E-8176-63C13826F8E1}" type="datetimeFigureOut">
              <a:rPr lang="it-IT" smtClean="0"/>
              <a:t>19/03/2024</a:t>
            </a:fld>
            <a:endParaRPr lang="it-IT"/>
          </a:p>
        </p:txBody>
      </p:sp>
      <p:sp>
        <p:nvSpPr>
          <p:cNvPr id="5" name="Segnaposto piè di pagina 4">
            <a:extLst>
              <a:ext uri="{FF2B5EF4-FFF2-40B4-BE49-F238E27FC236}">
                <a16:creationId xmlns:a16="http://schemas.microsoft.com/office/drawing/2014/main" id="{4E436512-5F38-BD4D-8AE6-10160BD51EF2}"/>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FF32EEF-D90D-F44F-AAF2-645162137840}"/>
              </a:ext>
            </a:extLst>
          </p:cNvPr>
          <p:cNvSpPr>
            <a:spLocks noGrp="1"/>
          </p:cNvSpPr>
          <p:nvPr>
            <p:ph type="sldNum" sz="quarter" idx="12"/>
          </p:nvPr>
        </p:nvSpPr>
        <p:spPr>
          <a:xfrm>
            <a:off x="8610600" y="6356350"/>
            <a:ext cx="2743200" cy="365125"/>
          </a:xfrm>
          <a:prstGeom prst="rect">
            <a:avLst/>
          </a:prstGeom>
        </p:spPr>
        <p:txBody>
          <a:bodyPr/>
          <a:lstStyle/>
          <a:p>
            <a:fld id="{A8CC9C4C-8FA6-1740-BC21-3550E8E140C2}" type="slidenum">
              <a:rPr lang="it-IT" smtClean="0"/>
              <a:t>‹N›</a:t>
            </a:fld>
            <a:endParaRPr lang="it-IT"/>
          </a:p>
        </p:txBody>
      </p:sp>
    </p:spTree>
    <p:extLst>
      <p:ext uri="{BB962C8B-B14F-4D97-AF65-F5344CB8AC3E}">
        <p14:creationId xmlns:p14="http://schemas.microsoft.com/office/powerpoint/2010/main" val="375452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B742EF-57B9-D348-8159-91B58EDB159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E870C4F-A34F-5243-8A18-AE9EAE3318C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B6176EB-E3EA-E743-BB04-222A00CA9150}"/>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5" name="Segnaposto piè di pagina 4">
            <a:extLst>
              <a:ext uri="{FF2B5EF4-FFF2-40B4-BE49-F238E27FC236}">
                <a16:creationId xmlns:a16="http://schemas.microsoft.com/office/drawing/2014/main" id="{144D00EF-BC46-0C41-94D6-530C15CB67D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A15D4D5B-EB74-F541-85B8-4C31E0EB6F82}"/>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1148286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3A227F-BE77-5E40-A79D-8C8B6BAC65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12619B6-A7AB-B440-BC03-C8D6A82D3516}"/>
              </a:ext>
            </a:extLst>
          </p:cNvPr>
          <p:cNvSpPr>
            <a:spLocks noGrp="1"/>
          </p:cNvSpPr>
          <p:nvPr>
            <p:ph idx="1"/>
          </p:nvPr>
        </p:nvSpPr>
        <p:spPr>
          <a:xfrm>
            <a:off x="838200" y="1825625"/>
            <a:ext cx="10515600" cy="4351338"/>
          </a:xfrm>
          <a:prstGeom prst="rect">
            <a:avLst/>
          </a:prstGeom>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E17A2D29-013C-A046-BFBB-B75E2FB33C83}"/>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5" name="Segnaposto piè di pagina 4">
            <a:extLst>
              <a:ext uri="{FF2B5EF4-FFF2-40B4-BE49-F238E27FC236}">
                <a16:creationId xmlns:a16="http://schemas.microsoft.com/office/drawing/2014/main" id="{F73A6D7E-E430-6548-92F0-9DE9DAC9921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640F5D46-84B0-A84C-970E-0B30081C1486}"/>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311290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FD82C6-3DBD-1F42-8138-A3EB8525E48C}"/>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C5371A2-B565-2C4E-B5EC-B7492939DA3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A201F88B-0F15-B143-BFCB-F427BEADE57F}"/>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5" name="Segnaposto piè di pagina 4">
            <a:extLst>
              <a:ext uri="{FF2B5EF4-FFF2-40B4-BE49-F238E27FC236}">
                <a16:creationId xmlns:a16="http://schemas.microsoft.com/office/drawing/2014/main" id="{079B9BEE-AC56-454D-808C-9D16B32D7F1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3E049E1E-1F4A-074E-A098-B2A1D247AC61}"/>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6261266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A36C74-B5A7-CA4B-A0B0-18F597D04CB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F7D93E9-A12E-BF48-9060-6BE9F3E75939}"/>
              </a:ext>
            </a:extLst>
          </p:cNvPr>
          <p:cNvSpPr>
            <a:spLocks noGrp="1"/>
          </p:cNvSpPr>
          <p:nvPr>
            <p:ph sz="half" idx="1"/>
          </p:nvPr>
        </p:nvSpPr>
        <p:spPr>
          <a:xfrm>
            <a:off x="838200" y="1825625"/>
            <a:ext cx="5181600" cy="4351338"/>
          </a:xfrm>
          <a:prstGeom prst="rect">
            <a:avLst/>
          </a:prstGeo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E32C4E49-8ADD-344B-8813-90CB31767F13}"/>
              </a:ext>
            </a:extLst>
          </p:cNvPr>
          <p:cNvSpPr>
            <a:spLocks noGrp="1"/>
          </p:cNvSpPr>
          <p:nvPr>
            <p:ph sz="half" idx="2"/>
          </p:nvPr>
        </p:nvSpPr>
        <p:spPr>
          <a:xfrm>
            <a:off x="6172200" y="1825625"/>
            <a:ext cx="5181600" cy="4351338"/>
          </a:xfrm>
          <a:prstGeom prst="rect">
            <a:avLst/>
          </a:prstGeo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37CCCD04-D488-EC4D-ABC7-313D11E9DE0C}"/>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6" name="Segnaposto piè di pagina 5">
            <a:extLst>
              <a:ext uri="{FF2B5EF4-FFF2-40B4-BE49-F238E27FC236}">
                <a16:creationId xmlns:a16="http://schemas.microsoft.com/office/drawing/2014/main" id="{D71A10C1-E1F4-9449-95C9-CDF6A83584D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D66B4028-7A5A-ED4B-8182-E0A5677384F8}"/>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371288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74"/>
        <p:cNvGrpSpPr/>
        <p:nvPr/>
      </p:nvGrpSpPr>
      <p:grpSpPr>
        <a:xfrm>
          <a:off x="0" y="0"/>
          <a:ext cx="0" cy="0"/>
          <a:chOff x="0" y="0"/>
          <a:chExt cx="0" cy="0"/>
        </a:xfrm>
      </p:grpSpPr>
      <p:sp>
        <p:nvSpPr>
          <p:cNvPr id="75" name="Google Shape;75;g22d3c89036f_0_530"/>
          <p:cNvSpPr txBox="1">
            <a:spLocks noGrp="1"/>
          </p:cNvSpPr>
          <p:nvPr>
            <p:ph type="body" idx="1"/>
          </p:nvPr>
        </p:nvSpPr>
        <p:spPr>
          <a:xfrm>
            <a:off x="6232527" y="1825628"/>
            <a:ext cx="5002200" cy="41703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accent5"/>
              </a:buClr>
              <a:buSzPts val="2800"/>
              <a:buFont typeface="Arial"/>
              <a:buNone/>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cxnSp>
        <p:nvCxnSpPr>
          <p:cNvPr id="76" name="Google Shape;76;g22d3c89036f_0_530"/>
          <p:cNvCxnSpPr/>
          <p:nvPr/>
        </p:nvCxnSpPr>
        <p:spPr>
          <a:xfrm>
            <a:off x="838206" y="1"/>
            <a:ext cx="0" cy="1365300"/>
          </a:xfrm>
          <a:prstGeom prst="straightConnector1">
            <a:avLst/>
          </a:prstGeom>
          <a:noFill/>
          <a:ln w="28575" cap="flat" cmpd="sng">
            <a:solidFill>
              <a:schemeClr val="accent5"/>
            </a:solidFill>
            <a:prstDash val="solid"/>
            <a:miter lim="800000"/>
            <a:headEnd type="none" w="sm" len="sm"/>
            <a:tailEnd type="none" w="sm" len="sm"/>
          </a:ln>
        </p:spPr>
      </p:cxnSp>
      <p:sp>
        <p:nvSpPr>
          <p:cNvPr id="77" name="Google Shape;77;g22d3c89036f_0_530"/>
          <p:cNvSpPr txBox="1">
            <a:spLocks noGrp="1"/>
          </p:cNvSpPr>
          <p:nvPr>
            <p:ph type="title"/>
          </p:nvPr>
        </p:nvSpPr>
        <p:spPr>
          <a:xfrm>
            <a:off x="970723" y="575223"/>
            <a:ext cx="10263900" cy="782400"/>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1"/>
              </a:buClr>
              <a:buSzPts val="2138"/>
              <a:buFont typeface="Calibri"/>
              <a:buNone/>
              <a:defRPr sz="285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g22d3c89036f_0_530"/>
          <p:cNvSpPr txBox="1">
            <a:spLocks noGrp="1"/>
          </p:cNvSpPr>
          <p:nvPr>
            <p:ph type="body" idx="2"/>
          </p:nvPr>
        </p:nvSpPr>
        <p:spPr>
          <a:xfrm>
            <a:off x="967155" y="1825627"/>
            <a:ext cx="5004000" cy="41703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0"/>
              </a:spcBef>
              <a:spcAft>
                <a:spcPts val="0"/>
              </a:spcAft>
              <a:buClr>
                <a:schemeClr val="accent5"/>
              </a:buClr>
              <a:buSzPts val="2800"/>
              <a:buFont typeface="Arial"/>
              <a:buNone/>
              <a:defRPr/>
            </a:lvl1pPr>
            <a:lvl2pPr marL="914400" lvl="1" indent="-228600" algn="l">
              <a:lnSpc>
                <a:spcPct val="100000"/>
              </a:lnSpc>
              <a:spcBef>
                <a:spcPts val="1351"/>
              </a:spcBef>
              <a:spcAft>
                <a:spcPts val="0"/>
              </a:spcAft>
              <a:buClr>
                <a:schemeClr val="accent5"/>
              </a:buClr>
              <a:buSzPts val="2400"/>
              <a:buNone/>
              <a:defRPr/>
            </a:lvl2pPr>
            <a:lvl3pPr marL="1371600" lvl="2" indent="-228600" algn="l">
              <a:lnSpc>
                <a:spcPct val="100000"/>
              </a:lnSpc>
              <a:spcBef>
                <a:spcPts val="1351"/>
              </a:spcBef>
              <a:spcAft>
                <a:spcPts val="0"/>
              </a:spcAft>
              <a:buClr>
                <a:schemeClr val="accent5"/>
              </a:buClr>
              <a:buSzPts val="2000"/>
              <a:buNone/>
              <a:defRPr/>
            </a:lvl3pPr>
            <a:lvl4pPr marL="1828800" lvl="3" indent="-228600" algn="l">
              <a:lnSpc>
                <a:spcPct val="100000"/>
              </a:lnSpc>
              <a:spcBef>
                <a:spcPts val="1351"/>
              </a:spcBef>
              <a:spcAft>
                <a:spcPts val="0"/>
              </a:spcAft>
              <a:buClr>
                <a:schemeClr val="accent5"/>
              </a:buClr>
              <a:buSzPts val="1800"/>
              <a:buNone/>
              <a:defRPr/>
            </a:lvl4pPr>
            <a:lvl5pPr marL="2286000" lvl="4" indent="-228600" algn="l">
              <a:lnSpc>
                <a:spcPct val="100000"/>
              </a:lnSpc>
              <a:spcBef>
                <a:spcPts val="1351"/>
              </a:spcBef>
              <a:spcAft>
                <a:spcPts val="0"/>
              </a:spcAft>
              <a:buClr>
                <a:schemeClr val="accent5"/>
              </a:buClr>
              <a:buSzPts val="1800"/>
              <a:buNone/>
              <a:defRPr/>
            </a:lvl5pPr>
            <a:lvl6pPr marL="2743200" lvl="5" indent="-342900" algn="l">
              <a:lnSpc>
                <a:spcPct val="90000"/>
              </a:lnSpc>
              <a:spcBef>
                <a:spcPts val="1351"/>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76C2A48-BDF7-1D45-B3FC-0F9B4D3CBFF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AD802160-A3A2-8F4B-AEDB-02C6D8B390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CF1A615D-E45B-BA4E-B784-2D70FC300463}"/>
              </a:ext>
            </a:extLst>
          </p:cNvPr>
          <p:cNvSpPr>
            <a:spLocks noGrp="1"/>
          </p:cNvSpPr>
          <p:nvPr>
            <p:ph sz="half" idx="2"/>
          </p:nvPr>
        </p:nvSpPr>
        <p:spPr>
          <a:xfrm>
            <a:off x="839788" y="2505075"/>
            <a:ext cx="5157787" cy="3684588"/>
          </a:xfrm>
          <a:prstGeom prst="rect">
            <a:avLst/>
          </a:prstGeo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893E787E-E691-6640-97A8-5AD9C468187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8CC78803-50B9-2F44-A872-64C3EFC64781}"/>
              </a:ext>
            </a:extLst>
          </p:cNvPr>
          <p:cNvSpPr>
            <a:spLocks noGrp="1"/>
          </p:cNvSpPr>
          <p:nvPr>
            <p:ph sz="quarter" idx="4"/>
          </p:nvPr>
        </p:nvSpPr>
        <p:spPr>
          <a:xfrm>
            <a:off x="6172200" y="2505075"/>
            <a:ext cx="5183188" cy="3684588"/>
          </a:xfrm>
          <a:prstGeom prst="rect">
            <a:avLst/>
          </a:prstGeo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362BBA0F-1A1F-EF45-AA6E-7D5F94295261}"/>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8" name="Segnaposto piè di pagina 7">
            <a:extLst>
              <a:ext uri="{FF2B5EF4-FFF2-40B4-BE49-F238E27FC236}">
                <a16:creationId xmlns:a16="http://schemas.microsoft.com/office/drawing/2014/main" id="{E8F830E5-7B7B-CC4A-ADD9-118D80E6D3E1}"/>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B4E35A60-9860-624D-931F-19E6F4A79CC8}"/>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19240662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D1A859-5DDA-B74A-8261-02374C8E6C3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816E8F6-409E-D249-9450-52AEE4A6EA7E}"/>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4" name="Segnaposto piè di pagina 3">
            <a:extLst>
              <a:ext uri="{FF2B5EF4-FFF2-40B4-BE49-F238E27FC236}">
                <a16:creationId xmlns:a16="http://schemas.microsoft.com/office/drawing/2014/main" id="{CE6BD86F-149C-2643-9E1F-A147EEF75FEB}"/>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62203191-BA6D-3A4F-B195-06DB92C2D90A}"/>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738247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6AD1882-B768-224B-9BFA-A248CBA3B15F}"/>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3" name="Segnaposto piè di pagina 2">
            <a:extLst>
              <a:ext uri="{FF2B5EF4-FFF2-40B4-BE49-F238E27FC236}">
                <a16:creationId xmlns:a16="http://schemas.microsoft.com/office/drawing/2014/main" id="{A8D89F44-0E12-FE4D-A7D7-E9DA219BF39A}"/>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6166A603-B8FD-4442-A919-36255756D09B}"/>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529478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26DEC6-EF13-7E40-BD0D-C5413A60DAF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AFD0D60-B28D-EA4B-A134-DDC29D657C6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C896E392-0924-F447-86F2-847C78BEA82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3566ECC-5344-494F-B4E6-D5D5AFE539FE}"/>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6" name="Segnaposto piè di pagina 5">
            <a:extLst>
              <a:ext uri="{FF2B5EF4-FFF2-40B4-BE49-F238E27FC236}">
                <a16:creationId xmlns:a16="http://schemas.microsoft.com/office/drawing/2014/main" id="{1B34659A-DB89-194B-A049-15970F7C449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4A1CDEBD-56F6-0B44-98EB-2CF9EBE86D15}"/>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37369900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60B982F-1136-054E-8824-CD6DC190FB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5490229-4D85-F944-AF65-2874457FE85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C953EABF-B6DC-364A-94BE-E975F35280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737E6D69-FE22-D54D-A284-1B0DCF91A2C6}"/>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6" name="Segnaposto piè di pagina 5">
            <a:extLst>
              <a:ext uri="{FF2B5EF4-FFF2-40B4-BE49-F238E27FC236}">
                <a16:creationId xmlns:a16="http://schemas.microsoft.com/office/drawing/2014/main" id="{64F56AA3-B912-CB48-9771-196740501373}"/>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C417D48C-7868-5A45-8E00-181572CAAB06}"/>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5589919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97FDA5-A693-E343-8419-D1D82B66FC3D}"/>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335E775-54EB-7F48-835B-AA5726C137D0}"/>
              </a:ext>
            </a:extLst>
          </p:cNvPr>
          <p:cNvSpPr>
            <a:spLocks noGrp="1"/>
          </p:cNvSpPr>
          <p:nvPr>
            <p:ph type="body" orient="vert" idx="1"/>
          </p:nvPr>
        </p:nvSpPr>
        <p:spPr>
          <a:xfrm>
            <a:off x="838200" y="1825625"/>
            <a:ext cx="10515600" cy="43513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F4E2439D-2BFB-8442-BEBD-1804B91A39B5}"/>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5" name="Segnaposto piè di pagina 4">
            <a:extLst>
              <a:ext uri="{FF2B5EF4-FFF2-40B4-BE49-F238E27FC236}">
                <a16:creationId xmlns:a16="http://schemas.microsoft.com/office/drawing/2014/main" id="{86DFECF0-CB8C-3A4C-835A-F4D65C10CF00}"/>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23218039-C2D0-7F47-96FA-839C4C87B40F}"/>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39711202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F6E57B2D-D97D-6847-8C6A-4129DC23BF2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979DB3D-22ED-4441-89B1-64AD9DD9E2C8}"/>
              </a:ext>
            </a:extLst>
          </p:cNvPr>
          <p:cNvSpPr>
            <a:spLocks noGrp="1"/>
          </p:cNvSpPr>
          <p:nvPr>
            <p:ph type="body" orient="vert" idx="1"/>
          </p:nvPr>
        </p:nvSpPr>
        <p:spPr>
          <a:xfrm>
            <a:off x="838200" y="365125"/>
            <a:ext cx="7734300" cy="5811838"/>
          </a:xfrm>
          <a:prstGeom prst="rect">
            <a:avLst/>
          </a:prstGeo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DC6911C2-8C7A-984C-9152-4BF3A062272E}"/>
              </a:ext>
            </a:extLst>
          </p:cNvPr>
          <p:cNvSpPr>
            <a:spLocks noGrp="1"/>
          </p:cNvSpPr>
          <p:nvPr>
            <p:ph type="dt" sz="half" idx="10"/>
          </p:nvPr>
        </p:nvSpPr>
        <p:spPr>
          <a:xfrm>
            <a:off x="838200" y="6356350"/>
            <a:ext cx="2743200" cy="365125"/>
          </a:xfrm>
          <a:prstGeom prst="rect">
            <a:avLst/>
          </a:prstGeom>
        </p:spPr>
        <p:txBody>
          <a:bodyPr/>
          <a:lstStyle/>
          <a:p>
            <a:fld id="{7477BA37-56B1-EB45-B8EB-1F2BB434455F}" type="datetimeFigureOut">
              <a:rPr lang="it-IT" smtClean="0"/>
              <a:t>19/03/2024</a:t>
            </a:fld>
            <a:endParaRPr lang="it-IT"/>
          </a:p>
        </p:txBody>
      </p:sp>
      <p:sp>
        <p:nvSpPr>
          <p:cNvPr id="5" name="Segnaposto piè di pagina 4">
            <a:extLst>
              <a:ext uri="{FF2B5EF4-FFF2-40B4-BE49-F238E27FC236}">
                <a16:creationId xmlns:a16="http://schemas.microsoft.com/office/drawing/2014/main" id="{B876960F-771A-4F49-BC31-A0560F83029F}"/>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8D9F28F0-8290-7A45-8D48-9EB2CE948DB5}"/>
              </a:ext>
            </a:extLst>
          </p:cNvPr>
          <p:cNvSpPr>
            <a:spLocks noGrp="1"/>
          </p:cNvSpPr>
          <p:nvPr>
            <p:ph type="sldNum" sz="quarter" idx="12"/>
          </p:nvPr>
        </p:nvSpPr>
        <p:spPr>
          <a:xfrm>
            <a:off x="8610600" y="6356350"/>
            <a:ext cx="2743200" cy="365125"/>
          </a:xfrm>
          <a:prstGeom prst="rect">
            <a:avLst/>
          </a:prstGeom>
        </p:spPr>
        <p:txBody>
          <a:bodyPr/>
          <a:lstStyle/>
          <a:p>
            <a:fld id="{BAB77474-0C06-E746-9124-49708FB7AD8A}" type="slidenum">
              <a:rPr lang="it-IT" smtClean="0"/>
              <a:t>‹N›</a:t>
            </a:fld>
            <a:endParaRPr lang="it-IT"/>
          </a:p>
        </p:txBody>
      </p:sp>
    </p:spTree>
    <p:extLst>
      <p:ext uri="{BB962C8B-B14F-4D97-AF65-F5344CB8AC3E}">
        <p14:creationId xmlns:p14="http://schemas.microsoft.com/office/powerpoint/2010/main" val="2754011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79"/>
        <p:cNvGrpSpPr/>
        <p:nvPr/>
      </p:nvGrpSpPr>
      <p:grpSpPr>
        <a:xfrm>
          <a:off x="0" y="0"/>
          <a:ext cx="0" cy="0"/>
          <a:chOff x="0" y="0"/>
          <a:chExt cx="0" cy="0"/>
        </a:xfrm>
      </p:grpSpPr>
      <p:sp>
        <p:nvSpPr>
          <p:cNvPr id="80" name="Google Shape;80;p10"/>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0"/>
          <p:cNvSpPr txBox="1">
            <a:spLocks noGrp="1"/>
          </p:cNvSpPr>
          <p:nvPr>
            <p:ph type="body" idx="1"/>
          </p:nvPr>
        </p:nvSpPr>
        <p:spPr>
          <a:xfrm>
            <a:off x="609480" y="1604520"/>
            <a:ext cx="1097244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82"/>
        <p:cNvGrpSpPr/>
        <p:nvPr/>
      </p:nvGrpSpPr>
      <p:grpSpPr>
        <a:xfrm>
          <a:off x="0" y="0"/>
          <a:ext cx="0" cy="0"/>
          <a:chOff x="0" y="0"/>
          <a:chExt cx="0" cy="0"/>
        </a:xfrm>
      </p:grpSpPr>
      <p:sp>
        <p:nvSpPr>
          <p:cNvPr id="83" name="Google Shape;83;p9"/>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9"/>
          <p:cNvSpPr txBox="1">
            <a:spLocks noGrp="1"/>
          </p:cNvSpPr>
          <p:nvPr>
            <p:ph type="subTitle" idx="1"/>
          </p:nvPr>
        </p:nvSpPr>
        <p:spPr>
          <a:xfrm>
            <a:off x="609480" y="1604520"/>
            <a:ext cx="10972440" cy="397728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1"/>
          <p:cNvSpPr txBox="1">
            <a:spLocks noGrp="1"/>
          </p:cNvSpPr>
          <p:nvPr>
            <p:ph type="body" idx="1"/>
          </p:nvPr>
        </p:nvSpPr>
        <p:spPr>
          <a:xfrm>
            <a:off x="60948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11"/>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12"/>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91"/>
        <p:cNvGrpSpPr/>
        <p:nvPr/>
      </p:nvGrpSpPr>
      <p:grpSpPr>
        <a:xfrm>
          <a:off x="0" y="0"/>
          <a:ext cx="0" cy="0"/>
          <a:chOff x="0" y="0"/>
          <a:chExt cx="0" cy="0"/>
        </a:xfrm>
      </p:grpSpPr>
      <p:sp>
        <p:nvSpPr>
          <p:cNvPr id="92" name="Google Shape;92;p13"/>
          <p:cNvSpPr txBox="1">
            <a:spLocks noGrp="1"/>
          </p:cNvSpPr>
          <p:nvPr>
            <p:ph type="subTitle" idx="1"/>
          </p:nvPr>
        </p:nvSpPr>
        <p:spPr>
          <a:xfrm>
            <a:off x="609480" y="273600"/>
            <a:ext cx="10972440" cy="5307840"/>
          </a:xfrm>
          <a:prstGeom prst="rect">
            <a:avLst/>
          </a:prstGeom>
          <a:noFill/>
          <a:ln>
            <a:noFill/>
          </a:ln>
        </p:spPr>
        <p:txBody>
          <a:bodyPr spcFirstLastPara="1" wrap="square" lIns="0" tIns="0" rIns="0" bIns="0" anchor="ctr" anchorCtr="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93"/>
        <p:cNvGrpSpPr/>
        <p:nvPr/>
      </p:nvGrpSpPr>
      <p:grpSpPr>
        <a:xfrm>
          <a:off x="0" y="0"/>
          <a:ext cx="0" cy="0"/>
          <a:chOff x="0" y="0"/>
          <a:chExt cx="0" cy="0"/>
        </a:xfrm>
      </p:grpSpPr>
      <p:sp>
        <p:nvSpPr>
          <p:cNvPr id="94" name="Google Shape;94;p14"/>
          <p:cNvSpPr txBox="1">
            <a:spLocks noGrp="1"/>
          </p:cNvSpPr>
          <p:nvPr>
            <p:ph type="title"/>
          </p:nvPr>
        </p:nvSpPr>
        <p:spPr>
          <a:xfrm>
            <a:off x="609480" y="273600"/>
            <a:ext cx="10972440" cy="11448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14"/>
          <p:cNvSpPr txBox="1">
            <a:spLocks noGrp="1"/>
          </p:cNvSpPr>
          <p:nvPr>
            <p:ph type="body" idx="1"/>
          </p:nvPr>
        </p:nvSpPr>
        <p:spPr>
          <a:xfrm>
            <a:off x="609480" y="160452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4"/>
          <p:cNvSpPr txBox="1">
            <a:spLocks noGrp="1"/>
          </p:cNvSpPr>
          <p:nvPr>
            <p:ph type="body" idx="2"/>
          </p:nvPr>
        </p:nvSpPr>
        <p:spPr>
          <a:xfrm>
            <a:off x="6231960" y="1604520"/>
            <a:ext cx="5354280" cy="397728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4"/>
          <p:cNvSpPr txBox="1">
            <a:spLocks noGrp="1"/>
          </p:cNvSpPr>
          <p:nvPr>
            <p:ph type="body" idx="3"/>
          </p:nvPr>
        </p:nvSpPr>
        <p:spPr>
          <a:xfrm>
            <a:off x="609480" y="3682080"/>
            <a:ext cx="5354280" cy="189684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3.jp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7"/>
        <p:cNvGrpSpPr/>
        <p:nvPr/>
      </p:nvGrpSpPr>
      <p:grpSpPr>
        <a:xfrm>
          <a:off x="0" y="0"/>
          <a:ext cx="0" cy="0"/>
          <a:chOff x="0" y="0"/>
          <a:chExt cx="0" cy="0"/>
        </a:xfrm>
      </p:grpSpPr>
      <p:sp>
        <p:nvSpPr>
          <p:cNvPr id="59" name="Google Shape;59;p6"/>
          <p:cNvSpPr txBox="1">
            <a:spLocks noGrp="1"/>
          </p:cNvSpPr>
          <p:nvPr>
            <p:ph type="title"/>
          </p:nvPr>
        </p:nvSpPr>
        <p:spPr>
          <a:xfrm>
            <a:off x="609480" y="304596"/>
            <a:ext cx="10972440" cy="114480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0" name="Google Shape;60;p6"/>
          <p:cNvSpPr txBox="1">
            <a:spLocks noGrp="1"/>
          </p:cNvSpPr>
          <p:nvPr>
            <p:ph type="body" idx="1"/>
          </p:nvPr>
        </p:nvSpPr>
        <p:spPr>
          <a:xfrm>
            <a:off x="911510" y="1635516"/>
            <a:ext cx="10670410" cy="397728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 name="Immagine 2">
            <a:extLst>
              <a:ext uri="{FF2B5EF4-FFF2-40B4-BE49-F238E27FC236}">
                <a16:creationId xmlns:a16="http://schemas.microsoft.com/office/drawing/2014/main" id="{CCD5730E-D6D2-E34F-A849-255B2E9DD979}"/>
              </a:ext>
            </a:extLst>
          </p:cNvPr>
          <p:cNvPicPr>
            <a:picLocks noChangeAspect="1"/>
          </p:cNvPicPr>
          <p:nvPr userDrawn="1"/>
        </p:nvPicPr>
        <p:blipFill>
          <a:blip r:embed="rId16"/>
          <a:stretch>
            <a:fillRect/>
          </a:stretch>
        </p:blipFill>
        <p:spPr>
          <a:xfrm>
            <a:off x="0" y="0"/>
            <a:ext cx="12192000" cy="6858000"/>
          </a:xfrm>
          <a:prstGeom prst="rect">
            <a:avLst/>
          </a:prstGeom>
        </p:spPr>
      </p:pic>
      <p:pic>
        <p:nvPicPr>
          <p:cNvPr id="5" name="Immagine 4">
            <a:extLst>
              <a:ext uri="{FF2B5EF4-FFF2-40B4-BE49-F238E27FC236}">
                <a16:creationId xmlns:a16="http://schemas.microsoft.com/office/drawing/2014/main" id="{79453B5D-38C4-E248-8940-E02CD02419BD}"/>
              </a:ext>
            </a:extLst>
          </p:cNvPr>
          <p:cNvPicPr>
            <a:picLocks noChangeAspect="1"/>
          </p:cNvPicPr>
          <p:nvPr userDrawn="1"/>
        </p:nvPicPr>
        <p:blipFill>
          <a:blip r:embed="rId17"/>
          <a:stretch>
            <a:fillRect/>
          </a:stretch>
        </p:blipFill>
        <p:spPr>
          <a:xfrm>
            <a:off x="0" y="0"/>
            <a:ext cx="12192000" cy="6858000"/>
          </a:xfrm>
          <a:prstGeom prst="rect">
            <a:avLst/>
          </a:prstGeom>
        </p:spPr>
      </p:pic>
    </p:spTree>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E34E740-D028-9D41-B371-AA0FB12DB3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pic>
        <p:nvPicPr>
          <p:cNvPr id="8" name="Immagine 7">
            <a:extLst>
              <a:ext uri="{FF2B5EF4-FFF2-40B4-BE49-F238E27FC236}">
                <a16:creationId xmlns:a16="http://schemas.microsoft.com/office/drawing/2014/main" id="{04F76C3B-CE93-EB45-B47A-C109DAC6BFB9}"/>
              </a:ext>
            </a:extLst>
          </p:cNvPr>
          <p:cNvPicPr>
            <a:picLocks noChangeAspect="1"/>
          </p:cNvPicPr>
          <p:nvPr userDrawn="1"/>
        </p:nvPicPr>
        <p:blipFill>
          <a:blip r:embed="rId13"/>
          <a:stretch>
            <a:fillRect/>
          </a:stretch>
        </p:blipFill>
        <p:spPr>
          <a:xfrm>
            <a:off x="0" y="0"/>
            <a:ext cx="12192000" cy="6858000"/>
          </a:xfrm>
          <a:prstGeom prst="rect">
            <a:avLst/>
          </a:prstGeom>
        </p:spPr>
      </p:pic>
    </p:spTree>
    <p:extLst>
      <p:ext uri="{BB962C8B-B14F-4D97-AF65-F5344CB8AC3E}">
        <p14:creationId xmlns:p14="http://schemas.microsoft.com/office/powerpoint/2010/main" val="174754748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1E049AC-994B-5948-B422-3E5D6F94F1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pic>
        <p:nvPicPr>
          <p:cNvPr id="8" name="Immagine 7">
            <a:extLst>
              <a:ext uri="{FF2B5EF4-FFF2-40B4-BE49-F238E27FC236}">
                <a16:creationId xmlns:a16="http://schemas.microsoft.com/office/drawing/2014/main" id="{40E17405-A776-744D-A755-559308103EE2}"/>
              </a:ext>
            </a:extLst>
          </p:cNvPr>
          <p:cNvPicPr>
            <a:picLocks noChangeAspect="1"/>
          </p:cNvPicPr>
          <p:nvPr userDrawn="1"/>
        </p:nvPicPr>
        <p:blipFill>
          <a:blip r:embed="rId13"/>
          <a:stretch>
            <a:fillRect/>
          </a:stretch>
        </p:blipFill>
        <p:spPr>
          <a:xfrm>
            <a:off x="4381024" y="1690688"/>
            <a:ext cx="3429952" cy="3429952"/>
          </a:xfrm>
          <a:prstGeom prst="rect">
            <a:avLst/>
          </a:prstGeom>
        </p:spPr>
      </p:pic>
      <p:pic>
        <p:nvPicPr>
          <p:cNvPr id="10" name="Immagine 9">
            <a:extLst>
              <a:ext uri="{FF2B5EF4-FFF2-40B4-BE49-F238E27FC236}">
                <a16:creationId xmlns:a16="http://schemas.microsoft.com/office/drawing/2014/main" id="{D51495C6-1721-3F4E-8BD6-56AB3A9B807D}"/>
              </a:ext>
            </a:extLst>
          </p:cNvPr>
          <p:cNvPicPr>
            <a:picLocks noChangeAspect="1"/>
          </p:cNvPicPr>
          <p:nvPr userDrawn="1"/>
        </p:nvPicPr>
        <p:blipFill>
          <a:blip r:embed="rId14"/>
          <a:stretch>
            <a:fillRect/>
          </a:stretch>
        </p:blipFill>
        <p:spPr>
          <a:xfrm>
            <a:off x="5152505" y="5633929"/>
            <a:ext cx="1886989" cy="953591"/>
          </a:xfrm>
          <a:prstGeom prst="rect">
            <a:avLst/>
          </a:prstGeom>
        </p:spPr>
      </p:pic>
    </p:spTree>
    <p:extLst>
      <p:ext uri="{BB962C8B-B14F-4D97-AF65-F5344CB8AC3E}">
        <p14:creationId xmlns:p14="http://schemas.microsoft.com/office/powerpoint/2010/main" val="21016709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hyperlink" Target="mailto:jmanca@arera.i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hyperlink" Target="mailto:ambiente@arera.i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0.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0.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2d2ecb69a3_1_123"/>
          <p:cNvSpPr txBox="1"/>
          <p:nvPr/>
        </p:nvSpPr>
        <p:spPr>
          <a:xfrm>
            <a:off x="1646750" y="1675178"/>
            <a:ext cx="8568000" cy="1364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it-IT" sz="3800" b="1" dirty="0">
                <a:solidFill>
                  <a:schemeClr val="bg1"/>
                </a:solidFill>
                <a:latin typeface="Century Gothic" panose="020B0502020202020204" pitchFamily="34" charset="0"/>
                <a:ea typeface="Calibri"/>
                <a:cs typeface="Calibri"/>
                <a:sym typeface="Calibri"/>
              </a:rPr>
              <a:t>Contrasto all’emergenza idrica. Il nuovo macro-indicatore «M0-Resilienza idrica»</a:t>
            </a:r>
            <a:endParaRPr sz="3800" b="1" dirty="0">
              <a:solidFill>
                <a:schemeClr val="bg1"/>
              </a:solidFill>
              <a:latin typeface="Century Gothic" panose="020B0502020202020204" pitchFamily="34" charset="0"/>
              <a:ea typeface="Calibri"/>
              <a:cs typeface="Calibri"/>
              <a:sym typeface="Calibri"/>
            </a:endParaRPr>
          </a:p>
        </p:txBody>
      </p:sp>
      <p:sp>
        <p:nvSpPr>
          <p:cNvPr id="135" name="Google Shape;135;g22d2ecb69a3_1_123"/>
          <p:cNvSpPr txBox="1"/>
          <p:nvPr/>
        </p:nvSpPr>
        <p:spPr>
          <a:xfrm>
            <a:off x="1358750" y="3536000"/>
            <a:ext cx="9144000" cy="16557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r>
              <a:rPr lang="it-IT" sz="2200" dirty="0">
                <a:solidFill>
                  <a:schemeClr val="bg1"/>
                </a:solidFill>
                <a:latin typeface="Calibri"/>
                <a:ea typeface="Calibri"/>
                <a:cs typeface="Calibri"/>
                <a:sym typeface="Calibri"/>
              </a:rPr>
              <a:t>Il territorio del futuro: le sfide del servizio idrico integrato</a:t>
            </a:r>
          </a:p>
          <a:p>
            <a:pPr marL="0" lvl="0" indent="0" algn="ctr" rtl="0">
              <a:lnSpc>
                <a:spcPct val="90000"/>
              </a:lnSpc>
              <a:spcBef>
                <a:spcPts val="0"/>
              </a:spcBef>
              <a:spcAft>
                <a:spcPts val="0"/>
              </a:spcAft>
              <a:buNone/>
            </a:pPr>
            <a:r>
              <a:rPr lang="it-IT" sz="2200" dirty="0">
                <a:solidFill>
                  <a:schemeClr val="bg1"/>
                </a:solidFill>
                <a:latin typeface="Calibri"/>
                <a:ea typeface="Calibri"/>
                <a:cs typeface="Calibri"/>
                <a:sym typeface="Calibri"/>
              </a:rPr>
              <a:t>Bergamo, 22 marzo 2024</a:t>
            </a:r>
            <a:endParaRPr sz="2200"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None/>
            </a:pPr>
            <a:endParaRPr sz="1900" dirty="0">
              <a:solidFill>
                <a:schemeClr val="bg1"/>
              </a:solidFill>
              <a:latin typeface="Calibri"/>
              <a:ea typeface="Calibri"/>
              <a:cs typeface="Calibri"/>
              <a:sym typeface="Calibri"/>
            </a:endParaRPr>
          </a:p>
          <a:p>
            <a:pPr marL="0" lvl="0" indent="0" algn="ctr" rtl="0">
              <a:lnSpc>
                <a:spcPct val="90000"/>
              </a:lnSpc>
              <a:spcBef>
                <a:spcPts val="1000"/>
              </a:spcBef>
              <a:spcAft>
                <a:spcPts val="0"/>
              </a:spcAft>
              <a:buNone/>
            </a:pPr>
            <a:r>
              <a:rPr lang="it-IT" sz="1900" dirty="0">
                <a:solidFill>
                  <a:schemeClr val="bg1"/>
                </a:solidFill>
                <a:latin typeface="Calibri"/>
                <a:ea typeface="Calibri"/>
                <a:cs typeface="Calibri"/>
                <a:sym typeface="Calibri"/>
              </a:rPr>
              <a:t>Jacopo Manca</a:t>
            </a:r>
            <a:endParaRPr sz="1900" dirty="0">
              <a:solidFill>
                <a:schemeClr val="bg1"/>
              </a:solidFill>
              <a:latin typeface="Calibri"/>
              <a:ea typeface="Calibri"/>
              <a:cs typeface="Calibri"/>
              <a:sym typeface="Calibri"/>
            </a:endParaRPr>
          </a:p>
          <a:p>
            <a:pPr marL="0" lvl="0" indent="0" algn="ctr" rtl="0">
              <a:lnSpc>
                <a:spcPct val="90000"/>
              </a:lnSpc>
              <a:spcAft>
                <a:spcPts val="0"/>
              </a:spcAft>
              <a:buNone/>
            </a:pPr>
            <a:r>
              <a:rPr lang="it-IT" sz="1900" dirty="0">
                <a:solidFill>
                  <a:schemeClr val="bg1"/>
                </a:solidFill>
                <a:latin typeface="Calibri"/>
                <a:ea typeface="Calibri"/>
                <a:cs typeface="Calibri"/>
                <a:sym typeface="Calibri"/>
              </a:rPr>
              <a:t>Segreteria Tecnica di Divisione Ambiente</a:t>
            </a:r>
          </a:p>
          <a:p>
            <a:pPr marL="0" lvl="0" indent="0" algn="ctr" rtl="0">
              <a:lnSpc>
                <a:spcPct val="90000"/>
              </a:lnSpc>
              <a:spcAft>
                <a:spcPts val="0"/>
              </a:spcAft>
              <a:buNone/>
            </a:pPr>
            <a:r>
              <a:rPr lang="it-IT" sz="1900" dirty="0">
                <a:solidFill>
                  <a:schemeClr val="bg1"/>
                </a:solidFill>
                <a:latin typeface="Calibri"/>
                <a:ea typeface="Calibri"/>
                <a:cs typeface="Calibri"/>
                <a:sym typeface="Calibri"/>
              </a:rPr>
              <a:t>Autorità di Regolazione per Energia Reti e Ambiente</a:t>
            </a:r>
          </a:p>
          <a:p>
            <a:pPr marL="0" lvl="0" indent="0" algn="ctr" rtl="0">
              <a:lnSpc>
                <a:spcPct val="90000"/>
              </a:lnSpc>
              <a:spcBef>
                <a:spcPts val="1000"/>
              </a:spcBef>
              <a:spcAft>
                <a:spcPts val="0"/>
              </a:spcAft>
              <a:buNone/>
            </a:pPr>
            <a:endParaRPr sz="1900" dirty="0">
              <a:solidFill>
                <a:schemeClr val="bg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EB4C1A4F-4A73-2DCB-13FF-03A88BDE3199}"/>
            </a:ext>
          </a:extLst>
        </p:cNvPr>
        <p:cNvGrpSpPr/>
        <p:nvPr/>
      </p:nvGrpSpPr>
      <p:grpSpPr>
        <a:xfrm>
          <a:off x="0" y="0"/>
          <a:ext cx="0" cy="0"/>
          <a:chOff x="0" y="0"/>
          <a:chExt cx="0" cy="0"/>
        </a:xfrm>
      </p:grpSpPr>
      <p:sp>
        <p:nvSpPr>
          <p:cNvPr id="162" name="Google Shape;162;g22d488de23d_2_29">
            <a:extLst>
              <a:ext uri="{FF2B5EF4-FFF2-40B4-BE49-F238E27FC236}">
                <a16:creationId xmlns:a16="http://schemas.microsoft.com/office/drawing/2014/main" id="{9BB7E00A-266C-11EA-4769-21E381952C52}"/>
              </a:ext>
            </a:extLst>
          </p:cNvPr>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M0 – riflessi nella pianificazione</a:t>
            </a:r>
          </a:p>
        </p:txBody>
      </p:sp>
      <p:sp>
        <p:nvSpPr>
          <p:cNvPr id="24" name="CasellaDiTesto 23">
            <a:extLst>
              <a:ext uri="{FF2B5EF4-FFF2-40B4-BE49-F238E27FC236}">
                <a16:creationId xmlns:a16="http://schemas.microsoft.com/office/drawing/2014/main" id="{0566222F-B90E-05F7-3235-222E9B085677}"/>
              </a:ext>
            </a:extLst>
          </p:cNvPr>
          <p:cNvSpPr txBox="1"/>
          <p:nvPr/>
        </p:nvSpPr>
        <p:spPr>
          <a:xfrm>
            <a:off x="985921" y="2511387"/>
            <a:ext cx="3302613" cy="2400657"/>
          </a:xfrm>
          <a:prstGeom prst="rect">
            <a:avLst/>
          </a:prstGeom>
          <a:noFill/>
        </p:spPr>
        <p:txBody>
          <a:bodyPr wrap="square" rtlCol="0">
            <a:spAutoFit/>
          </a:bodyPr>
          <a:lstStyle/>
          <a:p>
            <a:pPr marL="180975" lvl="2" indent="-180975">
              <a:spcBef>
                <a:spcPts val="600"/>
              </a:spcBef>
              <a:buFont typeface="Wingdings" panose="05000000000000000000" pitchFamily="2" charset="2"/>
              <a:buChar char="§"/>
            </a:pPr>
            <a:r>
              <a:rPr lang="en-GB" dirty="0">
                <a:solidFill>
                  <a:srgbClr val="1F497D"/>
                </a:solidFill>
                <a:latin typeface="Calibri"/>
                <a:ea typeface="+mj-ea"/>
                <a:cs typeface="Arial" panose="020B0604020202020204" pitchFamily="34" charset="0"/>
              </a:rPr>
              <a:t>Ri</a:t>
            </a:r>
            <a:r>
              <a:rPr lang="it-IT" dirty="0">
                <a:solidFill>
                  <a:srgbClr val="1F497D"/>
                </a:solidFill>
                <a:latin typeface="Calibri"/>
                <a:ea typeface="+mj-ea"/>
                <a:cs typeface="Arial" panose="020B0604020202020204" pitchFamily="34" charset="0"/>
              </a:rPr>
              <a:t>cognizione stato infrastrutture sulla base degli ultimi dati tecnici disponibili;</a:t>
            </a:r>
          </a:p>
          <a:p>
            <a:pPr marL="180975" indent="-180975">
              <a:spcBef>
                <a:spcPts val="600"/>
              </a:spcBef>
              <a:buFont typeface="Wingdings" panose="05000000000000000000" pitchFamily="2" charset="2"/>
              <a:buChar char="§"/>
            </a:pPr>
            <a:r>
              <a:rPr lang="en-GB" sz="1400" dirty="0" err="1">
                <a:solidFill>
                  <a:srgbClr val="1F497D"/>
                </a:solidFill>
                <a:latin typeface="Calibri"/>
                <a:ea typeface="+mj-ea"/>
                <a:cs typeface="Arial" panose="020B0604020202020204" pitchFamily="34" charset="0"/>
              </a:rPr>
              <a:t>Individuazione</a:t>
            </a:r>
            <a:r>
              <a:rPr lang="en-GB" sz="1400" dirty="0">
                <a:solidFill>
                  <a:srgbClr val="1F497D"/>
                </a:solidFill>
                <a:latin typeface="Calibri"/>
                <a:ea typeface="+mj-ea"/>
                <a:cs typeface="Arial" panose="020B0604020202020204" pitchFamily="34" charset="0"/>
              </a:rPr>
              <a:t> </a:t>
            </a:r>
            <a:r>
              <a:rPr lang="en-GB" sz="1400" dirty="0" err="1">
                <a:solidFill>
                  <a:srgbClr val="1F497D"/>
                </a:solidFill>
                <a:latin typeface="Calibri"/>
                <a:ea typeface="+mj-ea"/>
                <a:cs typeface="Arial" panose="020B0604020202020204" pitchFamily="34" charset="0"/>
              </a:rPr>
              <a:t>dei</a:t>
            </a:r>
            <a:r>
              <a:rPr lang="en-GB" sz="1400" dirty="0">
                <a:solidFill>
                  <a:srgbClr val="1F497D"/>
                </a:solidFill>
                <a:latin typeface="Calibri"/>
                <a:ea typeface="+mj-ea"/>
                <a:cs typeface="Arial" panose="020B0604020202020204" pitchFamily="34" charset="0"/>
              </a:rPr>
              <a:t> </a:t>
            </a:r>
            <a:r>
              <a:rPr lang="en-GB" sz="1400" dirty="0" err="1">
                <a:solidFill>
                  <a:srgbClr val="1F497D"/>
                </a:solidFill>
                <a:latin typeface="Calibri"/>
                <a:ea typeface="+mj-ea"/>
                <a:cs typeface="Arial" panose="020B0604020202020204" pitchFamily="34" charset="0"/>
              </a:rPr>
              <a:t>valori</a:t>
            </a:r>
            <a:r>
              <a:rPr lang="en-GB" sz="1400" dirty="0">
                <a:solidFill>
                  <a:srgbClr val="1F497D"/>
                </a:solidFill>
                <a:latin typeface="Calibri"/>
                <a:ea typeface="+mj-ea"/>
                <a:cs typeface="Arial" panose="020B0604020202020204" pitchFamily="34" charset="0"/>
              </a:rPr>
              <a:t> </a:t>
            </a:r>
            <a:r>
              <a:rPr lang="en-GB" sz="1400" dirty="0" err="1">
                <a:solidFill>
                  <a:srgbClr val="1F497D"/>
                </a:solidFill>
                <a:latin typeface="Calibri"/>
                <a:ea typeface="+mj-ea"/>
                <a:cs typeface="Arial" panose="020B0604020202020204" pitchFamily="34" charset="0"/>
              </a:rPr>
              <a:t>dei</a:t>
            </a:r>
            <a:r>
              <a:rPr lang="en-GB" sz="1400" dirty="0">
                <a:solidFill>
                  <a:srgbClr val="1F497D"/>
                </a:solidFill>
                <a:latin typeface="Calibri"/>
                <a:ea typeface="+mj-ea"/>
                <a:cs typeface="Arial" panose="020B0604020202020204" pitchFamily="34" charset="0"/>
              </a:rPr>
              <a:t> macro-</a:t>
            </a:r>
            <a:r>
              <a:rPr lang="en-GB" sz="1400" dirty="0" err="1">
                <a:solidFill>
                  <a:srgbClr val="1F497D"/>
                </a:solidFill>
                <a:latin typeface="Calibri"/>
                <a:ea typeface="+mj-ea"/>
                <a:cs typeface="Arial" panose="020B0604020202020204" pitchFamily="34" charset="0"/>
              </a:rPr>
              <a:t>indicatori</a:t>
            </a:r>
            <a:r>
              <a:rPr lang="en-GB" sz="1400" dirty="0">
                <a:solidFill>
                  <a:srgbClr val="1F497D"/>
                </a:solidFill>
                <a:latin typeface="Calibri"/>
                <a:ea typeface="+mj-ea"/>
                <a:cs typeface="Arial" panose="020B0604020202020204" pitchFamily="34" charset="0"/>
              </a:rPr>
              <a:t> (</a:t>
            </a:r>
            <a:r>
              <a:rPr lang="en-GB" sz="1400" b="1" dirty="0" err="1">
                <a:solidFill>
                  <a:srgbClr val="002060"/>
                </a:solidFill>
                <a:latin typeface="Calibri"/>
                <a:ea typeface="+mj-ea"/>
                <a:cs typeface="Arial" panose="020B0604020202020204" pitchFamily="34" charset="0"/>
              </a:rPr>
              <a:t>incluso</a:t>
            </a:r>
            <a:r>
              <a:rPr lang="en-GB" sz="1400" b="1" dirty="0">
                <a:solidFill>
                  <a:srgbClr val="002060"/>
                </a:solidFill>
                <a:latin typeface="Calibri"/>
                <a:ea typeface="+mj-ea"/>
                <a:cs typeface="Arial" panose="020B0604020202020204" pitchFamily="34" charset="0"/>
              </a:rPr>
              <a:t> M0</a:t>
            </a:r>
            <a:r>
              <a:rPr lang="en-GB" sz="1400" dirty="0">
                <a:solidFill>
                  <a:srgbClr val="1F497D"/>
                </a:solidFill>
                <a:latin typeface="Calibri"/>
                <a:ea typeface="+mj-ea"/>
                <a:cs typeface="Arial" panose="020B0604020202020204" pitchFamily="34" charset="0"/>
              </a:rPr>
              <a:t>) e </a:t>
            </a:r>
            <a:r>
              <a:rPr lang="en-GB" sz="1400" dirty="0" err="1">
                <a:solidFill>
                  <a:srgbClr val="1F497D"/>
                </a:solidFill>
                <a:latin typeface="Calibri"/>
                <a:ea typeface="+mj-ea"/>
                <a:cs typeface="Arial" panose="020B0604020202020204" pitchFamily="34" charset="0"/>
              </a:rPr>
              <a:t>degli</a:t>
            </a:r>
            <a:r>
              <a:rPr lang="en-GB" sz="1400" dirty="0">
                <a:solidFill>
                  <a:srgbClr val="1F497D"/>
                </a:solidFill>
                <a:latin typeface="Calibri"/>
                <a:ea typeface="+mj-ea"/>
                <a:cs typeface="Arial" panose="020B0604020202020204" pitchFamily="34" charset="0"/>
              </a:rPr>
              <a:t> </a:t>
            </a:r>
            <a:r>
              <a:rPr lang="en-GB" sz="1400" dirty="0" err="1">
                <a:solidFill>
                  <a:srgbClr val="1F497D"/>
                </a:solidFill>
                <a:latin typeface="Calibri"/>
                <a:ea typeface="+mj-ea"/>
                <a:cs typeface="Arial" panose="020B0604020202020204" pitchFamily="34" charset="0"/>
              </a:rPr>
              <a:t>obiettivi</a:t>
            </a:r>
            <a:r>
              <a:rPr lang="en-GB" sz="1400" dirty="0">
                <a:solidFill>
                  <a:srgbClr val="1F497D"/>
                </a:solidFill>
                <a:latin typeface="Calibri"/>
                <a:ea typeface="+mj-ea"/>
                <a:cs typeface="Arial" panose="020B0604020202020204" pitchFamily="34" charset="0"/>
              </a:rPr>
              <a:t> ad </a:t>
            </a:r>
            <a:r>
              <a:rPr lang="en-GB" sz="1400" dirty="0" err="1">
                <a:solidFill>
                  <a:srgbClr val="1F497D"/>
                </a:solidFill>
                <a:latin typeface="Calibri"/>
                <a:ea typeface="+mj-ea"/>
                <a:cs typeface="Arial" panose="020B0604020202020204" pitchFamily="34" charset="0"/>
              </a:rPr>
              <a:t>essi</a:t>
            </a:r>
            <a:r>
              <a:rPr lang="en-GB" sz="1400" dirty="0">
                <a:solidFill>
                  <a:srgbClr val="1F497D"/>
                </a:solidFill>
                <a:latin typeface="Calibri"/>
                <a:ea typeface="+mj-ea"/>
                <a:cs typeface="Arial" panose="020B0604020202020204" pitchFamily="34" charset="0"/>
              </a:rPr>
              <a:t> </a:t>
            </a:r>
            <a:r>
              <a:rPr lang="en-GB" sz="1400" dirty="0" err="1">
                <a:solidFill>
                  <a:srgbClr val="1F497D"/>
                </a:solidFill>
                <a:latin typeface="Calibri"/>
                <a:ea typeface="+mj-ea"/>
                <a:cs typeface="Arial" panose="020B0604020202020204" pitchFamily="34" charset="0"/>
              </a:rPr>
              <a:t>associati</a:t>
            </a:r>
            <a:endParaRPr lang="en-GB" sz="1400" dirty="0">
              <a:solidFill>
                <a:srgbClr val="1F497D"/>
              </a:solidFill>
              <a:latin typeface="Calibri"/>
              <a:ea typeface="+mj-ea"/>
              <a:cs typeface="Arial" panose="020B0604020202020204" pitchFamily="34" charset="0"/>
            </a:endParaRPr>
          </a:p>
          <a:p>
            <a:pPr marL="180975" indent="-180975">
              <a:spcBef>
                <a:spcPts val="600"/>
              </a:spcBef>
              <a:buFont typeface="Wingdings" panose="05000000000000000000" pitchFamily="2" charset="2"/>
              <a:buChar char="§"/>
            </a:pPr>
            <a:r>
              <a:rPr lang="it-IT" sz="1400" dirty="0">
                <a:solidFill>
                  <a:srgbClr val="1F497D"/>
                </a:solidFill>
                <a:latin typeface="Calibri"/>
                <a:ea typeface="+mj-ea"/>
                <a:cs typeface="Arial" panose="020B0604020202020204" pitchFamily="34" charset="0"/>
              </a:rPr>
              <a:t>Esplicitazione degli interventi associati ai singoli macro-indicatori nel 2024-2029 (tempistica, quantificazione, contributi pubblici, eventuali costi operativi aggiuntivi connessi)</a:t>
            </a:r>
          </a:p>
        </p:txBody>
      </p:sp>
      <p:sp>
        <p:nvSpPr>
          <p:cNvPr id="25" name="CasellaDiTesto 24">
            <a:extLst>
              <a:ext uri="{FF2B5EF4-FFF2-40B4-BE49-F238E27FC236}">
                <a16:creationId xmlns:a16="http://schemas.microsoft.com/office/drawing/2014/main" id="{29D90FC3-4774-2104-A38D-26AE2823B9F8}"/>
              </a:ext>
            </a:extLst>
          </p:cNvPr>
          <p:cNvSpPr txBox="1"/>
          <p:nvPr/>
        </p:nvSpPr>
        <p:spPr>
          <a:xfrm>
            <a:off x="4727447" y="2484305"/>
            <a:ext cx="4027517" cy="1692771"/>
          </a:xfrm>
          <a:prstGeom prst="rect">
            <a:avLst/>
          </a:prstGeom>
          <a:noFill/>
          <a:ln w="19050">
            <a:noFill/>
            <a:prstDash val="sysDot"/>
          </a:ln>
        </p:spPr>
        <p:txBody>
          <a:bodyPr wrap="square" rtlCol="0">
            <a:spAutoFit/>
          </a:bodyPr>
          <a:lstStyle/>
          <a:p>
            <a:pPr marL="180975" indent="-180975" algn="just">
              <a:buFont typeface="Wingdings" panose="05000000000000000000" pitchFamily="2" charset="2"/>
              <a:buChar char="§"/>
            </a:pPr>
            <a:r>
              <a:rPr lang="en-GB" sz="1300" dirty="0">
                <a:solidFill>
                  <a:srgbClr val="1F497D"/>
                </a:solidFill>
                <a:latin typeface="Calibri"/>
                <a:ea typeface="+mj-ea"/>
                <a:cs typeface="Arial" panose="020B0604020202020204" pitchFamily="34" charset="0"/>
              </a:rPr>
              <a:t>include le </a:t>
            </a:r>
            <a:r>
              <a:rPr lang="en-GB" sz="1300" dirty="0" err="1">
                <a:solidFill>
                  <a:srgbClr val="1F497D"/>
                </a:solidFill>
                <a:latin typeface="Calibri"/>
                <a:ea typeface="+mj-ea"/>
                <a:cs typeface="Arial" panose="020B0604020202020204" pitchFamily="34" charset="0"/>
              </a:rPr>
              <a:t>infrastrutture</a:t>
            </a:r>
            <a:r>
              <a:rPr lang="en-GB" sz="1300" dirty="0">
                <a:solidFill>
                  <a:srgbClr val="1F497D"/>
                </a:solidFill>
                <a:latin typeface="Calibri"/>
                <a:ea typeface="+mj-ea"/>
                <a:cs typeface="Arial" panose="020B0604020202020204" pitchFamily="34" charset="0"/>
              </a:rPr>
              <a:t>: </a:t>
            </a:r>
          </a:p>
          <a:p>
            <a:pPr marL="442913" lvl="1" indent="-180975" algn="just">
              <a:buFont typeface="Calibri" panose="020F0502020204030204" pitchFamily="34" charset="0"/>
              <a:buChar char="-"/>
            </a:pPr>
            <a:r>
              <a:rPr lang="en-GB" sz="1300" dirty="0">
                <a:solidFill>
                  <a:srgbClr val="1F497D"/>
                </a:solidFill>
                <a:latin typeface="Calibri"/>
                <a:ea typeface="+mj-ea"/>
                <a:cs typeface="Arial" panose="020B0604020202020204" pitchFamily="34" charset="0"/>
              </a:rPr>
              <a:t>la cui </a:t>
            </a:r>
            <a:r>
              <a:rPr lang="en-GB" sz="1300" dirty="0" err="1">
                <a:solidFill>
                  <a:srgbClr val="1F497D"/>
                </a:solidFill>
                <a:latin typeface="Calibri"/>
                <a:ea typeface="+mj-ea"/>
                <a:cs typeface="Arial" panose="020B0604020202020204" pitchFamily="34" charset="0"/>
              </a:rPr>
              <a:t>realizzazione</a:t>
            </a:r>
            <a:r>
              <a:rPr lang="en-GB" sz="1300" dirty="0">
                <a:solidFill>
                  <a:srgbClr val="1F497D"/>
                </a:solidFill>
                <a:latin typeface="Calibri"/>
                <a:ea typeface="+mj-ea"/>
                <a:cs typeface="Arial" panose="020B0604020202020204" pitchFamily="34" charset="0"/>
              </a:rPr>
              <a:t> </a:t>
            </a:r>
            <a:r>
              <a:rPr lang="en-GB" sz="1300" dirty="0" err="1">
                <a:solidFill>
                  <a:srgbClr val="1F497D"/>
                </a:solidFill>
                <a:latin typeface="Calibri"/>
                <a:ea typeface="+mj-ea"/>
                <a:cs typeface="Arial" panose="020B0604020202020204" pitchFamily="34" charset="0"/>
              </a:rPr>
              <a:t>richiede</a:t>
            </a:r>
            <a:r>
              <a:rPr lang="en-GB" sz="1300" dirty="0">
                <a:solidFill>
                  <a:srgbClr val="1F497D"/>
                </a:solidFill>
                <a:latin typeface="Calibri"/>
                <a:ea typeface="+mj-ea"/>
                <a:cs typeface="Arial" panose="020B0604020202020204" pitchFamily="34" charset="0"/>
              </a:rPr>
              <a:t> </a:t>
            </a:r>
            <a:r>
              <a:rPr lang="en-GB" sz="1300" dirty="0" err="1">
                <a:solidFill>
                  <a:srgbClr val="1F497D"/>
                </a:solidFill>
                <a:latin typeface="Calibri"/>
                <a:ea typeface="+mj-ea"/>
                <a:cs typeface="Arial" panose="020B0604020202020204" pitchFamily="34" charset="0"/>
              </a:rPr>
              <a:t>diversi</a:t>
            </a:r>
            <a:r>
              <a:rPr lang="en-GB" sz="1300" dirty="0">
                <a:solidFill>
                  <a:srgbClr val="1F497D"/>
                </a:solidFill>
                <a:latin typeface="Calibri"/>
                <a:ea typeface="+mj-ea"/>
                <a:cs typeface="Arial" panose="020B0604020202020204" pitchFamily="34" charset="0"/>
              </a:rPr>
              <a:t> anni, in </a:t>
            </a:r>
            <a:r>
              <a:rPr lang="en-GB" sz="1300" dirty="0" err="1">
                <a:solidFill>
                  <a:srgbClr val="1F497D"/>
                </a:solidFill>
                <a:latin typeface="Calibri"/>
                <a:ea typeface="+mj-ea"/>
                <a:cs typeface="Arial" panose="020B0604020202020204" pitchFamily="34" charset="0"/>
              </a:rPr>
              <a:t>ragione</a:t>
            </a:r>
            <a:r>
              <a:rPr lang="en-GB" sz="1300" dirty="0">
                <a:solidFill>
                  <a:srgbClr val="1F497D"/>
                </a:solidFill>
                <a:latin typeface="Calibri"/>
                <a:ea typeface="+mj-ea"/>
                <a:cs typeface="Arial" panose="020B0604020202020204" pitchFamily="34" charset="0"/>
              </a:rPr>
              <a:t> </a:t>
            </a:r>
            <a:r>
              <a:rPr lang="en-GB" sz="1300" dirty="0" err="1">
                <a:solidFill>
                  <a:srgbClr val="1F497D"/>
                </a:solidFill>
                <a:latin typeface="Calibri"/>
                <a:ea typeface="+mj-ea"/>
                <a:cs typeface="Arial" panose="020B0604020202020204" pitchFamily="34" charset="0"/>
              </a:rPr>
              <a:t>della</a:t>
            </a:r>
            <a:r>
              <a:rPr lang="en-GB" sz="1300" dirty="0">
                <a:solidFill>
                  <a:srgbClr val="1F497D"/>
                </a:solidFill>
                <a:latin typeface="Calibri"/>
                <a:ea typeface="+mj-ea"/>
                <a:cs typeface="Arial" panose="020B0604020202020204" pitchFamily="34" charset="0"/>
              </a:rPr>
              <a:t> </a:t>
            </a:r>
            <a:r>
              <a:rPr lang="en-GB" sz="1300" dirty="0" err="1">
                <a:solidFill>
                  <a:srgbClr val="1F497D"/>
                </a:solidFill>
                <a:latin typeface="Calibri"/>
                <a:ea typeface="+mj-ea"/>
                <a:cs typeface="Arial" panose="020B0604020202020204" pitchFamily="34" charset="0"/>
              </a:rPr>
              <a:t>complessità</a:t>
            </a:r>
            <a:r>
              <a:rPr lang="en-GB" sz="1300" dirty="0">
                <a:solidFill>
                  <a:srgbClr val="1F497D"/>
                </a:solidFill>
                <a:latin typeface="Calibri"/>
                <a:ea typeface="+mj-ea"/>
                <a:cs typeface="Arial" panose="020B0604020202020204" pitchFamily="34" charset="0"/>
              </a:rPr>
              <a:t> </a:t>
            </a:r>
            <a:r>
              <a:rPr lang="en-GB" sz="1300" dirty="0" err="1">
                <a:solidFill>
                  <a:srgbClr val="1F497D"/>
                </a:solidFill>
                <a:latin typeface="Calibri"/>
                <a:ea typeface="+mj-ea"/>
                <a:cs typeface="Arial" panose="020B0604020202020204" pitchFamily="34" charset="0"/>
              </a:rPr>
              <a:t>tecnica</a:t>
            </a:r>
            <a:r>
              <a:rPr lang="en-GB" sz="1300" dirty="0">
                <a:solidFill>
                  <a:srgbClr val="1F497D"/>
                </a:solidFill>
                <a:latin typeface="Calibri"/>
                <a:ea typeface="+mj-ea"/>
                <a:cs typeface="Arial" panose="020B0604020202020204" pitchFamily="34" charset="0"/>
              </a:rPr>
              <a:t> </a:t>
            </a:r>
            <a:r>
              <a:rPr lang="en-GB" sz="1300" dirty="0" err="1">
                <a:solidFill>
                  <a:srgbClr val="1F497D"/>
                </a:solidFill>
                <a:latin typeface="Calibri"/>
                <a:ea typeface="+mj-ea"/>
                <a:cs typeface="Arial" panose="020B0604020202020204" pitchFamily="34" charset="0"/>
              </a:rPr>
              <a:t>delle</a:t>
            </a:r>
            <a:r>
              <a:rPr lang="en-GB" sz="1300" dirty="0">
                <a:solidFill>
                  <a:srgbClr val="1F497D"/>
                </a:solidFill>
                <a:latin typeface="Calibri"/>
                <a:ea typeface="+mj-ea"/>
                <a:cs typeface="Arial" panose="020B0604020202020204" pitchFamily="34" charset="0"/>
              </a:rPr>
              <a:t> opere </a:t>
            </a:r>
            <a:r>
              <a:rPr lang="en-GB" sz="1300" dirty="0" err="1">
                <a:solidFill>
                  <a:srgbClr val="1F497D"/>
                </a:solidFill>
                <a:latin typeface="Calibri"/>
                <a:ea typeface="+mj-ea"/>
                <a:cs typeface="Arial" panose="020B0604020202020204" pitchFamily="34" charset="0"/>
              </a:rPr>
              <a:t>sottese</a:t>
            </a:r>
            <a:endParaRPr lang="en-GB" sz="1300" dirty="0">
              <a:solidFill>
                <a:srgbClr val="1F497D"/>
              </a:solidFill>
              <a:latin typeface="Calibri"/>
              <a:ea typeface="+mj-ea"/>
              <a:cs typeface="Arial" panose="020B0604020202020204" pitchFamily="34" charset="0"/>
            </a:endParaRPr>
          </a:p>
          <a:p>
            <a:pPr marL="442913" lvl="1" indent="-180975" algn="just">
              <a:buFont typeface="Calibri" panose="020F0502020204030204" pitchFamily="34" charset="0"/>
              <a:buChar char="-"/>
            </a:pPr>
            <a:r>
              <a:rPr lang="en-GB" sz="1300" dirty="0">
                <a:solidFill>
                  <a:srgbClr val="1F497D"/>
                </a:solidFill>
                <a:latin typeface="Calibri"/>
                <a:ea typeface="+mj-ea"/>
                <a:cs typeface="Arial" panose="020B0604020202020204" pitchFamily="34" charset="0"/>
              </a:rPr>
              <a:t>considerate </a:t>
            </a:r>
            <a:r>
              <a:rPr lang="en-GB" sz="1300" dirty="0" err="1">
                <a:solidFill>
                  <a:srgbClr val="1F497D"/>
                </a:solidFill>
                <a:latin typeface="Calibri"/>
                <a:ea typeface="+mj-ea"/>
                <a:cs typeface="Arial" panose="020B0604020202020204" pitchFamily="34" charset="0"/>
              </a:rPr>
              <a:t>prioritarie</a:t>
            </a:r>
            <a:r>
              <a:rPr lang="en-GB" sz="1300" dirty="0">
                <a:solidFill>
                  <a:srgbClr val="1F497D"/>
                </a:solidFill>
                <a:latin typeface="Calibri"/>
                <a:ea typeface="+mj-ea"/>
                <a:cs typeface="Arial" panose="020B0604020202020204" pitchFamily="34" charset="0"/>
              </a:rPr>
              <a:t> </a:t>
            </a:r>
            <a:r>
              <a:rPr lang="en-GB" sz="1300" dirty="0" err="1">
                <a:solidFill>
                  <a:srgbClr val="1F497D"/>
                </a:solidFill>
                <a:latin typeface="Calibri"/>
                <a:ea typeface="+mj-ea"/>
                <a:cs typeface="Arial" panose="020B0604020202020204" pitchFamily="34" charset="0"/>
              </a:rPr>
              <a:t>dall’EGA</a:t>
            </a:r>
            <a:endParaRPr lang="en-GB" sz="1300" dirty="0">
              <a:solidFill>
                <a:srgbClr val="1F497D"/>
              </a:solidFill>
              <a:latin typeface="Calibri"/>
              <a:ea typeface="+mj-ea"/>
              <a:cs typeface="Arial" panose="020B0604020202020204" pitchFamily="34" charset="0"/>
            </a:endParaRPr>
          </a:p>
          <a:p>
            <a:pPr marL="180975" indent="-180975" algn="just">
              <a:buFont typeface="Wingdings" panose="05000000000000000000" pitchFamily="2" charset="2"/>
              <a:buChar char="§"/>
            </a:pPr>
            <a:r>
              <a:rPr lang="en-GB" sz="1300" dirty="0" err="1">
                <a:solidFill>
                  <a:srgbClr val="1F497D"/>
                </a:solidFill>
                <a:latin typeface="Calibri"/>
                <a:ea typeface="+mj-ea"/>
                <a:cs typeface="Arial" panose="020B0604020202020204" pitchFamily="34" charset="0"/>
              </a:rPr>
              <a:t>requisiti</a:t>
            </a:r>
            <a:r>
              <a:rPr lang="en-GB" sz="1300" dirty="0">
                <a:solidFill>
                  <a:srgbClr val="1F497D"/>
                </a:solidFill>
                <a:latin typeface="Calibri"/>
                <a:ea typeface="+mj-ea"/>
                <a:cs typeface="Arial" panose="020B0604020202020204" pitchFamily="34" charset="0"/>
              </a:rPr>
              <a:t>: </a:t>
            </a:r>
          </a:p>
          <a:p>
            <a:pPr marL="442913" lvl="1" indent="-180975" algn="just">
              <a:buFont typeface="Calibri" panose="020F0502020204030204" pitchFamily="34" charset="0"/>
              <a:buChar char="-"/>
            </a:pPr>
            <a:r>
              <a:rPr lang="en-GB" sz="1300" dirty="0" err="1">
                <a:solidFill>
                  <a:srgbClr val="1F497D"/>
                </a:solidFill>
                <a:latin typeface="Calibri"/>
                <a:ea typeface="+mj-ea"/>
                <a:cs typeface="Arial" panose="020B0604020202020204" pitchFamily="34" charset="0"/>
              </a:rPr>
              <a:t>perimetro</a:t>
            </a:r>
            <a:r>
              <a:rPr lang="en-GB" sz="1300" dirty="0">
                <a:solidFill>
                  <a:srgbClr val="1F497D"/>
                </a:solidFill>
                <a:latin typeface="Calibri"/>
                <a:ea typeface="+mj-ea"/>
                <a:cs typeface="Arial" panose="020B0604020202020204" pitchFamily="34" charset="0"/>
              </a:rPr>
              <a:t> del SII (</a:t>
            </a:r>
            <a:r>
              <a:rPr lang="en-GB" sz="1300" dirty="0" err="1">
                <a:solidFill>
                  <a:srgbClr val="1F497D"/>
                </a:solidFill>
                <a:latin typeface="Calibri"/>
                <a:ea typeface="+mj-ea"/>
                <a:cs typeface="Arial" panose="020B0604020202020204" pitchFamily="34" charset="0"/>
              </a:rPr>
              <a:t>acquedotto</a:t>
            </a:r>
            <a:r>
              <a:rPr lang="en-GB" sz="1300" dirty="0">
                <a:solidFill>
                  <a:srgbClr val="1F497D"/>
                </a:solidFill>
                <a:latin typeface="Calibri"/>
                <a:ea typeface="+mj-ea"/>
                <a:cs typeface="Arial" panose="020B0604020202020204" pitchFamily="34" charset="0"/>
              </a:rPr>
              <a:t>, </a:t>
            </a:r>
            <a:r>
              <a:rPr lang="en-GB" sz="1300" dirty="0" err="1">
                <a:solidFill>
                  <a:srgbClr val="1F497D"/>
                </a:solidFill>
                <a:latin typeface="Calibri"/>
                <a:ea typeface="+mj-ea"/>
                <a:cs typeface="Arial" panose="020B0604020202020204" pitchFamily="34" charset="0"/>
              </a:rPr>
              <a:t>fognatura</a:t>
            </a:r>
            <a:r>
              <a:rPr lang="en-GB" sz="1300" dirty="0">
                <a:solidFill>
                  <a:srgbClr val="1F497D"/>
                </a:solidFill>
                <a:latin typeface="Calibri"/>
                <a:ea typeface="+mj-ea"/>
                <a:cs typeface="Arial" panose="020B0604020202020204" pitchFamily="34" charset="0"/>
              </a:rPr>
              <a:t> e </a:t>
            </a:r>
            <a:r>
              <a:rPr lang="en-GB" sz="1300" dirty="0" err="1">
                <a:solidFill>
                  <a:srgbClr val="1F497D"/>
                </a:solidFill>
                <a:latin typeface="Calibri"/>
                <a:ea typeface="+mj-ea"/>
                <a:cs typeface="Arial" panose="020B0604020202020204" pitchFamily="34" charset="0"/>
              </a:rPr>
              <a:t>depurazione</a:t>
            </a:r>
            <a:r>
              <a:rPr lang="en-GB" sz="1300" dirty="0">
                <a:solidFill>
                  <a:srgbClr val="1F497D"/>
                </a:solidFill>
                <a:latin typeface="Calibri"/>
                <a:ea typeface="+mj-ea"/>
                <a:cs typeface="Arial" panose="020B0604020202020204" pitchFamily="34" charset="0"/>
              </a:rPr>
              <a:t>) </a:t>
            </a:r>
          </a:p>
          <a:p>
            <a:pPr marL="442913" lvl="1" indent="-180975" algn="just">
              <a:buFont typeface="Calibri" panose="020F0502020204030204" pitchFamily="34" charset="0"/>
              <a:buChar char="-"/>
            </a:pPr>
            <a:r>
              <a:rPr lang="en-GB" sz="1300" dirty="0">
                <a:solidFill>
                  <a:srgbClr val="002060"/>
                </a:solidFill>
                <a:latin typeface="Calibri"/>
                <a:ea typeface="+mj-ea"/>
                <a:cs typeface="Arial" panose="020B0604020202020204" pitchFamily="34" charset="0"/>
              </a:rPr>
              <a:t>vita utile </a:t>
            </a:r>
            <a:r>
              <a:rPr lang="en-GB" sz="1300" dirty="0" err="1">
                <a:solidFill>
                  <a:srgbClr val="002060"/>
                </a:solidFill>
                <a:latin typeface="Calibri"/>
                <a:ea typeface="+mj-ea"/>
                <a:cs typeface="Arial" panose="020B0604020202020204" pitchFamily="34" charset="0"/>
              </a:rPr>
              <a:t>regolatoria</a:t>
            </a:r>
            <a:r>
              <a:rPr lang="en-GB" sz="1300" dirty="0">
                <a:solidFill>
                  <a:srgbClr val="002060"/>
                </a:solidFill>
                <a:latin typeface="Calibri"/>
                <a:ea typeface="+mj-ea"/>
                <a:cs typeface="Arial" panose="020B0604020202020204" pitchFamily="34" charset="0"/>
              </a:rPr>
              <a:t> minima: 20 anni </a:t>
            </a:r>
          </a:p>
        </p:txBody>
      </p:sp>
      <p:sp>
        <p:nvSpPr>
          <p:cNvPr id="26" name="Rettangolo 25">
            <a:extLst>
              <a:ext uri="{FF2B5EF4-FFF2-40B4-BE49-F238E27FC236}">
                <a16:creationId xmlns:a16="http://schemas.microsoft.com/office/drawing/2014/main" id="{09E719E6-A682-8FA8-4D94-BC0911C1FE54}"/>
              </a:ext>
            </a:extLst>
          </p:cNvPr>
          <p:cNvSpPr/>
          <p:nvPr/>
        </p:nvSpPr>
        <p:spPr>
          <a:xfrm>
            <a:off x="4727446" y="4429223"/>
            <a:ext cx="4114792" cy="892552"/>
          </a:xfrm>
          <a:prstGeom prst="rect">
            <a:avLst/>
          </a:prstGeom>
          <a:solidFill>
            <a:schemeClr val="bg1">
              <a:lumMod val="85000"/>
            </a:schemeClr>
          </a:solidFill>
        </p:spPr>
        <p:txBody>
          <a:bodyPr wrap="square">
            <a:spAutoFit/>
          </a:bodyPr>
          <a:lstStyle/>
          <a:p>
            <a:pPr algn="just"/>
            <a:r>
              <a:rPr lang="en-GB" altLang="it-IT" sz="1300" dirty="0">
                <a:solidFill>
                  <a:srgbClr val="002060"/>
                </a:solidFill>
                <a:latin typeface="Calibri"/>
                <a:ea typeface="+mj-ea"/>
                <a:cs typeface="Arial" panose="020B0604020202020204" pitchFamily="34" charset="0"/>
                <a:sym typeface="Helvetica" pitchFamily="34" charset="0"/>
              </a:rPr>
              <a:t>Il piano </a:t>
            </a:r>
            <a:r>
              <a:rPr lang="en-GB" altLang="it-IT" sz="1300" dirty="0" err="1">
                <a:solidFill>
                  <a:srgbClr val="002060"/>
                </a:solidFill>
                <a:latin typeface="Calibri"/>
                <a:ea typeface="+mj-ea"/>
                <a:cs typeface="Arial" panose="020B0604020202020204" pitchFamily="34" charset="0"/>
                <a:sym typeface="Helvetica" pitchFamily="34" charset="0"/>
              </a:rPr>
              <a:t>specifica</a:t>
            </a:r>
            <a:r>
              <a:rPr lang="en-GB" altLang="it-IT" sz="1300" dirty="0">
                <a:solidFill>
                  <a:srgbClr val="002060"/>
                </a:solidFill>
                <a:latin typeface="Calibri"/>
                <a:ea typeface="+mj-ea"/>
                <a:cs typeface="Arial" panose="020B0604020202020204" pitchFamily="34" charset="0"/>
                <a:sym typeface="Helvetica" pitchFamily="34" charset="0"/>
              </a:rPr>
              <a:t> </a:t>
            </a:r>
            <a:r>
              <a:rPr lang="en-GB" altLang="it-IT" sz="1300" dirty="0" err="1">
                <a:solidFill>
                  <a:srgbClr val="002060"/>
                </a:solidFill>
                <a:latin typeface="Calibri"/>
                <a:ea typeface="+mj-ea"/>
                <a:cs typeface="Arial" panose="020B0604020202020204" pitchFamily="34" charset="0"/>
                <a:sym typeface="Helvetica" pitchFamily="34" charset="0"/>
              </a:rPr>
              <a:t>gli</a:t>
            </a:r>
            <a:r>
              <a:rPr lang="en-GB" altLang="it-IT" sz="1300" dirty="0">
                <a:solidFill>
                  <a:srgbClr val="002060"/>
                </a:solidFill>
                <a:latin typeface="Calibri"/>
                <a:ea typeface="+mj-ea"/>
                <a:cs typeface="Arial" panose="020B0604020202020204" pitchFamily="34" charset="0"/>
                <a:sym typeface="Helvetica" pitchFamily="34" charset="0"/>
              </a:rPr>
              <a:t> </a:t>
            </a:r>
            <a:r>
              <a:rPr lang="en-GB" altLang="it-IT" sz="1300" dirty="0" err="1">
                <a:solidFill>
                  <a:srgbClr val="002060"/>
                </a:solidFill>
                <a:latin typeface="Calibri"/>
                <a:ea typeface="+mj-ea"/>
                <a:cs typeface="Arial" panose="020B0604020202020204" pitchFamily="34" charset="0"/>
                <a:sym typeface="Helvetica" pitchFamily="34" charset="0"/>
              </a:rPr>
              <a:t>elementi</a:t>
            </a:r>
            <a:r>
              <a:rPr lang="en-GB" altLang="it-IT" sz="1300" dirty="0">
                <a:solidFill>
                  <a:srgbClr val="002060"/>
                </a:solidFill>
                <a:latin typeface="Calibri"/>
                <a:ea typeface="+mj-ea"/>
                <a:cs typeface="Arial" panose="020B0604020202020204" pitchFamily="34" charset="0"/>
                <a:sym typeface="Helvetica" pitchFamily="34" charset="0"/>
              </a:rPr>
              <a:t> di </a:t>
            </a:r>
            <a:r>
              <a:rPr lang="en-GB" altLang="it-IT" sz="1300" dirty="0" err="1">
                <a:solidFill>
                  <a:srgbClr val="002060"/>
                </a:solidFill>
                <a:latin typeface="Calibri"/>
                <a:ea typeface="+mj-ea"/>
                <a:cs typeface="Arial" panose="020B0604020202020204" pitchFamily="34" charset="0"/>
                <a:sym typeface="Helvetica" pitchFamily="34" charset="0"/>
              </a:rPr>
              <a:t>coerenza</a:t>
            </a:r>
            <a:r>
              <a:rPr lang="en-GB" altLang="it-IT" sz="1300" dirty="0">
                <a:solidFill>
                  <a:srgbClr val="002060"/>
                </a:solidFill>
                <a:latin typeface="Calibri"/>
                <a:ea typeface="+mj-ea"/>
                <a:cs typeface="Arial" panose="020B0604020202020204" pitchFamily="34" charset="0"/>
                <a:sym typeface="Helvetica" pitchFamily="34" charset="0"/>
              </a:rPr>
              <a:t> con le </a:t>
            </a:r>
            <a:r>
              <a:rPr lang="en-GB" altLang="it-IT" sz="1300" dirty="0" err="1">
                <a:solidFill>
                  <a:srgbClr val="002060"/>
                </a:solidFill>
                <a:latin typeface="Calibri"/>
                <a:ea typeface="+mj-ea"/>
                <a:cs typeface="Arial" panose="020B0604020202020204" pitchFamily="34" charset="0"/>
                <a:sym typeface="Helvetica" pitchFamily="34" charset="0"/>
              </a:rPr>
              <a:t>priorità</a:t>
            </a:r>
            <a:r>
              <a:rPr lang="en-GB" altLang="it-IT" sz="1300" dirty="0">
                <a:solidFill>
                  <a:srgbClr val="002060"/>
                </a:solidFill>
                <a:latin typeface="Calibri"/>
                <a:ea typeface="+mj-ea"/>
                <a:cs typeface="Arial" panose="020B0604020202020204" pitchFamily="34" charset="0"/>
                <a:sym typeface="Helvetica" pitchFamily="34" charset="0"/>
              </a:rPr>
              <a:t> di </a:t>
            </a:r>
            <a:r>
              <a:rPr lang="en-GB" altLang="it-IT" sz="1300" dirty="0" err="1">
                <a:solidFill>
                  <a:srgbClr val="002060"/>
                </a:solidFill>
                <a:latin typeface="Calibri"/>
                <a:ea typeface="+mj-ea"/>
                <a:cs typeface="Arial" panose="020B0604020202020204" pitchFamily="34" charset="0"/>
                <a:sym typeface="Helvetica" pitchFamily="34" charset="0"/>
              </a:rPr>
              <a:t>pianificazione</a:t>
            </a:r>
            <a:r>
              <a:rPr lang="en-GB" altLang="it-IT" sz="1300" dirty="0">
                <a:solidFill>
                  <a:srgbClr val="002060"/>
                </a:solidFill>
                <a:latin typeface="Calibri"/>
                <a:ea typeface="+mj-ea"/>
                <a:cs typeface="Arial" panose="020B0604020202020204" pitchFamily="34" charset="0"/>
                <a:sym typeface="Helvetica" pitchFamily="34" charset="0"/>
              </a:rPr>
              <a:t> a </a:t>
            </a:r>
            <a:r>
              <a:rPr lang="en-GB" altLang="it-IT" sz="1300" dirty="0" err="1">
                <a:solidFill>
                  <a:srgbClr val="002060"/>
                </a:solidFill>
                <a:latin typeface="Calibri"/>
                <a:ea typeface="+mj-ea"/>
                <a:cs typeface="Arial" panose="020B0604020202020204" pitchFamily="34" charset="0"/>
                <a:sym typeface="Helvetica" pitchFamily="34" charset="0"/>
              </a:rPr>
              <a:t>livello</a:t>
            </a:r>
            <a:r>
              <a:rPr lang="en-GB" altLang="it-IT" sz="1300" dirty="0">
                <a:solidFill>
                  <a:srgbClr val="002060"/>
                </a:solidFill>
                <a:latin typeface="Calibri"/>
                <a:ea typeface="+mj-ea"/>
                <a:cs typeface="Arial" panose="020B0604020202020204" pitchFamily="34" charset="0"/>
                <a:sym typeface="Helvetica" pitchFamily="34" charset="0"/>
              </a:rPr>
              <a:t> </a:t>
            </a:r>
            <a:r>
              <a:rPr lang="en-GB" altLang="it-IT" sz="1300" dirty="0" err="1">
                <a:solidFill>
                  <a:srgbClr val="002060"/>
                </a:solidFill>
                <a:latin typeface="Calibri"/>
                <a:ea typeface="+mj-ea"/>
                <a:cs typeface="Arial" panose="020B0604020202020204" pitchFamily="34" charset="0"/>
                <a:sym typeface="Helvetica" pitchFamily="34" charset="0"/>
              </a:rPr>
              <a:t>sovraordinato</a:t>
            </a:r>
            <a:r>
              <a:rPr lang="en-GB" altLang="it-IT" sz="1300" dirty="0">
                <a:solidFill>
                  <a:srgbClr val="002060"/>
                </a:solidFill>
                <a:latin typeface="Calibri"/>
                <a:ea typeface="+mj-ea"/>
                <a:cs typeface="Arial" panose="020B0604020202020204" pitchFamily="34" charset="0"/>
                <a:sym typeface="Helvetica" pitchFamily="34" charset="0"/>
              </a:rPr>
              <a:t> e </a:t>
            </a:r>
            <a:r>
              <a:rPr lang="it-IT" altLang="it-IT" sz="1300" dirty="0">
                <a:solidFill>
                  <a:srgbClr val="002060"/>
                </a:solidFill>
                <a:latin typeface="Calibri"/>
                <a:ea typeface="+mj-ea"/>
                <a:cs typeface="Arial" panose="020B0604020202020204" pitchFamily="34" charset="0"/>
                <a:sym typeface="Helvetica" pitchFamily="34" charset="0"/>
              </a:rPr>
              <a:t>recepisce gli interventi oggetto di finanziamento nell’ambito delle misure del </a:t>
            </a:r>
            <a:r>
              <a:rPr lang="it-IT" altLang="it-IT" sz="1300" b="1" i="1" dirty="0">
                <a:solidFill>
                  <a:srgbClr val="002060"/>
                </a:solidFill>
                <a:latin typeface="Calibri"/>
                <a:ea typeface="+mj-ea"/>
                <a:cs typeface="Arial" panose="020B0604020202020204" pitchFamily="34" charset="0"/>
                <a:sym typeface="Helvetica" pitchFamily="34" charset="0"/>
              </a:rPr>
              <a:t>Next Generation EU</a:t>
            </a:r>
            <a:endParaRPr lang="en-GB" sz="1300" b="1" i="1" dirty="0">
              <a:solidFill>
                <a:srgbClr val="002060"/>
              </a:solidFill>
              <a:latin typeface="Calibri"/>
              <a:ea typeface="+mj-ea"/>
              <a:cs typeface="Arial" panose="020B0604020202020204" pitchFamily="34" charset="0"/>
            </a:endParaRPr>
          </a:p>
        </p:txBody>
      </p:sp>
      <p:sp>
        <p:nvSpPr>
          <p:cNvPr id="27" name="CasellaDiTesto 26">
            <a:extLst>
              <a:ext uri="{FF2B5EF4-FFF2-40B4-BE49-F238E27FC236}">
                <a16:creationId xmlns:a16="http://schemas.microsoft.com/office/drawing/2014/main" id="{51E195CB-642E-4EF9-74ED-E52EBD078D5E}"/>
              </a:ext>
            </a:extLst>
          </p:cNvPr>
          <p:cNvSpPr txBox="1"/>
          <p:nvPr/>
        </p:nvSpPr>
        <p:spPr>
          <a:xfrm>
            <a:off x="985921" y="1552835"/>
            <a:ext cx="2979966" cy="323165"/>
          </a:xfrm>
          <a:prstGeom prst="rect">
            <a:avLst/>
          </a:prstGeom>
          <a:noFill/>
        </p:spPr>
        <p:txBody>
          <a:bodyPr wrap="square" rtlCol="0">
            <a:spAutoFit/>
          </a:bodyPr>
          <a:lstStyle/>
          <a:p>
            <a:r>
              <a:rPr lang="en-GB" sz="1500" dirty="0" err="1">
                <a:solidFill>
                  <a:srgbClr val="1F497D"/>
                </a:solidFill>
                <a:latin typeface="Calibri"/>
                <a:ea typeface="+mj-ea"/>
                <a:cs typeface="Arial" panose="020B0604020202020204" pitchFamily="34" charset="0"/>
              </a:rPr>
              <a:t>Periodo</a:t>
            </a:r>
            <a:r>
              <a:rPr lang="en-GB" sz="1500" dirty="0">
                <a:solidFill>
                  <a:srgbClr val="1F497D"/>
                </a:solidFill>
                <a:latin typeface="Calibri"/>
                <a:ea typeface="+mj-ea"/>
                <a:cs typeface="Arial" panose="020B0604020202020204" pitchFamily="34" charset="0"/>
              </a:rPr>
              <a:t> 2024-2029</a:t>
            </a:r>
          </a:p>
        </p:txBody>
      </p:sp>
      <p:sp>
        <p:nvSpPr>
          <p:cNvPr id="28" name="CasellaDiTesto 27">
            <a:extLst>
              <a:ext uri="{FF2B5EF4-FFF2-40B4-BE49-F238E27FC236}">
                <a16:creationId xmlns:a16="http://schemas.microsoft.com/office/drawing/2014/main" id="{238244D3-276D-A4A3-D9FD-B5E9A2D85A1B}"/>
              </a:ext>
            </a:extLst>
          </p:cNvPr>
          <p:cNvSpPr txBox="1"/>
          <p:nvPr/>
        </p:nvSpPr>
        <p:spPr>
          <a:xfrm>
            <a:off x="4727443" y="1552835"/>
            <a:ext cx="2979964" cy="323165"/>
          </a:xfrm>
          <a:prstGeom prst="rect">
            <a:avLst/>
          </a:prstGeom>
          <a:noFill/>
        </p:spPr>
        <p:txBody>
          <a:bodyPr wrap="square" rtlCol="0">
            <a:spAutoFit/>
          </a:bodyPr>
          <a:lstStyle/>
          <a:p>
            <a:r>
              <a:rPr lang="en-GB" sz="1500" dirty="0" err="1">
                <a:solidFill>
                  <a:srgbClr val="1F497D"/>
                </a:solidFill>
                <a:latin typeface="Calibri"/>
                <a:ea typeface="+mj-ea"/>
                <a:cs typeface="Arial" panose="020B0604020202020204" pitchFamily="34" charset="0"/>
              </a:rPr>
              <a:t>Periodo</a:t>
            </a:r>
            <a:r>
              <a:rPr lang="en-GB" sz="1500" dirty="0">
                <a:solidFill>
                  <a:srgbClr val="1F497D"/>
                </a:solidFill>
                <a:latin typeface="Calibri"/>
                <a:ea typeface="+mj-ea"/>
                <a:cs typeface="Arial" panose="020B0604020202020204" pitchFamily="34" charset="0"/>
              </a:rPr>
              <a:t> 2024-2035: </a:t>
            </a:r>
          </a:p>
        </p:txBody>
      </p:sp>
      <p:sp>
        <p:nvSpPr>
          <p:cNvPr id="30" name="CasellaDiTesto 29">
            <a:extLst>
              <a:ext uri="{FF2B5EF4-FFF2-40B4-BE49-F238E27FC236}">
                <a16:creationId xmlns:a16="http://schemas.microsoft.com/office/drawing/2014/main" id="{F2C901A6-9B09-19E6-034D-7E1D98C80EF3}"/>
              </a:ext>
            </a:extLst>
          </p:cNvPr>
          <p:cNvSpPr txBox="1"/>
          <p:nvPr/>
        </p:nvSpPr>
        <p:spPr>
          <a:xfrm>
            <a:off x="4727443" y="5573922"/>
            <a:ext cx="4114791" cy="892552"/>
          </a:xfrm>
          <a:prstGeom prst="rect">
            <a:avLst/>
          </a:prstGeom>
          <a:solidFill>
            <a:schemeClr val="bg1">
              <a:lumMod val="85000"/>
            </a:schemeClr>
          </a:solidFill>
        </p:spPr>
        <p:txBody>
          <a:bodyPr wrap="square" rtlCol="0">
            <a:spAutoFit/>
          </a:bodyPr>
          <a:lstStyle/>
          <a:p>
            <a:pPr algn="just"/>
            <a:r>
              <a:rPr lang="it-IT" sz="1300" b="1" dirty="0">
                <a:solidFill>
                  <a:srgbClr val="002060"/>
                </a:solidFill>
                <a:latin typeface="Calibri"/>
                <a:ea typeface="+mj-ea"/>
                <a:cs typeface="Arial" panose="020B0604020202020204" pitchFamily="34" charset="0"/>
              </a:rPr>
              <a:t>Dal 2024:</a:t>
            </a:r>
            <a:r>
              <a:rPr lang="it-IT" sz="1300" dirty="0">
                <a:solidFill>
                  <a:srgbClr val="002060"/>
                </a:solidFill>
                <a:latin typeface="Calibri"/>
                <a:ea typeface="+mj-ea"/>
                <a:cs typeface="Arial" panose="020B0604020202020204" pitchFamily="34" charset="0"/>
              </a:rPr>
              <a:t> contiene le informazioni necessarie a monitorare l’efficacia attesa della disponibilità idrica a fronte delle previsioni in ordine al soddisfacimento della domanda</a:t>
            </a:r>
            <a:endParaRPr lang="en-GB" sz="1300" dirty="0">
              <a:solidFill>
                <a:srgbClr val="002060"/>
              </a:solidFill>
              <a:latin typeface="Calibri"/>
              <a:ea typeface="+mj-ea"/>
              <a:cs typeface="Arial" panose="020B0604020202020204" pitchFamily="34" charset="0"/>
            </a:endParaRPr>
          </a:p>
        </p:txBody>
      </p:sp>
      <p:cxnSp>
        <p:nvCxnSpPr>
          <p:cNvPr id="31" name="Connettore diritto 30">
            <a:extLst>
              <a:ext uri="{FF2B5EF4-FFF2-40B4-BE49-F238E27FC236}">
                <a16:creationId xmlns:a16="http://schemas.microsoft.com/office/drawing/2014/main" id="{90322512-9985-5230-C2A2-ACCCD2D3DB07}"/>
              </a:ext>
            </a:extLst>
          </p:cNvPr>
          <p:cNvCxnSpPr>
            <a:cxnSpLocks/>
          </p:cNvCxnSpPr>
          <p:nvPr/>
        </p:nvCxnSpPr>
        <p:spPr>
          <a:xfrm>
            <a:off x="4496108" y="1522648"/>
            <a:ext cx="0" cy="4943826"/>
          </a:xfrm>
          <a:prstGeom prst="line">
            <a:avLst/>
          </a:prstGeom>
          <a:noFill/>
          <a:ln w="57150" cap="flat" cmpd="sng" algn="ctr">
            <a:solidFill>
              <a:srgbClr val="00AD82"/>
            </a:solidFill>
            <a:prstDash val="solid"/>
          </a:ln>
          <a:effectLst>
            <a:outerShdw blurRad="40000" dist="20000" dir="5400000" rotWithShape="0">
              <a:srgbClr val="000000">
                <a:alpha val="38000"/>
              </a:srgbClr>
            </a:outerShdw>
          </a:effectLst>
        </p:spPr>
      </p:cxnSp>
      <p:sp>
        <p:nvSpPr>
          <p:cNvPr id="32" name="Rettangolo 31">
            <a:extLst>
              <a:ext uri="{FF2B5EF4-FFF2-40B4-BE49-F238E27FC236}">
                <a16:creationId xmlns:a16="http://schemas.microsoft.com/office/drawing/2014/main" id="{D925BC97-0DC3-6279-7DB6-55793A3A3722}"/>
              </a:ext>
            </a:extLst>
          </p:cNvPr>
          <p:cNvSpPr/>
          <p:nvPr/>
        </p:nvSpPr>
        <p:spPr>
          <a:xfrm>
            <a:off x="1040786" y="1982309"/>
            <a:ext cx="3302614" cy="449903"/>
          </a:xfrm>
          <a:prstGeom prst="rect">
            <a:avLst/>
          </a:prstGeom>
          <a:solidFill>
            <a:srgbClr val="00A4CD"/>
          </a:solidFill>
          <a:ln>
            <a:solidFill>
              <a:srgbClr val="00A4C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cap="small" dirty="0" err="1"/>
              <a:t>Programma</a:t>
            </a:r>
            <a:r>
              <a:rPr lang="en-GB" sz="1500" b="1" cap="small" dirty="0"/>
              <a:t> </a:t>
            </a:r>
            <a:r>
              <a:rPr lang="en-GB" sz="1500" b="1" cap="small" dirty="0" err="1"/>
              <a:t>degli</a:t>
            </a:r>
            <a:r>
              <a:rPr lang="en-GB" sz="1500" b="1" cap="small" dirty="0"/>
              <a:t> </a:t>
            </a:r>
            <a:r>
              <a:rPr lang="en-GB" sz="1500" b="1" cap="small" dirty="0" err="1"/>
              <a:t>Interventi</a:t>
            </a:r>
            <a:r>
              <a:rPr lang="en-GB" sz="1500" b="1" cap="small" dirty="0"/>
              <a:t> (PDI)</a:t>
            </a:r>
          </a:p>
        </p:txBody>
      </p:sp>
      <p:sp>
        <p:nvSpPr>
          <p:cNvPr id="33" name="Rettangolo 32">
            <a:extLst>
              <a:ext uri="{FF2B5EF4-FFF2-40B4-BE49-F238E27FC236}">
                <a16:creationId xmlns:a16="http://schemas.microsoft.com/office/drawing/2014/main" id="{B79246A4-5942-6786-EEFF-528E59C8D48C}"/>
              </a:ext>
            </a:extLst>
          </p:cNvPr>
          <p:cNvSpPr/>
          <p:nvPr/>
        </p:nvSpPr>
        <p:spPr>
          <a:xfrm>
            <a:off x="4727448" y="1982309"/>
            <a:ext cx="4114792" cy="449903"/>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00" b="1" cap="small" dirty="0"/>
              <a:t>Piano </a:t>
            </a:r>
            <a:r>
              <a:rPr lang="en-GB" sz="1500" b="1" cap="small" dirty="0" err="1"/>
              <a:t>delle</a:t>
            </a:r>
            <a:r>
              <a:rPr lang="en-GB" sz="1500" b="1" cap="small" dirty="0"/>
              <a:t> Opere </a:t>
            </a:r>
            <a:r>
              <a:rPr lang="en-GB" sz="1500" b="1" cap="small" dirty="0" err="1"/>
              <a:t>Strategiche</a:t>
            </a:r>
            <a:r>
              <a:rPr lang="en-GB" sz="1500" b="1" cap="small" dirty="0"/>
              <a:t> (POS)</a:t>
            </a:r>
          </a:p>
        </p:txBody>
      </p:sp>
      <p:sp>
        <p:nvSpPr>
          <p:cNvPr id="38" name="CasellaDiTesto 37">
            <a:extLst>
              <a:ext uri="{FF2B5EF4-FFF2-40B4-BE49-F238E27FC236}">
                <a16:creationId xmlns:a16="http://schemas.microsoft.com/office/drawing/2014/main" id="{5F68ED07-3918-71CA-2349-2E3A53B28D2B}"/>
              </a:ext>
            </a:extLst>
          </p:cNvPr>
          <p:cNvSpPr txBox="1"/>
          <p:nvPr/>
        </p:nvSpPr>
        <p:spPr>
          <a:xfrm>
            <a:off x="985921" y="4986221"/>
            <a:ext cx="3302611" cy="892552"/>
          </a:xfrm>
          <a:prstGeom prst="rect">
            <a:avLst/>
          </a:prstGeom>
          <a:solidFill>
            <a:schemeClr val="bg1">
              <a:lumMod val="85000"/>
            </a:schemeClr>
          </a:solidFill>
        </p:spPr>
        <p:txBody>
          <a:bodyPr wrap="square" rtlCol="0">
            <a:spAutoFit/>
          </a:bodyPr>
          <a:lstStyle/>
          <a:p>
            <a:pPr algn="just"/>
            <a:r>
              <a:rPr lang="en-GB" sz="1300" b="1" dirty="0">
                <a:solidFill>
                  <a:srgbClr val="002060"/>
                </a:solidFill>
                <a:latin typeface="Calibri"/>
                <a:ea typeface="+mj-ea"/>
                <a:cs typeface="Arial" panose="020B0604020202020204" pitchFamily="34" charset="0"/>
              </a:rPr>
              <a:t>Dal 2024: </a:t>
            </a:r>
            <a:r>
              <a:rPr lang="it-IT" sz="1300" dirty="0">
                <a:solidFill>
                  <a:srgbClr val="002060"/>
                </a:solidFill>
                <a:latin typeface="Calibri"/>
                <a:ea typeface="+mj-ea"/>
                <a:cs typeface="Arial" panose="020B0604020202020204" pitchFamily="34" charset="0"/>
              </a:rPr>
              <a:t>esplicitazione se la relativa realizzazione sia affidata a figure terze rispetto al gestore e se risulti di rilievo </a:t>
            </a:r>
            <a:r>
              <a:rPr lang="it-IT" sz="1300" dirty="0" err="1">
                <a:solidFill>
                  <a:srgbClr val="002060"/>
                </a:solidFill>
                <a:latin typeface="Calibri"/>
                <a:ea typeface="+mj-ea"/>
                <a:cs typeface="Arial" panose="020B0604020202020204" pitchFamily="34" charset="0"/>
              </a:rPr>
              <a:t>sovrambito</a:t>
            </a:r>
            <a:endParaRPr lang="en-GB" sz="1300" dirty="0">
              <a:solidFill>
                <a:srgbClr val="002060"/>
              </a:solidFill>
              <a:latin typeface="Calibri"/>
              <a:ea typeface="+mj-ea"/>
              <a:cs typeface="Arial" panose="020B0604020202020204" pitchFamily="34" charset="0"/>
            </a:endParaRPr>
          </a:p>
        </p:txBody>
      </p:sp>
      <p:sp>
        <p:nvSpPr>
          <p:cNvPr id="40" name="Segnaposto contenuto 2">
            <a:extLst>
              <a:ext uri="{FF2B5EF4-FFF2-40B4-BE49-F238E27FC236}">
                <a16:creationId xmlns:a16="http://schemas.microsoft.com/office/drawing/2014/main" id="{FA3385FA-1419-83DC-4A31-BF37EE66E40E}"/>
              </a:ext>
            </a:extLst>
          </p:cNvPr>
          <p:cNvSpPr txBox="1">
            <a:spLocks/>
          </p:cNvSpPr>
          <p:nvPr/>
        </p:nvSpPr>
        <p:spPr bwMode="auto">
          <a:xfrm>
            <a:off x="9267132" y="1983789"/>
            <a:ext cx="2582198" cy="3716402"/>
          </a:xfrm>
          <a:prstGeom prst="rect">
            <a:avLst/>
          </a:prstGeom>
          <a:solidFill>
            <a:srgbClr val="00B0F0">
              <a:alpha val="34902"/>
            </a:srgbClr>
          </a:solidFill>
          <a:ln>
            <a:solidFill>
              <a:srgbClr val="00B0F0"/>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0"/>
              </a:spcAft>
              <a:buClr>
                <a:srgbClr val="F18700"/>
              </a:buClr>
              <a:buNone/>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In MTI-4, strumenti tesi a sostenere:</a:t>
            </a:r>
          </a:p>
          <a:p>
            <a:pPr marL="228600" indent="-228600">
              <a:spcBef>
                <a:spcPts val="300"/>
              </a:spcBef>
              <a:spcAft>
                <a:spcPts val="0"/>
              </a:spcAft>
              <a:buClr>
                <a:schemeClr val="accent1">
                  <a:lumMod val="75000"/>
                </a:schemeClr>
              </a:buClr>
              <a:buFont typeface="Wingdings" panose="05000000000000000000" pitchFamily="2" charset="2"/>
              <a:buChar char="§"/>
            </a:pPr>
            <a:r>
              <a:rPr lang="it-IT" altLang="it-IT" sz="1200" b="1" dirty="0">
                <a:solidFill>
                  <a:srgbClr val="002060"/>
                </a:solidFill>
                <a:latin typeface="+mj-lt"/>
                <a:ea typeface="ヒラギノ角ゴ Pro W3" pitchFamily="125" charset="-128"/>
                <a:cs typeface="Arial" panose="020B0604020202020204" pitchFamily="34" charset="0"/>
              </a:rPr>
              <a:t>Grandi infrastrutture di approvvigionamento</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 non esaustivamente considerate nell’ambito delle attuali programmazioni </a:t>
            </a:r>
          </a:p>
          <a:p>
            <a:pPr marL="228600" indent="-228600">
              <a:spcBef>
                <a:spcPts val="300"/>
              </a:spcBef>
              <a:spcAft>
                <a:spcPts val="0"/>
              </a:spcAft>
              <a:buClr>
                <a:schemeClr val="accent1">
                  <a:lumMod val="75000"/>
                </a:schemeClr>
              </a:buClr>
              <a:buFont typeface="Wingdings" panose="05000000000000000000" pitchFamily="2" charset="2"/>
              <a:buChar char="§"/>
            </a:pPr>
            <a:r>
              <a:rPr lang="it-IT" altLang="it-IT" sz="1200" b="1" dirty="0">
                <a:solidFill>
                  <a:srgbClr val="002060"/>
                </a:solidFill>
                <a:latin typeface="+mj-lt"/>
                <a:ea typeface="ヒラギノ角ゴ Pro W3" pitchFamily="125" charset="-128"/>
                <a:cs typeface="Arial" panose="020B0604020202020204" pitchFamily="34" charset="0"/>
              </a:rPr>
              <a:t>Opere di rilievo </a:t>
            </a:r>
            <a:r>
              <a:rPr lang="it-IT" altLang="it-IT" sz="1200" b="1" dirty="0" err="1">
                <a:solidFill>
                  <a:srgbClr val="002060"/>
                </a:solidFill>
                <a:latin typeface="+mj-lt"/>
                <a:ea typeface="ヒラギノ角ゴ Pro W3" pitchFamily="125" charset="-128"/>
                <a:cs typeface="Arial" panose="020B0604020202020204" pitchFamily="34" charset="0"/>
              </a:rPr>
              <a:t>sovrambito</a:t>
            </a:r>
            <a:r>
              <a:rPr lang="it-IT" altLang="it-IT" sz="1200" b="1" dirty="0">
                <a:solidFill>
                  <a:srgbClr val="002060"/>
                </a:solidFill>
                <a:latin typeface="+mj-lt"/>
                <a:ea typeface="ヒラギノ角ゴ Pro W3" pitchFamily="125" charset="-128"/>
                <a:cs typeface="Arial" panose="020B0604020202020204" pitchFamily="34" charset="0"/>
              </a:rPr>
              <a:t>: </a:t>
            </a:r>
            <a:r>
              <a:rPr lang="it-IT" altLang="it-IT" sz="1200" dirty="0">
                <a:solidFill>
                  <a:srgbClr val="002060"/>
                </a:solidFill>
                <a:latin typeface="+mj-lt"/>
                <a:ea typeface="ヒラギノ角ゴ Pro W3" pitchFamily="125" charset="-128"/>
                <a:cs typeface="Arial" panose="020B0604020202020204" pitchFamily="34" charset="0"/>
              </a:rPr>
              <a:t>in caso di dimensioni dell’ambito territoriale eccessivamente ridotte rispetto agli obiettivi da perseguire</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a:t>
            </a:r>
          </a:p>
          <a:p>
            <a:pPr marL="228600" indent="-228600">
              <a:spcBef>
                <a:spcPts val="300"/>
              </a:spcBef>
              <a:spcAft>
                <a:spcPts val="0"/>
              </a:spcAft>
              <a:buClr>
                <a:schemeClr val="accent1">
                  <a:lumMod val="75000"/>
                </a:schemeClr>
              </a:buClr>
              <a:buFont typeface="Wingdings" panose="05000000000000000000" pitchFamily="2" charset="2"/>
              <a:buChar char="§"/>
            </a:pPr>
            <a:r>
              <a:rPr lang="it-IT" altLang="it-IT" sz="1200" b="1" dirty="0">
                <a:solidFill>
                  <a:srgbClr val="002060"/>
                </a:solidFill>
                <a:latin typeface="+mj-lt"/>
                <a:ea typeface="ヒラギノ角ゴ Pro W3" pitchFamily="125" charset="-128"/>
                <a:cs typeface="Arial" panose="020B0604020202020204" pitchFamily="34" charset="0"/>
              </a:rPr>
              <a:t>Interventi non procrastinabili</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 negli ambiti in cui il gestore non abbia ancora conseguito la necessaria capacità di ricorso al credito, di attrazione delle competenze specialistiche e di conduzione delle opere</a:t>
            </a:r>
          </a:p>
        </p:txBody>
      </p:sp>
      <p:sp>
        <p:nvSpPr>
          <p:cNvPr id="3" name="CasellaDiTesto 2">
            <a:extLst>
              <a:ext uri="{FF2B5EF4-FFF2-40B4-BE49-F238E27FC236}">
                <a16:creationId xmlns:a16="http://schemas.microsoft.com/office/drawing/2014/main" id="{C9174927-6B3D-5CC8-8CB4-ECCBD920F044}"/>
              </a:ext>
            </a:extLst>
          </p:cNvPr>
          <p:cNvSpPr txBox="1"/>
          <p:nvPr/>
        </p:nvSpPr>
        <p:spPr>
          <a:xfrm>
            <a:off x="1063019" y="1198780"/>
            <a:ext cx="10786310" cy="276999"/>
          </a:xfrm>
          <a:prstGeom prst="rect">
            <a:avLst/>
          </a:prstGeom>
          <a:solidFill>
            <a:srgbClr val="00B0F0"/>
          </a:solidFill>
          <a:ln>
            <a:solidFill>
              <a:srgbClr val="00B0F0"/>
            </a:solidFill>
          </a:ln>
        </p:spPr>
        <p:txBody>
          <a:bodyPr wrap="square" rtlCol="0">
            <a:spAutoFit/>
          </a:bodyPr>
          <a:lstStyle/>
          <a:p>
            <a:pPr algn="ctr"/>
            <a:r>
              <a:rPr lang="it-IT" sz="1200" b="1" dirty="0">
                <a:solidFill>
                  <a:schemeClr val="bg1"/>
                </a:solidFill>
              </a:rPr>
              <a:t>Deliberazione 639/2023/R/</a:t>
            </a:r>
            <a:r>
              <a:rPr lang="it-IT" sz="1200" b="1" dirty="0" err="1">
                <a:solidFill>
                  <a:schemeClr val="bg1"/>
                </a:solidFill>
              </a:rPr>
              <a:t>idr</a:t>
            </a:r>
            <a:r>
              <a:rPr lang="it-IT" sz="1200" b="1" dirty="0">
                <a:solidFill>
                  <a:schemeClr val="bg1"/>
                </a:solidFill>
              </a:rPr>
              <a:t>: approvazione metodo tariffario idrico per il quarto periodo regolatorio 2024-2029</a:t>
            </a:r>
            <a:endParaRPr lang="en-US" sz="1200" b="1" dirty="0">
              <a:solidFill>
                <a:schemeClr val="bg1"/>
              </a:solidFill>
            </a:endParaRPr>
          </a:p>
        </p:txBody>
      </p:sp>
    </p:spTree>
    <p:extLst>
      <p:ext uri="{BB962C8B-B14F-4D97-AF65-F5344CB8AC3E}">
        <p14:creationId xmlns:p14="http://schemas.microsoft.com/office/powerpoint/2010/main" val="284981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0F897521-A83D-66F8-4E8B-AEEDE867130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1" name="CasellaDiTesto 40">
                <a:extLst>
                  <a:ext uri="{FF2B5EF4-FFF2-40B4-BE49-F238E27FC236}">
                    <a16:creationId xmlns:a16="http://schemas.microsoft.com/office/drawing/2014/main" id="{5BC4A21E-09D0-144B-B27E-BFFDC1B9332A}"/>
                  </a:ext>
                </a:extLst>
              </p:cNvPr>
              <p:cNvSpPr txBox="1"/>
              <p:nvPr/>
            </p:nvSpPr>
            <p:spPr>
              <a:xfrm>
                <a:off x="695206" y="2180748"/>
                <a:ext cx="2122749" cy="55970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400" i="1" smtClean="0">
                          <a:latin typeface="Cambria Math" panose="02040503050406030204" pitchFamily="18" charset="0"/>
                        </a:rPr>
                        <m:t>𝑅𝐼𝑈</m:t>
                      </m:r>
                      <m:r>
                        <a:rPr lang="it-IT" sz="1400" i="0">
                          <a:latin typeface="Cambria Math" panose="02040503050406030204" pitchFamily="18" charset="0"/>
                        </a:rPr>
                        <m:t>=</m:t>
                      </m:r>
                      <m:f>
                        <m:fPr>
                          <m:ctrlPr>
                            <a:rPr lang="it-IT" sz="1400" i="1">
                              <a:solidFill>
                                <a:srgbClr val="836967"/>
                              </a:solidFill>
                              <a:latin typeface="Cambria Math" panose="02040503050406030204" pitchFamily="18" charset="0"/>
                            </a:rPr>
                          </m:ctrlPr>
                        </m:fPr>
                        <m:num>
                          <m:sSubSup>
                            <m:sSubSupPr>
                              <m:ctrlPr>
                                <a:rPr lang="it-IT" sz="1400" i="1">
                                  <a:solidFill>
                                    <a:srgbClr val="836967"/>
                                  </a:solidFill>
                                  <a:latin typeface="Cambria Math" panose="02040503050406030204" pitchFamily="18" charset="0"/>
                                </a:rPr>
                              </m:ctrlPr>
                            </m:sSubSupPr>
                            <m:e>
                              <m:r>
                                <a:rPr lang="it-IT" sz="1400" i="1">
                                  <a:latin typeface="Cambria Math" panose="02040503050406030204" pitchFamily="18" charset="0"/>
                                </a:rPr>
                                <m:t>𝑊</m:t>
                              </m:r>
                            </m:e>
                            <m:sub>
                              <m:r>
                                <a:rPr lang="it-IT" sz="1400" i="1">
                                  <a:latin typeface="Cambria Math" panose="02040503050406030204" pitchFamily="18" charset="0"/>
                                </a:rPr>
                                <m:t>𝐷𝐸𝑃</m:t>
                              </m:r>
                              <m:r>
                                <a:rPr lang="it-IT" sz="1400" i="0">
                                  <a:latin typeface="Cambria Math" panose="02040503050406030204" pitchFamily="18" charset="0"/>
                                </a:rPr>
                                <m:t>, </m:t>
                              </m:r>
                              <m:r>
                                <a:rPr lang="it-IT" sz="1400" i="1">
                                  <a:latin typeface="Cambria Math" panose="02040503050406030204" pitchFamily="18" charset="0"/>
                                </a:rPr>
                                <m:t>𝑟</m:t>
                              </m:r>
                              <m:r>
                                <a:rPr lang="it-IT" sz="1400" i="0">
                                  <a:latin typeface="Cambria Math" panose="02040503050406030204" pitchFamily="18" charset="0"/>
                                </a:rPr>
                                <m:t>1</m:t>
                              </m:r>
                            </m:sub>
                            <m:sup>
                              <m:r>
                                <a:rPr lang="it-IT" sz="1400" i="0">
                                  <a:latin typeface="Cambria Math" panose="02040503050406030204" pitchFamily="18" charset="0"/>
                                </a:rPr>
                                <m:t>  </m:t>
                              </m:r>
                            </m:sup>
                          </m:sSubSup>
                          <m:r>
                            <a:rPr lang="it-IT" sz="1400" i="0">
                              <a:latin typeface="Cambria Math" panose="02040503050406030204" pitchFamily="18" charset="0"/>
                            </a:rPr>
                            <m:t>−</m:t>
                          </m:r>
                          <m:sSubSup>
                            <m:sSubSupPr>
                              <m:ctrlPr>
                                <a:rPr lang="it-IT" sz="1400" i="1">
                                  <a:solidFill>
                                    <a:srgbClr val="836967"/>
                                  </a:solidFill>
                                  <a:latin typeface="Cambria Math" panose="02040503050406030204" pitchFamily="18" charset="0"/>
                                </a:rPr>
                              </m:ctrlPr>
                            </m:sSubSupPr>
                            <m:e>
                              <m:r>
                                <a:rPr lang="it-IT" sz="1400" i="1">
                                  <a:latin typeface="Cambria Math" panose="02040503050406030204" pitchFamily="18" charset="0"/>
                                </a:rPr>
                                <m:t>𝑊</m:t>
                              </m:r>
                            </m:e>
                            <m:sub>
                              <m:r>
                                <a:rPr lang="it-IT" sz="1400" i="1">
                                  <a:latin typeface="Cambria Math" panose="02040503050406030204" pitchFamily="18" charset="0"/>
                                </a:rPr>
                                <m:t>𝐷𝐸𝑃</m:t>
                              </m:r>
                              <m:r>
                                <a:rPr lang="it-IT" sz="1400" i="0">
                                  <a:latin typeface="Cambria Math" panose="02040503050406030204" pitchFamily="18" charset="0"/>
                                </a:rPr>
                                <m:t>, </m:t>
                              </m:r>
                              <m:r>
                                <a:rPr lang="it-IT" sz="1400" i="1">
                                  <a:latin typeface="Cambria Math" panose="02040503050406030204" pitchFamily="18" charset="0"/>
                                </a:rPr>
                                <m:t>𝑟</m:t>
                              </m:r>
                              <m:r>
                                <a:rPr lang="it-IT" sz="1400" i="0">
                                  <a:latin typeface="Cambria Math" panose="02040503050406030204" pitchFamily="18" charset="0"/>
                                </a:rPr>
                                <m:t>2</m:t>
                              </m:r>
                            </m:sub>
                            <m:sup>
                              <m:r>
                                <a:rPr lang="it-IT" sz="1400" i="0">
                                  <a:latin typeface="Cambria Math" panose="02040503050406030204" pitchFamily="18" charset="0"/>
                                </a:rPr>
                                <m:t>  </m:t>
                              </m:r>
                            </m:sup>
                          </m:sSubSup>
                        </m:num>
                        <m:den>
                          <m:sSubSup>
                            <m:sSubSupPr>
                              <m:ctrlPr>
                                <a:rPr lang="it-IT" sz="1400" i="1">
                                  <a:solidFill>
                                    <a:srgbClr val="836967"/>
                                  </a:solidFill>
                                  <a:latin typeface="Cambria Math" panose="02040503050406030204" pitchFamily="18" charset="0"/>
                                </a:rPr>
                              </m:ctrlPr>
                            </m:sSubSupPr>
                            <m:e>
                              <m:r>
                                <a:rPr lang="it-IT" sz="1400" i="1">
                                  <a:latin typeface="Cambria Math" panose="02040503050406030204" pitchFamily="18" charset="0"/>
                                </a:rPr>
                                <m:t>𝑊</m:t>
                              </m:r>
                            </m:e>
                            <m:sub>
                              <m:r>
                                <a:rPr lang="it-IT" sz="1400" i="1">
                                  <a:latin typeface="Cambria Math" panose="02040503050406030204" pitchFamily="18" charset="0"/>
                                </a:rPr>
                                <m:t>𝐷𝐸𝑃</m:t>
                              </m:r>
                              <m:r>
                                <a:rPr lang="it-IT" sz="1400">
                                  <a:latin typeface="Cambria Math" panose="02040503050406030204" pitchFamily="18" charset="0"/>
                                </a:rPr>
                                <m:t>, </m:t>
                              </m:r>
                              <m:r>
                                <a:rPr lang="it-IT" sz="1400" i="1">
                                  <a:latin typeface="Cambria Math" panose="02040503050406030204" pitchFamily="18" charset="0"/>
                                </a:rPr>
                                <m:t>𝑟</m:t>
                              </m:r>
                              <m:r>
                                <a:rPr lang="it-IT" sz="1400">
                                  <a:latin typeface="Cambria Math" panose="02040503050406030204" pitchFamily="18" charset="0"/>
                                </a:rPr>
                                <m:t>1</m:t>
                              </m:r>
                            </m:sub>
                            <m:sup>
                              <m:r>
                                <a:rPr lang="it-IT" sz="1400" i="0">
                                  <a:latin typeface="Cambria Math" panose="02040503050406030204" pitchFamily="18" charset="0"/>
                                </a:rPr>
                                <m:t>  </m:t>
                              </m:r>
                            </m:sup>
                          </m:sSubSup>
                        </m:den>
                      </m:f>
                    </m:oMath>
                  </m:oMathPara>
                </a14:m>
                <a:endParaRPr lang="it-IT" sz="1400" dirty="0"/>
              </a:p>
            </p:txBody>
          </p:sp>
        </mc:Choice>
        <mc:Fallback xmlns="">
          <p:sp>
            <p:nvSpPr>
              <p:cNvPr id="41" name="CasellaDiTesto 40">
                <a:extLst>
                  <a:ext uri="{FF2B5EF4-FFF2-40B4-BE49-F238E27FC236}">
                    <a16:creationId xmlns:a16="http://schemas.microsoft.com/office/drawing/2014/main" id="{5BC4A21E-09D0-144B-B27E-BFFDC1B9332A}"/>
                  </a:ext>
                </a:extLst>
              </p:cNvPr>
              <p:cNvSpPr txBox="1">
                <a:spLocks noRot="1" noChangeAspect="1" noMove="1" noResize="1" noEditPoints="1" noAdjustHandles="1" noChangeArrowheads="1" noChangeShapeType="1" noTextEdit="1"/>
              </p:cNvSpPr>
              <p:nvPr/>
            </p:nvSpPr>
            <p:spPr>
              <a:xfrm>
                <a:off x="695206" y="2180748"/>
                <a:ext cx="2122749" cy="559705"/>
              </a:xfrm>
              <a:prstGeom prst="rect">
                <a:avLst/>
              </a:prstGeom>
              <a:blipFill>
                <a:blip r:embed="rId3"/>
                <a:stretch>
                  <a:fillRect/>
                </a:stretch>
              </a:blipFill>
            </p:spPr>
            <p:txBody>
              <a:bodyPr/>
              <a:lstStyle/>
              <a:p>
                <a:r>
                  <a:rPr lang="it-IT">
                    <a:noFill/>
                  </a:rPr>
                  <a:t> </a:t>
                </a:r>
              </a:p>
            </p:txBody>
          </p:sp>
        </mc:Fallback>
      </mc:AlternateContent>
      <p:sp>
        <p:nvSpPr>
          <p:cNvPr id="162" name="Google Shape;162;g22d488de23d_2_29">
            <a:extLst>
              <a:ext uri="{FF2B5EF4-FFF2-40B4-BE49-F238E27FC236}">
                <a16:creationId xmlns:a16="http://schemas.microsoft.com/office/drawing/2014/main" id="{D3049A74-8320-BC72-C8D6-4A7A438E9315}"/>
              </a:ext>
            </a:extLst>
          </p:cNvPr>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Riuso</a:t>
            </a:r>
          </a:p>
        </p:txBody>
      </p:sp>
      <p:pic>
        <p:nvPicPr>
          <p:cNvPr id="2" name="Immagine 1">
            <a:extLst>
              <a:ext uri="{FF2B5EF4-FFF2-40B4-BE49-F238E27FC236}">
                <a16:creationId xmlns:a16="http://schemas.microsoft.com/office/drawing/2014/main" id="{FAEB381A-B645-5D83-D4D8-2BF74E5A96CA}"/>
              </a:ext>
            </a:extLst>
          </p:cNvPr>
          <p:cNvPicPr>
            <a:picLocks noChangeAspect="1"/>
          </p:cNvPicPr>
          <p:nvPr/>
        </p:nvPicPr>
        <p:blipFill>
          <a:blip r:embed="rId4"/>
          <a:stretch>
            <a:fillRect/>
          </a:stretch>
        </p:blipFill>
        <p:spPr>
          <a:xfrm>
            <a:off x="699943" y="2836825"/>
            <a:ext cx="4688840" cy="1739098"/>
          </a:xfrm>
          <a:prstGeom prst="rect">
            <a:avLst/>
          </a:prstGeom>
        </p:spPr>
      </p:pic>
      <p:cxnSp>
        <p:nvCxnSpPr>
          <p:cNvPr id="3" name="Connettore 2 2">
            <a:extLst>
              <a:ext uri="{FF2B5EF4-FFF2-40B4-BE49-F238E27FC236}">
                <a16:creationId xmlns:a16="http://schemas.microsoft.com/office/drawing/2014/main" id="{13398500-CD8C-5DFE-58BF-EEC9A4BC5010}"/>
              </a:ext>
            </a:extLst>
          </p:cNvPr>
          <p:cNvCxnSpPr>
            <a:cxnSpLocks/>
          </p:cNvCxnSpPr>
          <p:nvPr/>
        </p:nvCxnSpPr>
        <p:spPr>
          <a:xfrm>
            <a:off x="5047833" y="4536645"/>
            <a:ext cx="0" cy="263053"/>
          </a:xfrm>
          <a:prstGeom prst="straightConnector1">
            <a:avLst/>
          </a:prstGeom>
          <a:ln w="3175">
            <a:solidFill>
              <a:srgbClr val="01A4CD"/>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4" name="Rettangolo 3">
            <a:extLst>
              <a:ext uri="{FF2B5EF4-FFF2-40B4-BE49-F238E27FC236}">
                <a16:creationId xmlns:a16="http://schemas.microsoft.com/office/drawing/2014/main" id="{01AC9FEC-23DE-0432-BEDD-7FBE27FF0C43}"/>
              </a:ext>
              <a:ext uri="{C183D7F6-B498-43B3-948B-1728B52AA6E4}">
                <adec:decorative xmlns:adec="http://schemas.microsoft.com/office/drawing/2017/decorative" val="1"/>
              </a:ext>
            </a:extLst>
          </p:cNvPr>
          <p:cNvSpPr/>
          <p:nvPr/>
        </p:nvSpPr>
        <p:spPr>
          <a:xfrm>
            <a:off x="644422" y="1241858"/>
            <a:ext cx="4933418" cy="4015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7" name="Rectangle 8">
            <a:extLst>
              <a:ext uri="{FF2B5EF4-FFF2-40B4-BE49-F238E27FC236}">
                <a16:creationId xmlns:a16="http://schemas.microsoft.com/office/drawing/2014/main" id="{EFADBEDB-3929-1295-E987-28BC3FD70DBD}"/>
              </a:ext>
            </a:extLst>
          </p:cNvPr>
          <p:cNvSpPr txBox="1">
            <a:spLocks noChangeArrowheads="1"/>
          </p:cNvSpPr>
          <p:nvPr/>
        </p:nvSpPr>
        <p:spPr>
          <a:xfrm>
            <a:off x="779272" y="1175588"/>
            <a:ext cx="4798568" cy="5232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nchor="t">
            <a:spAutoFit/>
          </a:bodyPr>
          <a:lstStyle>
            <a:lvl1pPr algn="l" defTabSz="914400" rtl="0" eaLnBrk="1" latinLnBrk="0" hangingPunct="1">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a:lstStyle>
          <a:p>
            <a:pPr algn="just">
              <a:spcBef>
                <a:spcPts val="600"/>
              </a:spcBef>
            </a:pPr>
            <a:r>
              <a:rPr lang="it-IT" altLang="it-IT" sz="1400" dirty="0">
                <a:solidFill>
                  <a:schemeClr val="tx1"/>
                </a:solidFill>
                <a:sym typeface="Helvetica" pitchFamily="34" charset="0"/>
              </a:rPr>
              <a:t>Potenziamento </a:t>
            </a:r>
            <a:r>
              <a:rPr lang="it-IT" altLang="it-IT" sz="1400" b="0" dirty="0">
                <a:solidFill>
                  <a:schemeClr val="tx1"/>
                </a:solidFill>
                <a:sym typeface="Helvetica" pitchFamily="34" charset="0"/>
              </a:rPr>
              <a:t>degli</a:t>
            </a:r>
            <a:r>
              <a:rPr lang="it-IT" altLang="it-IT" sz="1400" dirty="0">
                <a:solidFill>
                  <a:schemeClr val="tx1"/>
                </a:solidFill>
                <a:sym typeface="Helvetica" pitchFamily="34" charset="0"/>
              </a:rPr>
              <a:t> incentivi </a:t>
            </a:r>
            <a:r>
              <a:rPr lang="it-IT" altLang="it-IT" sz="1400" b="0" dirty="0">
                <a:solidFill>
                  <a:schemeClr val="tx1"/>
                </a:solidFill>
                <a:sym typeface="Helvetica" pitchFamily="34" charset="0"/>
              </a:rPr>
              <a:t>attraverso il ricorso al </a:t>
            </a:r>
            <a:r>
              <a:rPr lang="it-IT" altLang="it-IT" sz="1400" dirty="0">
                <a:solidFill>
                  <a:schemeClr val="tx1"/>
                </a:solidFill>
                <a:sym typeface="Helvetica" pitchFamily="34" charset="0"/>
              </a:rPr>
              <a:t>Fondo per la promozione dell’innovazione</a:t>
            </a:r>
          </a:p>
        </p:txBody>
      </p:sp>
      <p:sp>
        <p:nvSpPr>
          <p:cNvPr id="18" name="Rectangle 8">
            <a:extLst>
              <a:ext uri="{FF2B5EF4-FFF2-40B4-BE49-F238E27FC236}">
                <a16:creationId xmlns:a16="http://schemas.microsoft.com/office/drawing/2014/main" id="{DF77A931-0A8A-4442-1ED8-8FA0777B7531}"/>
              </a:ext>
            </a:extLst>
          </p:cNvPr>
          <p:cNvSpPr txBox="1">
            <a:spLocks noChangeArrowheads="1"/>
          </p:cNvSpPr>
          <p:nvPr/>
        </p:nvSpPr>
        <p:spPr>
          <a:xfrm>
            <a:off x="673640" y="1732400"/>
            <a:ext cx="3930472" cy="307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nchor="t">
            <a:spAutoFit/>
          </a:bodyPr>
          <a:lstStyle>
            <a:lvl1pPr algn="l" defTabSz="914400" rtl="0" eaLnBrk="1" latinLnBrk="0" hangingPunct="1">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a:lstStyle>
          <a:p>
            <a:pPr algn="just">
              <a:spcBef>
                <a:spcPts val="600"/>
              </a:spcBef>
            </a:pPr>
            <a:r>
              <a:rPr lang="it-IT" altLang="it-IT" sz="1400" i="1" dirty="0">
                <a:solidFill>
                  <a:schemeClr val="tx1"/>
                </a:solidFill>
                <a:sym typeface="Helvetica" pitchFamily="34" charset="0"/>
              </a:rPr>
              <a:t>Incentivi al riutilizzo</a:t>
            </a:r>
          </a:p>
        </p:txBody>
      </p:sp>
      <mc:AlternateContent xmlns:mc="http://schemas.openxmlformats.org/markup-compatibility/2006" xmlns:a14="http://schemas.microsoft.com/office/drawing/2010/main">
        <mc:Choice Requires="a14">
          <p:sp>
            <p:nvSpPr>
              <p:cNvPr id="20" name="CasellaDiTesto 19">
                <a:extLst>
                  <a:ext uri="{FF2B5EF4-FFF2-40B4-BE49-F238E27FC236}">
                    <a16:creationId xmlns:a16="http://schemas.microsoft.com/office/drawing/2014/main" id="{5F683FA5-B6EB-64B5-28C9-3FF70961AA1F}"/>
                  </a:ext>
                </a:extLst>
              </p:cNvPr>
              <p:cNvSpPr txBox="1"/>
              <p:nvPr/>
            </p:nvSpPr>
            <p:spPr>
              <a:xfrm>
                <a:off x="1490866" y="4908896"/>
                <a:ext cx="4042402" cy="50430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func>
                        <m:funcPr>
                          <m:ctrlPr>
                            <a:rPr lang="it-IT" sz="1200" i="1" smtClean="0">
                              <a:latin typeface="Cambria Math" panose="02040503050406030204" pitchFamily="18" charset="0"/>
                            </a:rPr>
                          </m:ctrlPr>
                        </m:funcPr>
                        <m:fName>
                          <m:r>
                            <a:rPr lang="it-IT" sz="1200" i="1">
                              <a:latin typeface="Cambria Math" panose="02040503050406030204" pitchFamily="18" charset="0"/>
                            </a:rPr>
                            <m:t>𝑃𝑟</m:t>
                          </m:r>
                        </m:fName>
                        <m:e>
                          <m:r>
                            <a:rPr lang="it-IT" sz="1200" i="1">
                              <a:latin typeface="Cambria Math" panose="02040503050406030204" pitchFamily="18" charset="0"/>
                            </a:rPr>
                            <m:t>𝑒</m:t>
                          </m:r>
                        </m:e>
                      </m:func>
                      <m:r>
                        <a:rPr lang="it-IT" sz="1200" i="1">
                          <a:latin typeface="Cambria Math" panose="02040503050406030204" pitchFamily="18" charset="0"/>
                        </a:rPr>
                        <m:t>𝑚𝑖</m:t>
                      </m:r>
                      <m:sSubSup>
                        <m:sSubSupPr>
                          <m:ctrlPr>
                            <a:rPr lang="it-IT" sz="1200" i="1">
                              <a:solidFill>
                                <a:srgbClr val="836967"/>
                              </a:solidFill>
                              <a:latin typeface="Cambria Math" panose="02040503050406030204" pitchFamily="18" charset="0"/>
                            </a:rPr>
                          </m:ctrlPr>
                        </m:sSubSupPr>
                        <m:e>
                          <m:r>
                            <a:rPr lang="it-IT" sz="1200" i="1">
                              <a:latin typeface="Cambria Math" panose="02040503050406030204" pitchFamily="18" charset="0"/>
                            </a:rPr>
                            <m:t>𝑜</m:t>
                          </m:r>
                        </m:e>
                        <m:sub>
                          <m:r>
                            <a:rPr lang="it-IT" sz="1200" i="1">
                              <a:latin typeface="Cambria Math" panose="02040503050406030204" pitchFamily="18" charset="0"/>
                            </a:rPr>
                            <m:t>𝑅𝐼𝑈</m:t>
                          </m:r>
                          <m:r>
                            <a:rPr lang="it-IT" sz="1200" i="0">
                              <a:latin typeface="Cambria Math" panose="02040503050406030204" pitchFamily="18" charset="0"/>
                            </a:rPr>
                            <m:t>,</m:t>
                          </m:r>
                          <m:r>
                            <a:rPr lang="it-IT" sz="1200" i="1">
                              <a:latin typeface="Cambria Math" panose="02040503050406030204" pitchFamily="18" charset="0"/>
                            </a:rPr>
                            <m:t>𝑖</m:t>
                          </m:r>
                        </m:sub>
                        <m:sup>
                          <m:r>
                            <a:rPr lang="it-IT" sz="1200" i="0">
                              <a:latin typeface="Cambria Math" panose="02040503050406030204" pitchFamily="18" charset="0"/>
                            </a:rPr>
                            <m:t> </m:t>
                          </m:r>
                        </m:sup>
                      </m:sSubSup>
                      <m:r>
                        <a:rPr lang="it-IT" sz="1200" i="0">
                          <a:latin typeface="Cambria Math" panose="02040503050406030204" pitchFamily="18" charset="0"/>
                        </a:rPr>
                        <m:t>=</m:t>
                      </m:r>
                      <m:func>
                        <m:funcPr>
                          <m:ctrlPr>
                            <a:rPr lang="it-IT" sz="1200" i="1">
                              <a:latin typeface="Cambria Math" panose="02040503050406030204" pitchFamily="18" charset="0"/>
                            </a:rPr>
                          </m:ctrlPr>
                        </m:funcPr>
                        <m:fName>
                          <m:r>
                            <a:rPr lang="it-IT" sz="1200" i="1">
                              <a:latin typeface="Cambria Math" panose="02040503050406030204" pitchFamily="18" charset="0"/>
                            </a:rPr>
                            <m:t>𝑚𝑖𝑛</m:t>
                          </m:r>
                        </m:fName>
                        <m:e>
                          <m:d>
                            <m:dPr>
                              <m:begChr m:val="{"/>
                              <m:endChr m:val="}"/>
                              <m:ctrlPr>
                                <a:rPr lang="it-IT" sz="1200" i="1">
                                  <a:solidFill>
                                    <a:srgbClr val="836967"/>
                                  </a:solidFill>
                                  <a:latin typeface="Cambria Math" panose="02040503050406030204" pitchFamily="18" charset="0"/>
                                </a:rPr>
                              </m:ctrlPr>
                            </m:dPr>
                            <m:e>
                              <m:f>
                                <m:fPr>
                                  <m:ctrlPr>
                                    <a:rPr lang="it-IT" sz="1200" i="1">
                                      <a:solidFill>
                                        <a:srgbClr val="836967"/>
                                      </a:solidFill>
                                      <a:latin typeface="Cambria Math" panose="02040503050406030204" pitchFamily="18" charset="0"/>
                                    </a:rPr>
                                  </m:ctrlPr>
                                </m:fPr>
                                <m:num>
                                  <m:r>
                                    <a:rPr lang="it-IT" sz="1200" i="1">
                                      <a:latin typeface="Cambria Math" panose="02040503050406030204" pitchFamily="18" charset="0"/>
                                    </a:rPr>
                                    <m:t>𝐼𝑛𝑐𝑒𝑛𝑡𝑖𝑣</m:t>
                                  </m:r>
                                  <m:sSubSup>
                                    <m:sSubSupPr>
                                      <m:ctrlPr>
                                        <a:rPr lang="it-IT" sz="1200" i="1">
                                          <a:solidFill>
                                            <a:srgbClr val="836967"/>
                                          </a:solidFill>
                                          <a:latin typeface="Cambria Math" panose="02040503050406030204" pitchFamily="18" charset="0"/>
                                        </a:rPr>
                                      </m:ctrlPr>
                                    </m:sSubSupPr>
                                    <m:e>
                                      <m:r>
                                        <a:rPr lang="it-IT" sz="1200" i="1">
                                          <a:latin typeface="Cambria Math" panose="02040503050406030204" pitchFamily="18" charset="0"/>
                                        </a:rPr>
                                        <m:t>𝑜</m:t>
                                      </m:r>
                                    </m:e>
                                    <m:sub>
                                      <m:r>
                                        <a:rPr lang="it-IT" sz="1200" i="1">
                                          <a:latin typeface="Cambria Math" panose="02040503050406030204" pitchFamily="18" charset="0"/>
                                        </a:rPr>
                                        <m:t>𝑅𝐼𝑈</m:t>
                                      </m:r>
                                    </m:sub>
                                    <m:sup>
                                      <m:r>
                                        <a:rPr lang="it-IT" sz="1200" i="0">
                                          <a:latin typeface="Cambria Math" panose="02040503050406030204" pitchFamily="18" charset="0"/>
                                        </a:rPr>
                                        <m:t> </m:t>
                                      </m:r>
                                    </m:sup>
                                  </m:sSubSup>
                                </m:num>
                                <m:den>
                                  <m:sSubSup>
                                    <m:sSubSupPr>
                                      <m:ctrlPr>
                                        <a:rPr lang="it-IT" sz="1200" i="1">
                                          <a:solidFill>
                                            <a:srgbClr val="836967"/>
                                          </a:solidFill>
                                          <a:latin typeface="Cambria Math" panose="02040503050406030204" pitchFamily="18" charset="0"/>
                                        </a:rPr>
                                      </m:ctrlPr>
                                    </m:sSubSupPr>
                                    <m:e>
                                      <m:sSup>
                                        <m:sSupPr>
                                          <m:ctrlPr>
                                            <a:rPr lang="it-IT" sz="1200" i="1">
                                              <a:solidFill>
                                                <a:srgbClr val="836967"/>
                                              </a:solidFill>
                                              <a:latin typeface="Cambria Math" panose="02040503050406030204" pitchFamily="18" charset="0"/>
                                            </a:rPr>
                                          </m:ctrlPr>
                                        </m:sSupPr>
                                        <m:e>
                                          <m:r>
                                            <a:rPr lang="it-IT" sz="1200" i="1">
                                              <a:latin typeface="Cambria Math" panose="02040503050406030204" pitchFamily="18" charset="0"/>
                                            </a:rPr>
                                            <m:t>𝑁</m:t>
                                          </m:r>
                                        </m:e>
                                        <m:sup>
                                          <m:r>
                                            <a:rPr lang="it-IT" sz="1200" i="0">
                                              <a:latin typeface="Cambria Math" panose="02040503050406030204" pitchFamily="18" charset="0"/>
                                            </a:rPr>
                                            <m:t> </m:t>
                                          </m:r>
                                        </m:sup>
                                      </m:sSup>
                                    </m:e>
                                    <m:sub>
                                      <m:r>
                                        <a:rPr lang="it-IT" sz="1200" i="1">
                                          <a:latin typeface="Cambria Math" panose="02040503050406030204" pitchFamily="18" charset="0"/>
                                        </a:rPr>
                                        <m:t>𝑅𝐼𝑈</m:t>
                                      </m:r>
                                    </m:sub>
                                    <m:sup>
                                      <m:r>
                                        <a:rPr lang="it-IT" sz="1200" i="0">
                                          <a:latin typeface="Cambria Math" panose="02040503050406030204" pitchFamily="18" charset="0"/>
                                        </a:rPr>
                                        <m:t> </m:t>
                                      </m:r>
                                    </m:sup>
                                  </m:sSubSup>
                                  <m:r>
                                    <a:rPr lang="it-IT" sz="1200" i="0">
                                      <a:latin typeface="Cambria Math" panose="02040503050406030204" pitchFamily="18" charset="0"/>
                                    </a:rPr>
                                    <m:t> </m:t>
                                  </m:r>
                                </m:den>
                              </m:f>
                              <m:r>
                                <a:rPr lang="it-IT" sz="1200" i="0">
                                  <a:latin typeface="Cambria Math" panose="02040503050406030204" pitchFamily="18" charset="0"/>
                                </a:rPr>
                                <m:t>;</m:t>
                              </m:r>
                              <m:d>
                                <m:dPr>
                                  <m:ctrlPr>
                                    <a:rPr lang="it-IT" sz="1200" i="1">
                                      <a:solidFill>
                                        <a:srgbClr val="836967"/>
                                      </a:solidFill>
                                      <a:latin typeface="Cambria Math" panose="02040503050406030204" pitchFamily="18" charset="0"/>
                                    </a:rPr>
                                  </m:ctrlPr>
                                </m:dPr>
                                <m:e>
                                  <m:r>
                                    <a:rPr lang="it-IT" sz="1200" i="0">
                                      <a:latin typeface="Cambria Math" panose="02040503050406030204" pitchFamily="18" charset="0"/>
                                    </a:rPr>
                                    <m:t>0,</m:t>
                                  </m:r>
                                  <m:r>
                                    <a:rPr lang="it-IT" sz="1200" b="0" i="0" smtClean="0">
                                      <a:latin typeface="Cambria Math" panose="02040503050406030204" pitchFamily="18" charset="0"/>
                                    </a:rPr>
                                    <m:t>5</m:t>
                                  </m:r>
                                  <m:r>
                                    <a:rPr lang="it-IT" sz="1200" i="0">
                                      <a:latin typeface="Cambria Math" panose="02040503050406030204" pitchFamily="18" charset="0"/>
                                    </a:rPr>
                                    <m:t>∗</m:t>
                                  </m:r>
                                  <m:sSubSup>
                                    <m:sSubSupPr>
                                      <m:ctrlPr>
                                        <a:rPr lang="it-IT" sz="1200" i="1" smtClean="0">
                                          <a:solidFill>
                                            <a:schemeClr val="tx1"/>
                                          </a:solidFill>
                                          <a:latin typeface="Cambria Math" panose="02040503050406030204" pitchFamily="18" charset="0"/>
                                        </a:rPr>
                                      </m:ctrlPr>
                                    </m:sSubSupPr>
                                    <m:e>
                                      <m:r>
                                        <a:rPr lang="it-IT" sz="1200" b="0" i="1" smtClean="0">
                                          <a:solidFill>
                                            <a:schemeClr val="tx1"/>
                                          </a:solidFill>
                                          <a:latin typeface="Cambria Math" panose="02040503050406030204" pitchFamily="18" charset="0"/>
                                        </a:rPr>
                                        <m:t>𝐶𝑎𝑝𝑒𝑥</m:t>
                                      </m:r>
                                    </m:e>
                                    <m:sub>
                                      <m:r>
                                        <a:rPr lang="it-IT" sz="1200" i="1">
                                          <a:solidFill>
                                            <a:schemeClr val="tx1"/>
                                          </a:solidFill>
                                          <a:latin typeface="Cambria Math" panose="02040503050406030204" pitchFamily="18" charset="0"/>
                                        </a:rPr>
                                        <m:t>𝑖</m:t>
                                      </m:r>
                                    </m:sub>
                                    <m:sup>
                                      <m:r>
                                        <a:rPr lang="it-IT" sz="1200" i="0">
                                          <a:solidFill>
                                            <a:schemeClr val="tx1"/>
                                          </a:solidFill>
                                          <a:latin typeface="Cambria Math" panose="02040503050406030204" pitchFamily="18" charset="0"/>
                                        </a:rPr>
                                        <m:t>2025</m:t>
                                      </m:r>
                                    </m:sup>
                                  </m:sSubSup>
                                </m:e>
                              </m:d>
                            </m:e>
                          </m:d>
                        </m:e>
                      </m:func>
                    </m:oMath>
                  </m:oMathPara>
                </a14:m>
                <a:endParaRPr lang="it-IT" sz="1200" dirty="0"/>
              </a:p>
            </p:txBody>
          </p:sp>
        </mc:Choice>
        <mc:Fallback xmlns="">
          <p:sp>
            <p:nvSpPr>
              <p:cNvPr id="20" name="CasellaDiTesto 19">
                <a:extLst>
                  <a:ext uri="{FF2B5EF4-FFF2-40B4-BE49-F238E27FC236}">
                    <a16:creationId xmlns:a16="http://schemas.microsoft.com/office/drawing/2014/main" id="{5F683FA5-B6EB-64B5-28C9-3FF70961AA1F}"/>
                  </a:ext>
                </a:extLst>
              </p:cNvPr>
              <p:cNvSpPr txBox="1">
                <a:spLocks noRot="1" noChangeAspect="1" noMove="1" noResize="1" noEditPoints="1" noAdjustHandles="1" noChangeArrowheads="1" noChangeShapeType="1" noTextEdit="1"/>
              </p:cNvSpPr>
              <p:nvPr/>
            </p:nvSpPr>
            <p:spPr>
              <a:xfrm>
                <a:off x="1490866" y="4908896"/>
                <a:ext cx="4042402" cy="504305"/>
              </a:xfrm>
              <a:prstGeom prst="rect">
                <a:avLst/>
              </a:prstGeom>
              <a:blipFill>
                <a:blip r:embed="rId5"/>
                <a:stretch>
                  <a:fillRect/>
                </a:stretch>
              </a:blipFill>
            </p:spPr>
            <p:txBody>
              <a:bodyPr/>
              <a:lstStyle/>
              <a:p>
                <a:r>
                  <a:rPr lang="it-IT">
                    <a:noFill/>
                  </a:rPr>
                  <a:t> </a:t>
                </a:r>
              </a:p>
            </p:txBody>
          </p:sp>
        </mc:Fallback>
      </mc:AlternateContent>
      <p:sp>
        <p:nvSpPr>
          <p:cNvPr id="21" name="Rectangle 8">
            <a:extLst>
              <a:ext uri="{FF2B5EF4-FFF2-40B4-BE49-F238E27FC236}">
                <a16:creationId xmlns:a16="http://schemas.microsoft.com/office/drawing/2014/main" id="{2653B761-9E17-42E5-2371-FCC556104530}"/>
              </a:ext>
            </a:extLst>
          </p:cNvPr>
          <p:cNvSpPr txBox="1">
            <a:spLocks noChangeArrowheads="1"/>
          </p:cNvSpPr>
          <p:nvPr/>
        </p:nvSpPr>
        <p:spPr>
          <a:xfrm>
            <a:off x="1400531" y="4536645"/>
            <a:ext cx="3913007" cy="30776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nchor="t">
            <a:spAutoFit/>
          </a:bodyPr>
          <a:lstStyle>
            <a:lvl1pPr algn="l" defTabSz="914400" rtl="0" eaLnBrk="1" latinLnBrk="0" hangingPunct="1">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a:lstStyle>
          <a:p>
            <a:pPr algn="just">
              <a:spcBef>
                <a:spcPts val="600"/>
              </a:spcBef>
            </a:pPr>
            <a:r>
              <a:rPr lang="it-IT" altLang="it-IT" sz="1400" i="1" dirty="0">
                <a:solidFill>
                  <a:schemeClr val="tx1"/>
                </a:solidFill>
                <a:sym typeface="Helvetica" pitchFamily="34" charset="0"/>
              </a:rPr>
              <a:t>Premi </a:t>
            </a:r>
            <a:r>
              <a:rPr lang="it-IT" altLang="it-IT" sz="1400" b="0" dirty="0">
                <a:solidFill>
                  <a:schemeClr val="tx1"/>
                </a:solidFill>
                <a:sym typeface="Helvetica" pitchFamily="34" charset="0"/>
              </a:rPr>
              <a:t>in caso di conseguimento del </a:t>
            </a:r>
            <a:r>
              <a:rPr lang="it-IT" altLang="it-IT" sz="1400" b="0" i="1" dirty="0">
                <a:solidFill>
                  <a:schemeClr val="tx1"/>
                </a:solidFill>
                <a:sym typeface="Helvetica" pitchFamily="34" charset="0"/>
              </a:rPr>
              <a:t>target</a:t>
            </a:r>
          </a:p>
        </p:txBody>
      </p:sp>
      <p:sp>
        <p:nvSpPr>
          <p:cNvPr id="23" name="Rettangolo con angoli arrotondati 22">
            <a:extLst>
              <a:ext uri="{FF2B5EF4-FFF2-40B4-BE49-F238E27FC236}">
                <a16:creationId xmlns:a16="http://schemas.microsoft.com/office/drawing/2014/main" id="{9CFA5320-1671-3171-107C-2BEA09FC108A}"/>
              </a:ext>
            </a:extLst>
          </p:cNvPr>
          <p:cNvSpPr/>
          <p:nvPr/>
        </p:nvSpPr>
        <p:spPr>
          <a:xfrm>
            <a:off x="1426440" y="4871472"/>
            <a:ext cx="3857407" cy="689750"/>
          </a:xfrm>
          <a:prstGeom prst="roundRect">
            <a:avLst/>
          </a:prstGeom>
          <a:noFill/>
          <a:ln>
            <a:solidFill>
              <a:srgbClr val="01A4CD"/>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27" name="CasellaDiTesto 26">
            <a:extLst>
              <a:ext uri="{FF2B5EF4-FFF2-40B4-BE49-F238E27FC236}">
                <a16:creationId xmlns:a16="http://schemas.microsoft.com/office/drawing/2014/main" id="{999AE63D-6103-B87B-1467-A92A68894BCA}"/>
              </a:ext>
            </a:extLst>
          </p:cNvPr>
          <p:cNvSpPr txBox="1"/>
          <p:nvPr/>
        </p:nvSpPr>
        <p:spPr>
          <a:xfrm>
            <a:off x="3040949" y="1851524"/>
            <a:ext cx="2006884" cy="230832"/>
          </a:xfrm>
          <a:prstGeom prst="rect">
            <a:avLst/>
          </a:prstGeom>
          <a:noFill/>
        </p:spPr>
        <p:txBody>
          <a:bodyPr wrap="square">
            <a:spAutoFit/>
          </a:bodyPr>
          <a:lstStyle/>
          <a:p>
            <a:r>
              <a:rPr lang="it-IT" sz="900" b="1" dirty="0">
                <a:solidFill>
                  <a:srgbClr val="00A4CD"/>
                </a:solidFill>
                <a:effectLst/>
                <a:latin typeface="Arial" panose="020B0604020202020204" pitchFamily="34" charset="0"/>
                <a:ea typeface="Times New Roman" panose="02020603050405020304" pitchFamily="18" charset="0"/>
                <a:cs typeface="Arial" panose="020B0604020202020204" pitchFamily="34" charset="0"/>
              </a:rPr>
              <a:t>volumi destinabili al riutilizzo</a:t>
            </a:r>
            <a:endParaRPr lang="it-IT" sz="900" b="1" dirty="0">
              <a:solidFill>
                <a:srgbClr val="00A4CD"/>
              </a:solidFill>
              <a:latin typeface="Arial" panose="020B0604020202020204" pitchFamily="34" charset="0"/>
              <a:cs typeface="Arial" panose="020B0604020202020204" pitchFamily="34" charset="0"/>
            </a:endParaRPr>
          </a:p>
        </p:txBody>
      </p:sp>
      <p:sp>
        <p:nvSpPr>
          <p:cNvPr id="28" name="CasellaDiTesto 27">
            <a:extLst>
              <a:ext uri="{FF2B5EF4-FFF2-40B4-BE49-F238E27FC236}">
                <a16:creationId xmlns:a16="http://schemas.microsoft.com/office/drawing/2014/main" id="{3655B8D5-4BBE-6AA4-00CD-94BED831FECB}"/>
              </a:ext>
            </a:extLst>
          </p:cNvPr>
          <p:cNvSpPr txBox="1"/>
          <p:nvPr/>
        </p:nvSpPr>
        <p:spPr>
          <a:xfrm>
            <a:off x="3040949" y="2058788"/>
            <a:ext cx="2536891" cy="646331"/>
          </a:xfrm>
          <a:prstGeom prst="rect">
            <a:avLst/>
          </a:prstGeom>
          <a:noFill/>
        </p:spPr>
        <p:txBody>
          <a:bodyPr wrap="square">
            <a:spAutoFit/>
          </a:bodyPr>
          <a:lstStyle/>
          <a:p>
            <a:r>
              <a:rPr lang="it-IT" sz="900" b="1" dirty="0">
                <a:solidFill>
                  <a:srgbClr val="F18600"/>
                </a:solidFill>
                <a:effectLst/>
                <a:latin typeface="Arial" panose="020B0604020202020204" pitchFamily="34" charset="0"/>
                <a:ea typeface="Times New Roman" panose="02020603050405020304" pitchFamily="18" charset="0"/>
                <a:cs typeface="Arial" panose="020B0604020202020204" pitchFamily="34" charset="0"/>
              </a:rPr>
              <a:t>volumi destinati al riutilizzo </a:t>
            </a:r>
            <a:r>
              <a:rPr lang="it-IT" sz="900" dirty="0">
                <a:solidFill>
                  <a:srgbClr val="F18600"/>
                </a:solidFill>
                <a:effectLst/>
                <a:latin typeface="Arial" panose="020B0604020202020204" pitchFamily="34" charset="0"/>
                <a:ea typeface="Times New Roman" panose="02020603050405020304" pitchFamily="18" charset="0"/>
                <a:cs typeface="Arial" panose="020B0604020202020204" pitchFamily="34" charset="0"/>
              </a:rPr>
              <a:t>(consegnati dal gestore della depurazione al soggetto successivo della catena  per essere impiegate dall’utilizzatore finale)</a:t>
            </a:r>
            <a:endParaRPr lang="it-IT" sz="900" dirty="0">
              <a:solidFill>
                <a:srgbClr val="F18600"/>
              </a:solidFill>
              <a:latin typeface="Arial" panose="020B0604020202020204" pitchFamily="34" charset="0"/>
              <a:cs typeface="Arial" panose="020B0604020202020204" pitchFamily="34" charset="0"/>
            </a:endParaRPr>
          </a:p>
        </p:txBody>
      </p:sp>
      <p:sp>
        <p:nvSpPr>
          <p:cNvPr id="29" name="Ovale 28">
            <a:extLst>
              <a:ext uri="{FF2B5EF4-FFF2-40B4-BE49-F238E27FC236}">
                <a16:creationId xmlns:a16="http://schemas.microsoft.com/office/drawing/2014/main" id="{135C575E-4A64-1DB8-414F-D3F8FF8E358E}"/>
              </a:ext>
            </a:extLst>
          </p:cNvPr>
          <p:cNvSpPr/>
          <p:nvPr/>
        </p:nvSpPr>
        <p:spPr>
          <a:xfrm>
            <a:off x="1309923" y="2116824"/>
            <a:ext cx="667958" cy="397780"/>
          </a:xfrm>
          <a:prstGeom prst="ellipse">
            <a:avLst/>
          </a:prstGeom>
          <a:noFill/>
          <a:ln w="3175">
            <a:solidFill>
              <a:srgbClr val="01A4C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Ovale 29">
            <a:extLst>
              <a:ext uri="{FF2B5EF4-FFF2-40B4-BE49-F238E27FC236}">
                <a16:creationId xmlns:a16="http://schemas.microsoft.com/office/drawing/2014/main" id="{689AD44B-E90D-25E9-12C8-F306D31C6DF8}"/>
              </a:ext>
            </a:extLst>
          </p:cNvPr>
          <p:cNvSpPr/>
          <p:nvPr/>
        </p:nvSpPr>
        <p:spPr>
          <a:xfrm>
            <a:off x="2098076" y="2158993"/>
            <a:ext cx="594884" cy="308004"/>
          </a:xfrm>
          <a:prstGeom prst="ellipse">
            <a:avLst/>
          </a:prstGeom>
          <a:noFill/>
          <a:ln w="3175">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Connettore 2 30">
            <a:extLst>
              <a:ext uri="{FF2B5EF4-FFF2-40B4-BE49-F238E27FC236}">
                <a16:creationId xmlns:a16="http://schemas.microsoft.com/office/drawing/2014/main" id="{C91295CC-CDB0-1FE4-7D2A-4AA6CC8A9559}"/>
              </a:ext>
            </a:extLst>
          </p:cNvPr>
          <p:cNvCxnSpPr>
            <a:cxnSpLocks/>
            <a:stCxn id="29" idx="0"/>
            <a:endCxn id="27" idx="1"/>
          </p:cNvCxnSpPr>
          <p:nvPr/>
        </p:nvCxnSpPr>
        <p:spPr>
          <a:xfrm flipV="1">
            <a:off x="1643902" y="1966940"/>
            <a:ext cx="1397047" cy="149884"/>
          </a:xfrm>
          <a:prstGeom prst="straightConnector1">
            <a:avLst/>
          </a:prstGeom>
          <a:ln w="3175">
            <a:solidFill>
              <a:srgbClr val="01A4CD"/>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cxnSp>
        <p:nvCxnSpPr>
          <p:cNvPr id="32" name="Connettore 2 31">
            <a:extLst>
              <a:ext uri="{FF2B5EF4-FFF2-40B4-BE49-F238E27FC236}">
                <a16:creationId xmlns:a16="http://schemas.microsoft.com/office/drawing/2014/main" id="{18522486-055E-A290-D4FB-4629196888A3}"/>
              </a:ext>
            </a:extLst>
          </p:cNvPr>
          <p:cNvCxnSpPr>
            <a:cxnSpLocks/>
          </p:cNvCxnSpPr>
          <p:nvPr/>
        </p:nvCxnSpPr>
        <p:spPr>
          <a:xfrm flipV="1">
            <a:off x="2697760" y="2171331"/>
            <a:ext cx="343189" cy="233186"/>
          </a:xfrm>
          <a:prstGeom prst="straightConnector1">
            <a:avLst/>
          </a:prstGeom>
          <a:ln w="3175">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33" name="Ovale 32">
            <a:extLst>
              <a:ext uri="{FF2B5EF4-FFF2-40B4-BE49-F238E27FC236}">
                <a16:creationId xmlns:a16="http://schemas.microsoft.com/office/drawing/2014/main" id="{70AFF9E1-4AF3-76FA-336A-99C60EB280C9}"/>
              </a:ext>
            </a:extLst>
          </p:cNvPr>
          <p:cNvSpPr/>
          <p:nvPr/>
        </p:nvSpPr>
        <p:spPr>
          <a:xfrm>
            <a:off x="1607156" y="2466997"/>
            <a:ext cx="788571" cy="295211"/>
          </a:xfrm>
          <a:prstGeom prst="ellipse">
            <a:avLst/>
          </a:prstGeom>
          <a:noFill/>
          <a:ln w="3175">
            <a:solidFill>
              <a:srgbClr val="01A4CD"/>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4" name="Gruppo 33">
            <a:extLst>
              <a:ext uri="{FF2B5EF4-FFF2-40B4-BE49-F238E27FC236}">
                <a16:creationId xmlns:a16="http://schemas.microsoft.com/office/drawing/2014/main" id="{73DCE264-FBEA-37B8-3C55-EFC71E8FBB8E}"/>
              </a:ext>
            </a:extLst>
          </p:cNvPr>
          <p:cNvGrpSpPr/>
          <p:nvPr/>
        </p:nvGrpSpPr>
        <p:grpSpPr>
          <a:xfrm>
            <a:off x="731554" y="2219576"/>
            <a:ext cx="7079152" cy="3156856"/>
            <a:chOff x="1030029" y="1606608"/>
            <a:chExt cx="7079152" cy="3156856"/>
          </a:xfrm>
        </p:grpSpPr>
        <p:sp>
          <p:nvSpPr>
            <p:cNvPr id="35" name="Ovale 34">
              <a:extLst>
                <a:ext uri="{FF2B5EF4-FFF2-40B4-BE49-F238E27FC236}">
                  <a16:creationId xmlns:a16="http://schemas.microsoft.com/office/drawing/2014/main" id="{1E2B503E-05E4-FD8B-4845-4BBDC602F389}"/>
                </a:ext>
              </a:extLst>
            </p:cNvPr>
            <p:cNvSpPr/>
            <p:nvPr/>
          </p:nvSpPr>
          <p:spPr>
            <a:xfrm>
              <a:off x="1030029" y="1606608"/>
              <a:ext cx="426239" cy="369882"/>
            </a:xfrm>
            <a:prstGeom prst="ellipse">
              <a:avLst/>
            </a:prstGeom>
            <a:noFill/>
            <a:ln w="12700">
              <a:solidFill>
                <a:srgbClr val="00AD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6" name="Rettangolo 35">
              <a:extLst>
                <a:ext uri="{FF2B5EF4-FFF2-40B4-BE49-F238E27FC236}">
                  <a16:creationId xmlns:a16="http://schemas.microsoft.com/office/drawing/2014/main" id="{B8B06AA1-BF7B-BD31-E12F-EA324EA0B76F}"/>
                </a:ext>
              </a:extLst>
            </p:cNvPr>
            <p:cNvSpPr/>
            <p:nvPr/>
          </p:nvSpPr>
          <p:spPr>
            <a:xfrm>
              <a:off x="4490065" y="4424910"/>
              <a:ext cx="3619116" cy="338554"/>
            </a:xfrm>
            <a:prstGeom prst="rect">
              <a:avLst/>
            </a:prstGeom>
          </p:spPr>
          <p:txBody>
            <a:bodyPr wrap="square">
              <a:spAutoFit/>
            </a:bodyPr>
            <a:lstStyle/>
            <a:p>
              <a:pPr>
                <a:spcBef>
                  <a:spcPts val="600"/>
                </a:spcBef>
                <a:spcAft>
                  <a:spcPts val="600"/>
                </a:spcAft>
                <a:buClr>
                  <a:srgbClr val="F18600"/>
                </a:buClr>
              </a:pPr>
              <a:endParaRPr lang="it-IT" sz="1600" dirty="0">
                <a:solidFill>
                  <a:schemeClr val="tx2">
                    <a:lumMod val="50000"/>
                  </a:schemeClr>
                </a:solidFill>
              </a:endParaRPr>
            </a:p>
          </p:txBody>
        </p:sp>
      </p:grpSp>
      <p:cxnSp>
        <p:nvCxnSpPr>
          <p:cNvPr id="37" name="Connettore 2 36">
            <a:extLst>
              <a:ext uri="{FF2B5EF4-FFF2-40B4-BE49-F238E27FC236}">
                <a16:creationId xmlns:a16="http://schemas.microsoft.com/office/drawing/2014/main" id="{55C684E3-1C09-92D0-D69A-49BBD65CE691}"/>
              </a:ext>
            </a:extLst>
          </p:cNvPr>
          <p:cNvCxnSpPr>
            <a:cxnSpLocks/>
            <a:stCxn id="35" idx="4"/>
          </p:cNvCxnSpPr>
          <p:nvPr/>
        </p:nvCxnSpPr>
        <p:spPr>
          <a:xfrm>
            <a:off x="944674" y="2589458"/>
            <a:ext cx="247603" cy="902238"/>
          </a:xfrm>
          <a:prstGeom prst="straightConnector1">
            <a:avLst/>
          </a:prstGeom>
          <a:ln w="3175">
            <a:solidFill>
              <a:srgbClr val="00AD82"/>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38" name="Rettangolo con angoli arrotondati 37">
            <a:extLst>
              <a:ext uri="{FF2B5EF4-FFF2-40B4-BE49-F238E27FC236}">
                <a16:creationId xmlns:a16="http://schemas.microsoft.com/office/drawing/2014/main" id="{78CA0613-43D8-4341-1192-BD827135A214}"/>
              </a:ext>
            </a:extLst>
          </p:cNvPr>
          <p:cNvSpPr/>
          <p:nvPr/>
        </p:nvSpPr>
        <p:spPr>
          <a:xfrm>
            <a:off x="1157792" y="3421951"/>
            <a:ext cx="1065457" cy="768667"/>
          </a:xfrm>
          <a:prstGeom prst="roundRect">
            <a:avLst/>
          </a:prstGeom>
          <a:noFill/>
          <a:ln>
            <a:solidFill>
              <a:srgbClr val="00AD82"/>
            </a:solid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39" name="Rectangle 8">
            <a:extLst>
              <a:ext uri="{FF2B5EF4-FFF2-40B4-BE49-F238E27FC236}">
                <a16:creationId xmlns:a16="http://schemas.microsoft.com/office/drawing/2014/main" id="{76A4EF1F-4EE5-E7AC-8CBA-CEF55C7523C1}"/>
              </a:ext>
            </a:extLst>
          </p:cNvPr>
          <p:cNvSpPr txBox="1">
            <a:spLocks noChangeArrowheads="1"/>
          </p:cNvSpPr>
          <p:nvPr/>
        </p:nvSpPr>
        <p:spPr>
          <a:xfrm>
            <a:off x="2001441" y="5656347"/>
            <a:ext cx="3312097" cy="938702"/>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3" tIns="45712" rIns="91423" bIns="45712" anchor="t">
            <a:spAutoFit/>
          </a:bodyPr>
          <a:lstStyle>
            <a:lvl1pPr algn="l" defTabSz="914400" rtl="0" eaLnBrk="1" latinLnBrk="0" hangingPunct="1">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a:lstStyle>
          <a:p>
            <a:pPr algn="just">
              <a:spcBef>
                <a:spcPts val="600"/>
              </a:spcBef>
            </a:pPr>
            <a:r>
              <a:rPr lang="it-IT" altLang="it-IT" sz="1200" b="0" dirty="0">
                <a:solidFill>
                  <a:schemeClr val="tx1"/>
                </a:solidFill>
                <a:sym typeface="Helvetica" pitchFamily="34" charset="0"/>
              </a:rPr>
              <a:t>Tra le condizioni per l’attribuzione del premio è prevista la stabile crescita dei volumi destinati al riutilizzo:</a:t>
            </a:r>
          </a:p>
          <a:p>
            <a:pPr algn="just">
              <a:spcBef>
                <a:spcPts val="600"/>
              </a:spcBef>
            </a:pPr>
            <a:endParaRPr lang="it-IT" altLang="it-IT" sz="1400" b="0" i="1" dirty="0">
              <a:solidFill>
                <a:schemeClr val="tx1"/>
              </a:solidFill>
              <a:sym typeface="Helvetica" pitchFamily="34" charset="0"/>
            </a:endParaRPr>
          </a:p>
        </p:txBody>
      </p:sp>
      <mc:AlternateContent xmlns:mc="http://schemas.openxmlformats.org/markup-compatibility/2006" xmlns:a14="http://schemas.microsoft.com/office/drawing/2010/main">
        <mc:Choice Requires="a14">
          <p:sp>
            <p:nvSpPr>
              <p:cNvPr id="40" name="CasellaDiTesto 39">
                <a:extLst>
                  <a:ext uri="{FF2B5EF4-FFF2-40B4-BE49-F238E27FC236}">
                    <a16:creationId xmlns:a16="http://schemas.microsoft.com/office/drawing/2014/main" id="{D421D888-D16B-BDF6-C6B4-B996B83183C0}"/>
                  </a:ext>
                </a:extLst>
              </p:cNvPr>
              <p:cNvSpPr txBox="1"/>
              <p:nvPr/>
            </p:nvSpPr>
            <p:spPr>
              <a:xfrm>
                <a:off x="2369856" y="6310415"/>
                <a:ext cx="3207983" cy="29867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bSup>
                        <m:sSubSupPr>
                          <m:ctrlPr>
                            <a:rPr lang="it-IT" sz="1200" i="1" smtClean="0">
                              <a:solidFill>
                                <a:srgbClr val="836967"/>
                              </a:solidFill>
                              <a:latin typeface="Cambria Math" panose="02040503050406030204" pitchFamily="18" charset="0"/>
                            </a:rPr>
                          </m:ctrlPr>
                        </m:sSubSupPr>
                        <m:e>
                          <m:r>
                            <a:rPr lang="it-IT" sz="1200" i="1">
                              <a:latin typeface="Cambria Math" panose="02040503050406030204" pitchFamily="18" charset="0"/>
                            </a:rPr>
                            <m:t>𝑊</m:t>
                          </m:r>
                        </m:e>
                        <m:sub>
                          <m:r>
                            <a:rPr lang="it-IT" sz="1200" i="1">
                              <a:latin typeface="Cambria Math" panose="02040503050406030204" pitchFamily="18" charset="0"/>
                            </a:rPr>
                            <m:t>𝐷𝐸𝑃</m:t>
                          </m:r>
                          <m:r>
                            <a:rPr lang="it-IT" sz="1200" i="0">
                              <a:latin typeface="Cambria Math" panose="02040503050406030204" pitchFamily="18" charset="0"/>
                            </a:rPr>
                            <m:t>, </m:t>
                          </m:r>
                          <m:r>
                            <a:rPr lang="it-IT" sz="1200" i="1">
                              <a:latin typeface="Cambria Math" panose="02040503050406030204" pitchFamily="18" charset="0"/>
                            </a:rPr>
                            <m:t>𝑟</m:t>
                          </m:r>
                          <m:r>
                            <a:rPr lang="it-IT" sz="1200" i="0">
                              <a:latin typeface="Cambria Math" panose="02040503050406030204" pitchFamily="18" charset="0"/>
                            </a:rPr>
                            <m:t>2</m:t>
                          </m:r>
                        </m:sub>
                        <m:sup>
                          <m:r>
                            <a:rPr lang="it-IT" sz="1200" i="0">
                              <a:latin typeface="Cambria Math" panose="02040503050406030204" pitchFamily="18" charset="0"/>
                            </a:rPr>
                            <m:t>2025</m:t>
                          </m:r>
                        </m:sup>
                      </m:sSubSup>
                      <m:r>
                        <a:rPr lang="it-IT" sz="1200" i="0">
                          <a:latin typeface="Cambria Math" panose="02040503050406030204" pitchFamily="18" charset="0"/>
                        </a:rPr>
                        <m:t>&gt;</m:t>
                      </m:r>
                      <m:sSubSup>
                        <m:sSubSupPr>
                          <m:ctrlPr>
                            <a:rPr lang="it-IT" sz="1200" i="1">
                              <a:solidFill>
                                <a:srgbClr val="836967"/>
                              </a:solidFill>
                              <a:latin typeface="Cambria Math" panose="02040503050406030204" pitchFamily="18" charset="0"/>
                            </a:rPr>
                          </m:ctrlPr>
                        </m:sSubSupPr>
                        <m:e>
                          <m:r>
                            <a:rPr lang="it-IT" sz="1200" i="1">
                              <a:latin typeface="Cambria Math" panose="02040503050406030204" pitchFamily="18" charset="0"/>
                            </a:rPr>
                            <m:t>𝑊</m:t>
                          </m:r>
                        </m:e>
                        <m:sub>
                          <m:r>
                            <a:rPr lang="it-IT" sz="1200" i="1">
                              <a:latin typeface="Cambria Math" panose="02040503050406030204" pitchFamily="18" charset="0"/>
                            </a:rPr>
                            <m:t>𝐷𝐸𝑃</m:t>
                          </m:r>
                          <m:r>
                            <a:rPr lang="it-IT" sz="1200" i="0">
                              <a:latin typeface="Cambria Math" panose="02040503050406030204" pitchFamily="18" charset="0"/>
                            </a:rPr>
                            <m:t>, </m:t>
                          </m:r>
                          <m:r>
                            <a:rPr lang="it-IT" sz="1200" i="1">
                              <a:latin typeface="Cambria Math" panose="02040503050406030204" pitchFamily="18" charset="0"/>
                            </a:rPr>
                            <m:t>𝑟</m:t>
                          </m:r>
                          <m:r>
                            <a:rPr lang="it-IT" sz="1200" i="0">
                              <a:latin typeface="Cambria Math" panose="02040503050406030204" pitchFamily="18" charset="0"/>
                            </a:rPr>
                            <m:t>2</m:t>
                          </m:r>
                        </m:sub>
                        <m:sup>
                          <m:r>
                            <a:rPr lang="it-IT" sz="1200" i="0">
                              <a:latin typeface="Cambria Math" panose="02040503050406030204" pitchFamily="18" charset="0"/>
                            </a:rPr>
                            <m:t>2023</m:t>
                          </m:r>
                        </m:sup>
                      </m:sSubSup>
                    </m:oMath>
                  </m:oMathPara>
                </a14:m>
                <a:endParaRPr lang="it-IT" sz="1200" dirty="0"/>
              </a:p>
            </p:txBody>
          </p:sp>
        </mc:Choice>
        <mc:Fallback xmlns="">
          <p:sp>
            <p:nvSpPr>
              <p:cNvPr id="40" name="CasellaDiTesto 39">
                <a:extLst>
                  <a:ext uri="{FF2B5EF4-FFF2-40B4-BE49-F238E27FC236}">
                    <a16:creationId xmlns:a16="http://schemas.microsoft.com/office/drawing/2014/main" id="{D421D888-D16B-BDF6-C6B4-B996B83183C0}"/>
                  </a:ext>
                </a:extLst>
              </p:cNvPr>
              <p:cNvSpPr txBox="1">
                <a:spLocks noRot="1" noChangeAspect="1" noMove="1" noResize="1" noEditPoints="1" noAdjustHandles="1" noChangeArrowheads="1" noChangeShapeType="1" noTextEdit="1"/>
              </p:cNvSpPr>
              <p:nvPr/>
            </p:nvSpPr>
            <p:spPr>
              <a:xfrm>
                <a:off x="2369856" y="6310415"/>
                <a:ext cx="3207983" cy="298672"/>
              </a:xfrm>
              <a:prstGeom prst="rect">
                <a:avLst/>
              </a:prstGeom>
              <a:blipFill>
                <a:blip r:embed="rId6"/>
                <a:stretch>
                  <a:fillRect/>
                </a:stretch>
              </a:blipFill>
            </p:spPr>
            <p:txBody>
              <a:bodyPr/>
              <a:lstStyle/>
              <a:p>
                <a:r>
                  <a:rPr lang="it-IT">
                    <a:noFill/>
                  </a:rPr>
                  <a:t> </a:t>
                </a:r>
              </a:p>
            </p:txBody>
          </p:sp>
        </mc:Fallback>
      </mc:AlternateContent>
      <p:pic>
        <p:nvPicPr>
          <p:cNvPr id="49" name="Immagine 48">
            <a:extLst>
              <a:ext uri="{FF2B5EF4-FFF2-40B4-BE49-F238E27FC236}">
                <a16:creationId xmlns:a16="http://schemas.microsoft.com/office/drawing/2014/main" id="{FE0C427D-CD43-1E1E-32B3-72B768F422C7}"/>
              </a:ext>
            </a:extLst>
          </p:cNvPr>
          <p:cNvPicPr>
            <a:picLocks noChangeAspect="1"/>
          </p:cNvPicPr>
          <p:nvPr/>
        </p:nvPicPr>
        <p:blipFill>
          <a:blip r:embed="rId7"/>
          <a:stretch>
            <a:fillRect/>
          </a:stretch>
        </p:blipFill>
        <p:spPr>
          <a:xfrm>
            <a:off x="6608812" y="2139354"/>
            <a:ext cx="4976615" cy="3608179"/>
          </a:xfrm>
          <a:prstGeom prst="rect">
            <a:avLst/>
          </a:prstGeom>
        </p:spPr>
      </p:pic>
      <p:sp>
        <p:nvSpPr>
          <p:cNvPr id="51" name="Segnaposto contenuto 2">
            <a:extLst>
              <a:ext uri="{FF2B5EF4-FFF2-40B4-BE49-F238E27FC236}">
                <a16:creationId xmlns:a16="http://schemas.microsoft.com/office/drawing/2014/main" id="{74C6CA1A-CEC4-834C-46A3-5C0A98A6ACEA}"/>
              </a:ext>
            </a:extLst>
          </p:cNvPr>
          <p:cNvSpPr txBox="1">
            <a:spLocks/>
          </p:cNvSpPr>
          <p:nvPr/>
        </p:nvSpPr>
        <p:spPr bwMode="auto">
          <a:xfrm>
            <a:off x="6498765" y="1110467"/>
            <a:ext cx="508666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0"/>
              </a:spcAft>
              <a:buClr>
                <a:srgbClr val="F18700"/>
              </a:buClr>
              <a:buNone/>
            </a:pPr>
            <a:r>
              <a:rPr lang="it-IT" altLang="it-IT" sz="1300" dirty="0">
                <a:latin typeface="+mj-lt"/>
                <a:ea typeface="ヒラギノ角ゴ Pro W3" pitchFamily="125" charset="-128"/>
                <a:cs typeface="Arial" panose="020B0604020202020204" pitchFamily="34" charset="0"/>
              </a:rPr>
              <a:t>Necessità di promuovere una pratica che presenta grosse potenzialità nella mitigazione degli effetti negativi legati al </a:t>
            </a:r>
            <a:r>
              <a:rPr lang="it-IT" altLang="it-IT" sz="1300" b="1" i="1" dirty="0" err="1">
                <a:solidFill>
                  <a:srgbClr val="002060"/>
                </a:solidFill>
                <a:latin typeface="+mj-lt"/>
                <a:ea typeface="ヒラギノ角ゴ Pro W3" pitchFamily="125" charset="-128"/>
                <a:cs typeface="Arial" panose="020B0604020202020204" pitchFamily="34" charset="0"/>
              </a:rPr>
              <a:t>climate</a:t>
            </a:r>
            <a:r>
              <a:rPr lang="it-IT" altLang="it-IT" sz="1300" b="1" i="1" dirty="0">
                <a:solidFill>
                  <a:srgbClr val="002060"/>
                </a:solidFill>
                <a:latin typeface="+mj-lt"/>
                <a:ea typeface="ヒラギノ角ゴ Pro W3" pitchFamily="125" charset="-128"/>
                <a:cs typeface="Arial" panose="020B0604020202020204" pitchFamily="34" charset="0"/>
              </a:rPr>
              <a:t> </a:t>
            </a:r>
            <a:r>
              <a:rPr lang="it-IT" altLang="it-IT" sz="1300" b="1" i="1" dirty="0" err="1">
                <a:solidFill>
                  <a:srgbClr val="002060"/>
                </a:solidFill>
                <a:latin typeface="+mj-lt"/>
                <a:ea typeface="ヒラギノ角ゴ Pro W3" pitchFamily="125" charset="-128"/>
                <a:cs typeface="Arial" panose="020B0604020202020204" pitchFamily="34" charset="0"/>
              </a:rPr>
              <a:t>change</a:t>
            </a:r>
            <a:endParaRPr lang="it-IT" altLang="it-IT" sz="1300" b="1" i="1" dirty="0">
              <a:solidFill>
                <a:srgbClr val="002060"/>
              </a:solidFill>
              <a:latin typeface="+mj-lt"/>
              <a:ea typeface="ヒラギノ角ゴ Pro W3" pitchFamily="125" charset="-128"/>
              <a:cs typeface="Arial" panose="020B0604020202020204" pitchFamily="34" charset="0"/>
            </a:endParaRPr>
          </a:p>
        </p:txBody>
      </p:sp>
      <p:sp>
        <p:nvSpPr>
          <p:cNvPr id="52" name="Segnaposto contenuto 2">
            <a:extLst>
              <a:ext uri="{FF2B5EF4-FFF2-40B4-BE49-F238E27FC236}">
                <a16:creationId xmlns:a16="http://schemas.microsoft.com/office/drawing/2014/main" id="{BB2E7822-6713-B960-D497-A66F63D1F246}"/>
              </a:ext>
            </a:extLst>
          </p:cNvPr>
          <p:cNvSpPr txBox="1">
            <a:spLocks/>
          </p:cNvSpPr>
          <p:nvPr/>
        </p:nvSpPr>
        <p:spPr bwMode="auto">
          <a:xfrm>
            <a:off x="10014841" y="2631164"/>
            <a:ext cx="1409854" cy="292388"/>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300" dirty="0">
                <a:solidFill>
                  <a:schemeClr val="accent1">
                    <a:lumMod val="75000"/>
                  </a:schemeClr>
                </a:solidFill>
                <a:latin typeface="+mj-lt"/>
                <a:ea typeface="ヒラギノ角ゴ Pro W3" pitchFamily="125" charset="-128"/>
                <a:cs typeface="Arial" panose="020B0604020202020204" pitchFamily="34" charset="0"/>
              </a:rPr>
              <a:t>Dati 2021</a:t>
            </a:r>
          </a:p>
        </p:txBody>
      </p:sp>
    </p:spTree>
    <p:extLst>
      <p:ext uri="{BB962C8B-B14F-4D97-AF65-F5344CB8AC3E}">
        <p14:creationId xmlns:p14="http://schemas.microsoft.com/office/powerpoint/2010/main" val="3001438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22d2ecb69a3_1_123"/>
          <p:cNvSpPr txBox="1"/>
          <p:nvPr/>
        </p:nvSpPr>
        <p:spPr>
          <a:xfrm>
            <a:off x="1751401" y="3611810"/>
            <a:ext cx="8568000" cy="1364700"/>
          </a:xfrm>
          <a:prstGeom prst="rect">
            <a:avLst/>
          </a:prstGeom>
          <a:noFill/>
          <a:ln>
            <a:noFill/>
          </a:ln>
        </p:spPr>
        <p:txBody>
          <a:bodyPr spcFirstLastPara="1" wrap="square" lIns="91425" tIns="45700" rIns="91425" bIns="45700" anchor="b" anchorCtr="0">
            <a:noAutofit/>
          </a:bodyPr>
          <a:lstStyle/>
          <a:p>
            <a:pPr lvl="0" algn="ctr">
              <a:lnSpc>
                <a:spcPct val="90000"/>
              </a:lnSpc>
              <a:spcBef>
                <a:spcPts val="1000"/>
              </a:spcBef>
            </a:pPr>
            <a:r>
              <a:rPr lang="it-IT" sz="3300" b="1" dirty="0">
                <a:solidFill>
                  <a:schemeClr val="bg1"/>
                </a:solidFill>
                <a:latin typeface="Century Gothic" panose="020B0502020202020204" pitchFamily="34" charset="0"/>
                <a:ea typeface="Calibri"/>
                <a:cs typeface="Calibri"/>
                <a:sym typeface="Calibri"/>
                <a:hlinkClick r:id="rId3">
                  <a:extLst>
                    <a:ext uri="{A12FA001-AC4F-418D-AE19-62706E023703}">
                      <ahyp:hlinkClr xmlns:ahyp="http://schemas.microsoft.com/office/drawing/2018/hyperlinkcolor" val="tx"/>
                    </a:ext>
                  </a:extLst>
                </a:hlinkClick>
              </a:rPr>
              <a:t>jmanca@arera.it</a:t>
            </a:r>
            <a:endParaRPr lang="it-IT" sz="3300" b="1" dirty="0">
              <a:solidFill>
                <a:schemeClr val="bg1"/>
              </a:solidFill>
              <a:latin typeface="Century Gothic" panose="020B0502020202020204" pitchFamily="34" charset="0"/>
              <a:ea typeface="Calibri"/>
              <a:cs typeface="Calibri"/>
              <a:sym typeface="Calibri"/>
            </a:endParaRPr>
          </a:p>
          <a:p>
            <a:pPr lvl="0" algn="ctr">
              <a:lnSpc>
                <a:spcPct val="90000"/>
              </a:lnSpc>
              <a:spcBef>
                <a:spcPts val="1000"/>
              </a:spcBef>
            </a:pPr>
            <a:r>
              <a:rPr lang="it-IT" sz="3300" b="1" dirty="0">
                <a:solidFill>
                  <a:schemeClr val="bg1"/>
                </a:solidFill>
                <a:latin typeface="Century Gothic" panose="020B0502020202020204" pitchFamily="34" charset="0"/>
                <a:ea typeface="Calibri"/>
                <a:cs typeface="Calibri"/>
                <a:sym typeface="Calibri"/>
                <a:hlinkClick r:id="rId4">
                  <a:extLst>
                    <a:ext uri="{A12FA001-AC4F-418D-AE19-62706E023703}">
                      <ahyp:hlinkClr xmlns:ahyp="http://schemas.microsoft.com/office/drawing/2018/hyperlinkcolor" val="tx"/>
                    </a:ext>
                  </a:extLst>
                </a:hlinkClick>
              </a:rPr>
              <a:t>ambiente@arera.it</a:t>
            </a:r>
            <a:endParaRPr lang="it-IT" sz="3300" b="1" dirty="0">
              <a:solidFill>
                <a:schemeClr val="bg1"/>
              </a:solidFill>
              <a:latin typeface="Century Gothic" panose="020B0502020202020204" pitchFamily="34" charset="0"/>
              <a:ea typeface="Calibri"/>
              <a:cs typeface="Calibri"/>
              <a:sym typeface="Calibri"/>
            </a:endParaRPr>
          </a:p>
          <a:p>
            <a:pPr lvl="0" algn="ctr">
              <a:lnSpc>
                <a:spcPct val="90000"/>
              </a:lnSpc>
              <a:spcBef>
                <a:spcPts val="1000"/>
              </a:spcBef>
            </a:pPr>
            <a:endParaRPr lang="it-IT" sz="3300" b="1" dirty="0">
              <a:solidFill>
                <a:schemeClr val="bg1"/>
              </a:solidFill>
              <a:latin typeface="Century Gothic" panose="020B0502020202020204" pitchFamily="34" charset="0"/>
              <a:ea typeface="Calibri"/>
              <a:cs typeface="Calibri"/>
              <a:sym typeface="Calibri"/>
            </a:endParaRPr>
          </a:p>
        </p:txBody>
      </p:sp>
      <p:sp>
        <p:nvSpPr>
          <p:cNvPr id="2" name="Google Shape;134;g22d2ecb69a3_1_123">
            <a:extLst>
              <a:ext uri="{FF2B5EF4-FFF2-40B4-BE49-F238E27FC236}">
                <a16:creationId xmlns:a16="http://schemas.microsoft.com/office/drawing/2014/main" id="{23D92A35-31ED-7AC6-0B0C-B315BEF383AB}"/>
              </a:ext>
            </a:extLst>
          </p:cNvPr>
          <p:cNvSpPr txBox="1"/>
          <p:nvPr/>
        </p:nvSpPr>
        <p:spPr>
          <a:xfrm>
            <a:off x="1646750" y="1675178"/>
            <a:ext cx="8568000" cy="13647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r>
              <a:rPr lang="it-IT" sz="3800" b="1" dirty="0">
                <a:solidFill>
                  <a:schemeClr val="bg1"/>
                </a:solidFill>
                <a:latin typeface="Century Gothic" panose="020B0502020202020204" pitchFamily="34" charset="0"/>
                <a:ea typeface="Calibri"/>
                <a:cs typeface="Calibri"/>
                <a:sym typeface="Calibri"/>
              </a:rPr>
              <a:t>Grazie per l’attenzione</a:t>
            </a:r>
            <a:endParaRPr sz="3800" b="1" dirty="0">
              <a:solidFill>
                <a:schemeClr val="bg1"/>
              </a:solidFill>
              <a:latin typeface="Century Gothic" panose="020B0502020202020204" pitchFamily="34" charset="0"/>
              <a:ea typeface="Calibri"/>
              <a:cs typeface="Calibri"/>
              <a:sym typeface="Calibri"/>
            </a:endParaRPr>
          </a:p>
        </p:txBody>
      </p:sp>
    </p:spTree>
    <p:extLst>
      <p:ext uri="{BB962C8B-B14F-4D97-AF65-F5344CB8AC3E}">
        <p14:creationId xmlns:p14="http://schemas.microsoft.com/office/powerpoint/2010/main" val="1364415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7E3A3D2D-4149-93A8-5B0B-0DE438EB1577}"/>
            </a:ext>
          </a:extLst>
        </p:cNvPr>
        <p:cNvGrpSpPr/>
        <p:nvPr/>
      </p:nvGrpSpPr>
      <p:grpSpPr>
        <a:xfrm>
          <a:off x="0" y="0"/>
          <a:ext cx="0" cy="0"/>
          <a:chOff x="0" y="0"/>
          <a:chExt cx="0" cy="0"/>
        </a:xfrm>
      </p:grpSpPr>
      <p:pic>
        <p:nvPicPr>
          <p:cNvPr id="17" name="Immagine 16">
            <a:extLst>
              <a:ext uri="{FF2B5EF4-FFF2-40B4-BE49-F238E27FC236}">
                <a16:creationId xmlns:a16="http://schemas.microsoft.com/office/drawing/2014/main" id="{71498791-B13E-256B-F730-705547ABDB8A}"/>
              </a:ext>
            </a:extLst>
          </p:cNvPr>
          <p:cNvPicPr>
            <a:picLocks noChangeAspect="1"/>
          </p:cNvPicPr>
          <p:nvPr/>
        </p:nvPicPr>
        <p:blipFill>
          <a:blip r:embed="rId3"/>
          <a:stretch>
            <a:fillRect/>
          </a:stretch>
        </p:blipFill>
        <p:spPr>
          <a:xfrm>
            <a:off x="5276088" y="4255010"/>
            <a:ext cx="5933227" cy="1767230"/>
          </a:xfrm>
          <a:prstGeom prst="rect">
            <a:avLst/>
          </a:prstGeom>
        </p:spPr>
      </p:pic>
      <p:sp>
        <p:nvSpPr>
          <p:cNvPr id="12" name="Segnaposto contenuto 2">
            <a:extLst>
              <a:ext uri="{FF2B5EF4-FFF2-40B4-BE49-F238E27FC236}">
                <a16:creationId xmlns:a16="http://schemas.microsoft.com/office/drawing/2014/main" id="{B0E3ED82-ECAE-BFFE-73B1-673277027740}"/>
              </a:ext>
            </a:extLst>
          </p:cNvPr>
          <p:cNvSpPr txBox="1">
            <a:spLocks/>
          </p:cNvSpPr>
          <p:nvPr/>
        </p:nvSpPr>
        <p:spPr bwMode="auto">
          <a:xfrm>
            <a:off x="5276089" y="1621004"/>
            <a:ext cx="6483096" cy="2185214"/>
          </a:xfrm>
          <a:prstGeom prst="rect">
            <a:avLst/>
          </a:prstGeom>
          <a:noFill/>
          <a:ln>
            <a:no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54000" algn="just">
              <a:spcBef>
                <a:spcPts val="600"/>
              </a:spcBef>
              <a:spcAft>
                <a:spcPts val="0"/>
              </a:spcAft>
              <a:buClr>
                <a:srgbClr val="01A4CD"/>
              </a:buClr>
              <a:buFont typeface="Wingdings" panose="05000000000000000000" pitchFamily="2" charset="2"/>
              <a:buChar char="§"/>
            </a:pPr>
            <a:r>
              <a:rPr lang="it-IT" altLang="it-IT" sz="1100" dirty="0">
                <a:latin typeface="+mj-lt"/>
                <a:ea typeface="ヒラギノ角ゴ Pro W3" pitchFamily="125" charset="-128"/>
                <a:cs typeface="Arial" panose="020B0604020202020204" pitchFamily="34" charset="0"/>
              </a:rPr>
              <a:t>volto a monitorare l’efficacia attesa del complesso sistema degli approvvigionamenti a fronte delle previsioni in ordine al soddisfacimento della domanda idrica nel territorio gestito </a:t>
            </a:r>
          </a:p>
          <a:p>
            <a:pPr indent="-254000" algn="just">
              <a:spcBef>
                <a:spcPts val="600"/>
              </a:spcBef>
              <a:spcAft>
                <a:spcPts val="0"/>
              </a:spcAft>
              <a:buClr>
                <a:srgbClr val="01A4CD"/>
              </a:buClr>
              <a:buFont typeface="Wingdings" panose="05000000000000000000" pitchFamily="2" charset="2"/>
              <a:buChar char="§"/>
            </a:pPr>
            <a:r>
              <a:rPr lang="it-IT" sz="1100" dirty="0">
                <a:solidFill>
                  <a:srgbClr val="000000"/>
                </a:solidFill>
                <a:effectLst/>
                <a:latin typeface="+mj-lt"/>
                <a:ea typeface="Times New Roman" panose="02020603050405020304" pitchFamily="18" charset="0"/>
                <a:cs typeface="Arial" panose="020B0604020202020204" pitchFamily="34" charset="0"/>
              </a:rPr>
              <a:t>individuato alla luce delle </a:t>
            </a:r>
            <a:r>
              <a:rPr lang="it-IT" sz="1100" b="1" dirty="0">
                <a:solidFill>
                  <a:srgbClr val="000000"/>
                </a:solidFill>
                <a:effectLst/>
                <a:latin typeface="+mj-lt"/>
                <a:ea typeface="Times New Roman" panose="02020603050405020304" pitchFamily="18" charset="0"/>
                <a:cs typeface="Arial" panose="020B0604020202020204" pitchFamily="34" charset="0"/>
              </a:rPr>
              <a:t>interlocuzioni con i soggetti istituzionali preposti</a:t>
            </a:r>
            <a:r>
              <a:rPr lang="it-IT" sz="1100" dirty="0">
                <a:solidFill>
                  <a:srgbClr val="000000"/>
                </a:solidFill>
                <a:effectLst/>
                <a:latin typeface="+mj-lt"/>
                <a:ea typeface="Times New Roman" panose="02020603050405020304" pitchFamily="18" charset="0"/>
                <a:cs typeface="Arial" panose="020B0604020202020204" pitchFamily="34" charset="0"/>
              </a:rPr>
              <a:t>, nonché gestori e gli altri </a:t>
            </a:r>
            <a:r>
              <a:rPr lang="it-IT" sz="1100" b="1" i="1" dirty="0">
                <a:solidFill>
                  <a:srgbClr val="000000"/>
                </a:solidFill>
                <a:effectLst/>
                <a:latin typeface="+mj-lt"/>
                <a:ea typeface="Times New Roman" panose="02020603050405020304" pitchFamily="18" charset="0"/>
                <a:cs typeface="Arial" panose="020B0604020202020204" pitchFamily="34" charset="0"/>
              </a:rPr>
              <a:t>stakeholder</a:t>
            </a:r>
            <a:endParaRPr lang="it-IT" sz="1100" dirty="0">
              <a:solidFill>
                <a:srgbClr val="000000"/>
              </a:solidFill>
              <a:effectLst/>
              <a:latin typeface="+mj-lt"/>
              <a:ea typeface="Times New Roman" panose="02020603050405020304" pitchFamily="18" charset="0"/>
              <a:cs typeface="Arial" panose="020B0604020202020204" pitchFamily="34" charset="0"/>
            </a:endParaRPr>
          </a:p>
          <a:p>
            <a:pPr indent="-254000" algn="just">
              <a:spcBef>
                <a:spcPts val="600"/>
              </a:spcBef>
              <a:spcAft>
                <a:spcPts val="0"/>
              </a:spcAft>
              <a:buClr>
                <a:srgbClr val="01A4CD"/>
              </a:buClr>
              <a:buFont typeface="Wingdings" panose="05000000000000000000" pitchFamily="2" charset="2"/>
              <a:buChar char="§"/>
            </a:pPr>
            <a:r>
              <a:rPr lang="it-IT" altLang="it-IT" sz="1100" b="1" dirty="0">
                <a:latin typeface="+mj-lt"/>
                <a:ea typeface="ヒラギノ角ゴ Pro W3" pitchFamily="125" charset="-128"/>
                <a:cs typeface="Arial" panose="020B0604020202020204" pitchFamily="34" charset="0"/>
              </a:rPr>
              <a:t>da recepire nelle pianificazioni</a:t>
            </a:r>
            <a:r>
              <a:rPr lang="it-IT" altLang="it-IT" sz="1100" dirty="0">
                <a:latin typeface="+mj-lt"/>
                <a:ea typeface="ヒラギノ角ゴ Pro W3" pitchFamily="125" charset="-128"/>
                <a:cs typeface="Arial" panose="020B0604020202020204" pitchFamily="34" charset="0"/>
              </a:rPr>
              <a:t>, con la previsione di opere funzionali all’approvvigionamento, quali, ad esempio: </a:t>
            </a:r>
          </a:p>
          <a:p>
            <a:pPr lvl="1" indent="-254000" algn="just">
              <a:spcBef>
                <a:spcPts val="300"/>
              </a:spcBef>
              <a:spcAft>
                <a:spcPts val="0"/>
              </a:spcAft>
              <a:buClr>
                <a:srgbClr val="01A4CD"/>
              </a:buClr>
              <a:buFont typeface="Arial" panose="020B0604020202020204" pitchFamily="34" charset="0"/>
              <a:buChar char="•"/>
            </a:pPr>
            <a:r>
              <a:rPr lang="it-IT" altLang="it-IT" sz="1100" b="1" dirty="0">
                <a:latin typeface="+mj-lt"/>
                <a:ea typeface="ヒラギノ角ゴ Pro W3" pitchFamily="125" charset="-128"/>
                <a:cs typeface="Arial" panose="020B0604020202020204" pitchFamily="34" charset="0"/>
              </a:rPr>
              <a:t>opere di stoccaggio dell’acqua </a:t>
            </a:r>
            <a:r>
              <a:rPr lang="it-IT" altLang="it-IT" sz="1100" dirty="0">
                <a:latin typeface="+mj-lt"/>
                <a:ea typeface="ヒラギノ角ゴ Pro W3" pitchFamily="125" charset="-128"/>
                <a:cs typeface="Arial" panose="020B0604020202020204" pitchFamily="34" charset="0"/>
              </a:rPr>
              <a:t>(realizzazione di invasi e bacini, o incremento della loro capacità), centrali di desalinizzazione delle acque marine</a:t>
            </a:r>
          </a:p>
          <a:p>
            <a:pPr lvl="1" indent="-254000" algn="just">
              <a:spcBef>
                <a:spcPts val="300"/>
              </a:spcBef>
              <a:spcAft>
                <a:spcPts val="0"/>
              </a:spcAft>
              <a:buClr>
                <a:srgbClr val="01A4CD"/>
              </a:buClr>
              <a:buFont typeface="Arial" panose="020B0604020202020204" pitchFamily="34" charset="0"/>
              <a:buChar char="•"/>
            </a:pPr>
            <a:r>
              <a:rPr lang="it-IT" altLang="it-IT" sz="1100" b="1" dirty="0">
                <a:latin typeface="+mj-lt"/>
                <a:ea typeface="ヒラギノ角ゴ Pro W3" pitchFamily="125" charset="-128"/>
                <a:cs typeface="Arial" panose="020B0604020202020204" pitchFamily="34" charset="0"/>
              </a:rPr>
              <a:t>opere per il riutilizzo </a:t>
            </a:r>
            <a:r>
              <a:rPr lang="it-IT" altLang="it-IT" sz="1100" dirty="0">
                <a:latin typeface="+mj-lt"/>
                <a:ea typeface="ヒラギノ角ゴ Pro W3" pitchFamily="125" charset="-128"/>
                <a:cs typeface="Arial" panose="020B0604020202020204" pitchFamily="34" charset="0"/>
              </a:rPr>
              <a:t>delle acque reflue depurate (impianti di affinamento, opere di interconnessione con gli utilizzatori) e per una </a:t>
            </a:r>
            <a:r>
              <a:rPr lang="it-IT" altLang="it-IT" sz="1100" b="1" dirty="0">
                <a:latin typeface="+mj-lt"/>
                <a:ea typeface="ヒラギノ角ゴ Pro W3" pitchFamily="125" charset="-128"/>
                <a:cs typeface="Arial" panose="020B0604020202020204" pitchFamily="34" charset="0"/>
              </a:rPr>
              <a:t>gestione adeguata delle acque meteoriche </a:t>
            </a:r>
            <a:r>
              <a:rPr lang="it-IT" altLang="it-IT" sz="1100" dirty="0">
                <a:latin typeface="+mj-lt"/>
                <a:ea typeface="ヒラギノ角ゴ Pro W3" pitchFamily="125" charset="-128"/>
                <a:cs typeface="Arial" panose="020B0604020202020204" pitchFamily="34" charset="0"/>
              </a:rPr>
              <a:t>(incluse reti duali, vasche di laminazione, ecc.)</a:t>
            </a:r>
          </a:p>
        </p:txBody>
      </p:sp>
      <p:sp>
        <p:nvSpPr>
          <p:cNvPr id="162" name="Google Shape;162;g22d488de23d_2_29">
            <a:extLst>
              <a:ext uri="{FF2B5EF4-FFF2-40B4-BE49-F238E27FC236}">
                <a16:creationId xmlns:a16="http://schemas.microsoft.com/office/drawing/2014/main" id="{0EA7E379-02DA-61FA-5ABF-1CA4E8370721}"/>
              </a:ext>
            </a:extLst>
          </p:cNvPr>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Contesto di riferimento</a:t>
            </a:r>
            <a:endParaRPr sz="3300" b="1" dirty="0">
              <a:solidFill>
                <a:srgbClr val="00B0F0"/>
              </a:solidFill>
              <a:latin typeface="Century Gothic" panose="020B0502020202020204" pitchFamily="34" charset="0"/>
              <a:ea typeface="Calibri"/>
              <a:cs typeface="Calibri"/>
              <a:sym typeface="Calibri"/>
            </a:endParaRPr>
          </a:p>
        </p:txBody>
      </p:sp>
      <p:graphicFrame>
        <p:nvGraphicFramePr>
          <p:cNvPr id="5" name="Tabella 3">
            <a:extLst>
              <a:ext uri="{FF2B5EF4-FFF2-40B4-BE49-F238E27FC236}">
                <a16:creationId xmlns:a16="http://schemas.microsoft.com/office/drawing/2014/main" id="{B98720AB-752F-D807-51C3-10C258BA44C7}"/>
              </a:ext>
            </a:extLst>
          </p:cNvPr>
          <p:cNvGraphicFramePr>
            <a:graphicFrameLocks noGrp="1"/>
          </p:cNvGraphicFramePr>
          <p:nvPr>
            <p:extLst>
              <p:ext uri="{D42A27DB-BD31-4B8C-83A1-F6EECF244321}">
                <p14:modId xmlns:p14="http://schemas.microsoft.com/office/powerpoint/2010/main" val="2625104094"/>
              </p:ext>
            </p:extLst>
          </p:nvPr>
        </p:nvGraphicFramePr>
        <p:xfrm>
          <a:off x="342670" y="1150499"/>
          <a:ext cx="4449060" cy="2018535"/>
        </p:xfrm>
        <a:graphic>
          <a:graphicData uri="http://schemas.openxmlformats.org/drawingml/2006/table">
            <a:tbl>
              <a:tblPr firstRow="1" bandRow="1">
                <a:tableStyleId>{5C22544A-7EE6-4342-B048-85BDC9FD1C3A}</a:tableStyleId>
              </a:tblPr>
              <a:tblGrid>
                <a:gridCol w="4449060">
                  <a:extLst>
                    <a:ext uri="{9D8B030D-6E8A-4147-A177-3AD203B41FA5}">
                      <a16:colId xmlns:a16="http://schemas.microsoft.com/office/drawing/2014/main" val="4089359312"/>
                    </a:ext>
                  </a:extLst>
                </a:gridCol>
              </a:tblGrid>
              <a:tr h="387855">
                <a:tc>
                  <a:txBody>
                    <a:bodyPr/>
                    <a:lstStyle/>
                    <a:p>
                      <a:pPr algn="ctr"/>
                      <a:r>
                        <a:rPr lang="it-IT" sz="1400" dirty="0">
                          <a:solidFill>
                            <a:schemeClr val="tx1"/>
                          </a:solidFill>
                          <a:latin typeface="Arial" panose="020B0604020202020204" pitchFamily="34" charset="0"/>
                          <a:cs typeface="Arial" panose="020B0604020202020204" pitchFamily="34" charset="0"/>
                        </a:rPr>
                        <a:t>Recenti interventi </a:t>
                      </a:r>
                      <a:r>
                        <a:rPr lang="it-IT" sz="1300" dirty="0">
                          <a:solidFill>
                            <a:schemeClr val="tx1"/>
                          </a:solidFill>
                          <a:latin typeface="Arial" panose="020B0604020202020204" pitchFamily="34" charset="0"/>
                          <a:cs typeface="Arial" panose="020B0604020202020204" pitchFamily="34" charset="0"/>
                        </a:rPr>
                        <a:t>normativi</a:t>
                      </a:r>
                    </a:p>
                  </a:txBody>
                  <a:tcPr>
                    <a:solidFill>
                      <a:schemeClr val="bg1">
                        <a:lumMod val="85000"/>
                      </a:schemeClr>
                    </a:solidFill>
                  </a:tcPr>
                </a:tc>
                <a:extLst>
                  <a:ext uri="{0D108BD9-81ED-4DB2-BD59-A6C34878D82A}">
                    <a16:rowId xmlns:a16="http://schemas.microsoft.com/office/drawing/2014/main" val="1260912027"/>
                  </a:ext>
                </a:extLst>
              </a:tr>
              <a:tr h="1588894">
                <a:tc>
                  <a:txBody>
                    <a:bodyPr/>
                    <a:lstStyle/>
                    <a:p>
                      <a:pPr algn="l"/>
                      <a:r>
                        <a:rPr lang="it-IT" sz="1200" b="1" dirty="0">
                          <a:solidFill>
                            <a:schemeClr val="tx1"/>
                          </a:solidFill>
                          <a:effectLst>
                            <a:outerShdw blurRad="38100" dist="38100" dir="2700000" algn="tl">
                              <a:srgbClr val="000000">
                                <a:alpha val="43137"/>
                              </a:srgbClr>
                            </a:outerShdw>
                          </a:effectLst>
                          <a:latin typeface="+mj-lt"/>
                          <a:cs typeface="Arial" panose="020B0604020202020204" pitchFamily="34" charset="0"/>
                        </a:rPr>
                        <a:t>Decreto-legge 14 aprile 2023, n. 39 </a:t>
                      </a:r>
                      <a:r>
                        <a:rPr lang="it-IT" sz="1200" dirty="0">
                          <a:solidFill>
                            <a:schemeClr val="tx1"/>
                          </a:solidFill>
                          <a:latin typeface="+mj-lt"/>
                          <a:cs typeface="Arial" panose="020B0604020202020204" pitchFamily="34" charset="0"/>
                        </a:rPr>
                        <a:t>«Disposizioni urgenti per il contrasto della scarsità idrica e per il potenziamento e l'adeguamento delle infrastrutture idriche»</a:t>
                      </a:r>
                    </a:p>
                    <a:p>
                      <a:pPr algn="l">
                        <a:spcBef>
                          <a:spcPts val="600"/>
                        </a:spcBef>
                      </a:pPr>
                      <a:r>
                        <a:rPr lang="it-IT" sz="1200" b="1" kern="1200" dirty="0">
                          <a:solidFill>
                            <a:schemeClr val="tx1"/>
                          </a:solidFill>
                          <a:effectLst>
                            <a:outerShdw blurRad="38100" dist="38100" dir="2700000" algn="tl">
                              <a:srgbClr val="000000">
                                <a:alpha val="43137"/>
                              </a:srgbClr>
                            </a:outerShdw>
                          </a:effectLst>
                          <a:latin typeface="+mj-lt"/>
                          <a:ea typeface="+mn-ea"/>
                          <a:cs typeface="Arial" panose="020B0604020202020204" pitchFamily="34" charset="0"/>
                        </a:rPr>
                        <a:t>Decreto interministeriale 350/22</a:t>
                      </a:r>
                      <a:r>
                        <a:rPr lang="it-IT" sz="1200" kern="1200" dirty="0">
                          <a:solidFill>
                            <a:schemeClr val="tx1"/>
                          </a:solidFill>
                          <a:latin typeface="+mj-lt"/>
                          <a:ea typeface="+mn-ea"/>
                          <a:cs typeface="Arial" panose="020B0604020202020204" pitchFamily="34" charset="0"/>
                        </a:rPr>
                        <a:t>, che aggiorna il Piano nazionale di interventi infrastrutturali e per la sicurezza nel settore idrico, e prevede una descrizione degli “Indicatori di affidabilità, resilienza e vulnerabilità”, basata sul contributo di Hashimoto et al. (1982)</a:t>
                      </a:r>
                    </a:p>
                  </a:txBody>
                  <a:tcPr>
                    <a:solidFill>
                      <a:schemeClr val="accent1">
                        <a:lumMod val="20000"/>
                        <a:lumOff val="80000"/>
                      </a:schemeClr>
                    </a:solidFill>
                  </a:tcPr>
                </a:tc>
                <a:extLst>
                  <a:ext uri="{0D108BD9-81ED-4DB2-BD59-A6C34878D82A}">
                    <a16:rowId xmlns:a16="http://schemas.microsoft.com/office/drawing/2014/main" val="268278746"/>
                  </a:ext>
                </a:extLst>
              </a:tr>
            </a:tbl>
          </a:graphicData>
        </a:graphic>
      </p:graphicFrame>
      <p:sp>
        <p:nvSpPr>
          <p:cNvPr id="8" name="Segnaposto contenuto 2">
            <a:extLst>
              <a:ext uri="{FF2B5EF4-FFF2-40B4-BE49-F238E27FC236}">
                <a16:creationId xmlns:a16="http://schemas.microsoft.com/office/drawing/2014/main" id="{1AD78254-205B-94A6-B7BF-18948B9F2481}"/>
              </a:ext>
            </a:extLst>
          </p:cNvPr>
          <p:cNvSpPr txBox="1">
            <a:spLocks/>
          </p:cNvSpPr>
          <p:nvPr/>
        </p:nvSpPr>
        <p:spPr bwMode="auto">
          <a:xfrm>
            <a:off x="5212081" y="1113923"/>
            <a:ext cx="65471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600"/>
              </a:spcAft>
              <a:buFont typeface="Arial" pitchFamily="34" charset="0"/>
              <a:buNone/>
            </a:pPr>
            <a:r>
              <a:rPr lang="it-IT" altLang="it-IT" sz="1400" dirty="0">
                <a:solidFill>
                  <a:srgbClr val="01A4CD"/>
                </a:solidFill>
                <a:latin typeface="Arial" panose="020B0604020202020204" pitchFamily="34" charset="0"/>
                <a:ea typeface="ヒラギノ角ゴ Pro W3" pitchFamily="125" charset="-128"/>
                <a:cs typeface="Arial" panose="020B0604020202020204" pitchFamily="34" charset="0"/>
              </a:rPr>
              <a:t>NECESSITA’ DI INDIVIDUARE UNA MISURA DELLA RESILIENZA NEL SERVIZIO IDRICO</a:t>
            </a:r>
            <a:endParaRPr lang="it-IT" altLang="it-IT" sz="1800" dirty="0">
              <a:solidFill>
                <a:srgbClr val="01A4CD"/>
              </a:solidFill>
              <a:latin typeface="+mj-lt"/>
              <a:ea typeface="ヒラギノ角ゴ Pro W3" pitchFamily="125" charset="-128"/>
              <a:cs typeface="Arial" pitchFamily="34" charset="0"/>
            </a:endParaRPr>
          </a:p>
        </p:txBody>
      </p:sp>
      <p:pic>
        <p:nvPicPr>
          <p:cNvPr id="3" name="Immagine 2">
            <a:extLst>
              <a:ext uri="{FF2B5EF4-FFF2-40B4-BE49-F238E27FC236}">
                <a16:creationId xmlns:a16="http://schemas.microsoft.com/office/drawing/2014/main" id="{8AA660A5-DFF2-0EF8-5D48-3F4CB52B2DB4}"/>
              </a:ext>
            </a:extLst>
          </p:cNvPr>
          <p:cNvPicPr>
            <a:picLocks noChangeAspect="1"/>
          </p:cNvPicPr>
          <p:nvPr/>
        </p:nvPicPr>
        <p:blipFill>
          <a:blip r:embed="rId4"/>
          <a:stretch>
            <a:fillRect/>
          </a:stretch>
        </p:blipFill>
        <p:spPr>
          <a:xfrm>
            <a:off x="1678301" y="5625205"/>
            <a:ext cx="3113429" cy="881350"/>
          </a:xfrm>
          <a:prstGeom prst="rect">
            <a:avLst/>
          </a:prstGeom>
        </p:spPr>
      </p:pic>
      <p:pic>
        <p:nvPicPr>
          <p:cNvPr id="6" name="Immagine 5">
            <a:extLst>
              <a:ext uri="{FF2B5EF4-FFF2-40B4-BE49-F238E27FC236}">
                <a16:creationId xmlns:a16="http://schemas.microsoft.com/office/drawing/2014/main" id="{D96111F4-E1BD-F5C2-70AF-409BAC74A616}"/>
              </a:ext>
            </a:extLst>
          </p:cNvPr>
          <p:cNvPicPr>
            <a:picLocks noChangeAspect="1"/>
          </p:cNvPicPr>
          <p:nvPr/>
        </p:nvPicPr>
        <p:blipFill>
          <a:blip r:embed="rId5"/>
          <a:stretch>
            <a:fillRect/>
          </a:stretch>
        </p:blipFill>
        <p:spPr>
          <a:xfrm>
            <a:off x="342670" y="3646646"/>
            <a:ext cx="4449060" cy="516924"/>
          </a:xfrm>
          <a:prstGeom prst="rect">
            <a:avLst/>
          </a:prstGeom>
        </p:spPr>
      </p:pic>
      <p:pic>
        <p:nvPicPr>
          <p:cNvPr id="10" name="Immagine 9">
            <a:extLst>
              <a:ext uri="{FF2B5EF4-FFF2-40B4-BE49-F238E27FC236}">
                <a16:creationId xmlns:a16="http://schemas.microsoft.com/office/drawing/2014/main" id="{F0AD578F-0E83-854C-3CB9-500584FE445F}"/>
              </a:ext>
            </a:extLst>
          </p:cNvPr>
          <p:cNvPicPr>
            <a:picLocks noChangeAspect="1"/>
          </p:cNvPicPr>
          <p:nvPr/>
        </p:nvPicPr>
        <p:blipFill>
          <a:blip r:embed="rId6"/>
          <a:stretch>
            <a:fillRect/>
          </a:stretch>
        </p:blipFill>
        <p:spPr>
          <a:xfrm>
            <a:off x="1075721" y="4339448"/>
            <a:ext cx="3716009" cy="1114437"/>
          </a:xfrm>
          <a:prstGeom prst="rect">
            <a:avLst/>
          </a:prstGeom>
        </p:spPr>
      </p:pic>
      <p:sp>
        <p:nvSpPr>
          <p:cNvPr id="19" name="Segnaposto contenuto 2">
            <a:extLst>
              <a:ext uri="{FF2B5EF4-FFF2-40B4-BE49-F238E27FC236}">
                <a16:creationId xmlns:a16="http://schemas.microsoft.com/office/drawing/2014/main" id="{3E7293B1-7316-858C-7BA2-920F102C3CD7}"/>
              </a:ext>
            </a:extLst>
          </p:cNvPr>
          <p:cNvSpPr txBox="1">
            <a:spLocks/>
          </p:cNvSpPr>
          <p:nvPr/>
        </p:nvSpPr>
        <p:spPr bwMode="auto">
          <a:xfrm>
            <a:off x="5212081" y="3965460"/>
            <a:ext cx="42245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0"/>
              </a:spcAft>
              <a:buClr>
                <a:srgbClr val="F18700"/>
              </a:buClr>
              <a:buNone/>
            </a:pPr>
            <a:r>
              <a:rPr lang="it-IT" altLang="it-IT" sz="1200" i="1" dirty="0" err="1">
                <a:solidFill>
                  <a:srgbClr val="002060"/>
                </a:solidFill>
                <a:latin typeface="+mj-lt"/>
                <a:ea typeface="ヒラギノ角ゴ Pro W3" pitchFamily="125" charset="-128"/>
                <a:cs typeface="Arial" panose="020B0604020202020204" pitchFamily="34" charset="0"/>
              </a:rPr>
              <a:t>European</a:t>
            </a:r>
            <a:r>
              <a:rPr lang="it-IT" altLang="it-IT" sz="1200" i="1" dirty="0">
                <a:solidFill>
                  <a:srgbClr val="002060"/>
                </a:solidFill>
                <a:latin typeface="+mj-lt"/>
                <a:ea typeface="ヒラギノ角ゴ Pro W3" pitchFamily="125" charset="-128"/>
                <a:cs typeface="Arial" panose="020B0604020202020204" pitchFamily="34" charset="0"/>
              </a:rPr>
              <a:t> </a:t>
            </a:r>
            <a:r>
              <a:rPr lang="it-IT" altLang="it-IT" sz="1200" i="1" dirty="0" err="1">
                <a:solidFill>
                  <a:srgbClr val="002060"/>
                </a:solidFill>
                <a:latin typeface="+mj-lt"/>
                <a:ea typeface="ヒラギノ角ゴ Pro W3" pitchFamily="125" charset="-128"/>
                <a:cs typeface="Arial" panose="020B0604020202020204" pitchFamily="34" charset="0"/>
              </a:rPr>
              <a:t>Drought</a:t>
            </a:r>
            <a:r>
              <a:rPr lang="it-IT" altLang="it-IT" sz="1200" i="1" dirty="0">
                <a:solidFill>
                  <a:srgbClr val="002060"/>
                </a:solidFill>
                <a:latin typeface="+mj-lt"/>
                <a:ea typeface="ヒラギノ角ゴ Pro W3" pitchFamily="125" charset="-128"/>
                <a:cs typeface="Arial" panose="020B0604020202020204" pitchFamily="34" charset="0"/>
              </a:rPr>
              <a:t> </a:t>
            </a:r>
            <a:r>
              <a:rPr lang="it-IT" altLang="it-IT" sz="1200" i="1" dirty="0" err="1">
                <a:solidFill>
                  <a:srgbClr val="002060"/>
                </a:solidFill>
                <a:latin typeface="+mj-lt"/>
                <a:ea typeface="ヒラギノ角ゴ Pro W3" pitchFamily="125" charset="-128"/>
                <a:cs typeface="Arial" panose="020B0604020202020204" pitchFamily="34" charset="0"/>
              </a:rPr>
              <a:t>Observatory</a:t>
            </a:r>
            <a:r>
              <a:rPr lang="it-IT" altLang="it-IT" sz="1200" i="1" dirty="0">
                <a:solidFill>
                  <a:srgbClr val="002060"/>
                </a:solidFill>
                <a:latin typeface="+mj-lt"/>
                <a:ea typeface="ヒラギノ角ゴ Pro W3" pitchFamily="125" charset="-128"/>
                <a:cs typeface="Arial" panose="020B0604020202020204" pitchFamily="34" charset="0"/>
              </a:rPr>
              <a:t> – </a:t>
            </a:r>
            <a:r>
              <a:rPr lang="it-IT" altLang="it-IT" sz="1200" i="1" dirty="0" err="1">
                <a:solidFill>
                  <a:srgbClr val="002060"/>
                </a:solidFill>
                <a:latin typeface="+mj-lt"/>
                <a:ea typeface="ヒラギノ角ゴ Pro W3" pitchFamily="125" charset="-128"/>
                <a:cs typeface="Arial" panose="020B0604020202020204" pitchFamily="34" charset="0"/>
              </a:rPr>
              <a:t>European</a:t>
            </a:r>
            <a:r>
              <a:rPr lang="it-IT" altLang="it-IT" sz="1200" i="1" dirty="0">
                <a:solidFill>
                  <a:srgbClr val="002060"/>
                </a:solidFill>
                <a:latin typeface="+mj-lt"/>
                <a:ea typeface="ヒラギノ角ゴ Pro W3" pitchFamily="125" charset="-128"/>
                <a:cs typeface="Arial" panose="020B0604020202020204" pitchFamily="34" charset="0"/>
              </a:rPr>
              <a:t> Commission</a:t>
            </a:r>
          </a:p>
        </p:txBody>
      </p:sp>
    </p:spTree>
    <p:extLst>
      <p:ext uri="{BB962C8B-B14F-4D97-AF65-F5344CB8AC3E}">
        <p14:creationId xmlns:p14="http://schemas.microsoft.com/office/powerpoint/2010/main" val="300923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graphicFrame>
        <p:nvGraphicFramePr>
          <p:cNvPr id="2" name="Tabella 1">
            <a:extLst>
              <a:ext uri="{FF2B5EF4-FFF2-40B4-BE49-F238E27FC236}">
                <a16:creationId xmlns:a16="http://schemas.microsoft.com/office/drawing/2014/main" id="{A63DABD9-1C8D-5A27-C126-3604EE028E12}"/>
              </a:ext>
            </a:extLst>
          </p:cNvPr>
          <p:cNvGraphicFramePr>
            <a:graphicFrameLocks noGrp="1"/>
          </p:cNvGraphicFramePr>
          <p:nvPr>
            <p:extLst>
              <p:ext uri="{D42A27DB-BD31-4B8C-83A1-F6EECF244321}">
                <p14:modId xmlns:p14="http://schemas.microsoft.com/office/powerpoint/2010/main" val="1796169675"/>
              </p:ext>
            </p:extLst>
          </p:nvPr>
        </p:nvGraphicFramePr>
        <p:xfrm>
          <a:off x="342669" y="3265716"/>
          <a:ext cx="5532408" cy="2320985"/>
        </p:xfrm>
        <a:graphic>
          <a:graphicData uri="http://schemas.openxmlformats.org/drawingml/2006/table">
            <a:tbl>
              <a:tblPr firstRow="1" bandRow="1">
                <a:solidFill>
                  <a:srgbClr val="FFFFFF">
                    <a:alpha val="10196"/>
                  </a:srgbClr>
                </a:solidFill>
                <a:tableStyleId>{5C22544A-7EE6-4342-B048-85BDC9FD1C3A}</a:tableStyleId>
              </a:tblPr>
              <a:tblGrid>
                <a:gridCol w="2766204">
                  <a:extLst>
                    <a:ext uri="{9D8B030D-6E8A-4147-A177-3AD203B41FA5}">
                      <a16:colId xmlns:a16="http://schemas.microsoft.com/office/drawing/2014/main" val="328752135"/>
                    </a:ext>
                  </a:extLst>
                </a:gridCol>
                <a:gridCol w="2766204">
                  <a:extLst>
                    <a:ext uri="{9D8B030D-6E8A-4147-A177-3AD203B41FA5}">
                      <a16:colId xmlns:a16="http://schemas.microsoft.com/office/drawing/2014/main" val="3463382454"/>
                    </a:ext>
                  </a:extLst>
                </a:gridCol>
              </a:tblGrid>
              <a:tr h="370840">
                <a:tc gridSpan="2">
                  <a:txBody>
                    <a:bodyPr/>
                    <a:lstStyle/>
                    <a:p>
                      <a:pPr algn="ctr"/>
                      <a:r>
                        <a:rPr lang="it-IT" sz="1400" dirty="0"/>
                        <a:t>Approvvigionamento</a:t>
                      </a:r>
                    </a:p>
                  </a:txBody>
                  <a:tcPr>
                    <a:solidFill>
                      <a:srgbClr val="002060"/>
                    </a:solidFill>
                  </a:tcPr>
                </a:tc>
                <a:tc hMerge="1">
                  <a:txBody>
                    <a:bodyPr/>
                    <a:lstStyle/>
                    <a:p>
                      <a:pPr algn="ctr"/>
                      <a:endParaRPr lang="it-IT" dirty="0"/>
                    </a:p>
                  </a:txBody>
                  <a:tcPr>
                    <a:solidFill>
                      <a:srgbClr val="00AD82"/>
                    </a:solidFill>
                  </a:tcPr>
                </a:tc>
                <a:extLst>
                  <a:ext uri="{0D108BD9-81ED-4DB2-BD59-A6C34878D82A}">
                    <a16:rowId xmlns:a16="http://schemas.microsoft.com/office/drawing/2014/main" val="1312397384"/>
                  </a:ext>
                </a:extLst>
              </a:tr>
              <a:tr h="370840">
                <a:tc gridSpan="2">
                  <a:txBody>
                    <a:bodyPr/>
                    <a:lstStyle/>
                    <a:p>
                      <a:pPr algn="ctr"/>
                      <a:r>
                        <a:rPr lang="it-IT" sz="1200" b="1" dirty="0"/>
                        <a:t>M0 – Resilienza idrica</a:t>
                      </a:r>
                    </a:p>
                  </a:txBody>
                  <a:tcPr>
                    <a:solidFill>
                      <a:schemeClr val="bg1">
                        <a:lumMod val="95000"/>
                      </a:schemeClr>
                    </a:solidFill>
                  </a:tcPr>
                </a:tc>
                <a:tc hMerge="1">
                  <a:txBody>
                    <a:bodyPr/>
                    <a:lstStyle/>
                    <a:p>
                      <a:pPr algn="ctr"/>
                      <a:endParaRPr lang="it-IT" dirty="0"/>
                    </a:p>
                  </a:txBody>
                  <a:tcPr>
                    <a:solidFill>
                      <a:srgbClr val="00AD82"/>
                    </a:solidFill>
                  </a:tcPr>
                </a:tc>
                <a:extLst>
                  <a:ext uri="{0D108BD9-81ED-4DB2-BD59-A6C34878D82A}">
                    <a16:rowId xmlns:a16="http://schemas.microsoft.com/office/drawing/2014/main" val="892596103"/>
                  </a:ext>
                </a:extLst>
              </a:tr>
              <a:tr h="370840">
                <a:tc>
                  <a:txBody>
                    <a:bodyPr/>
                    <a:lstStyle/>
                    <a:p>
                      <a:pPr algn="ctr"/>
                      <a:r>
                        <a:rPr lang="it-IT" sz="1400" b="1" dirty="0">
                          <a:solidFill>
                            <a:schemeClr val="bg1"/>
                          </a:solidFill>
                        </a:rPr>
                        <a:t>Acquedotto</a:t>
                      </a:r>
                    </a:p>
                  </a:txBody>
                  <a:tcPr>
                    <a:solidFill>
                      <a:srgbClr val="01A4CD"/>
                    </a:solidFill>
                  </a:tcPr>
                </a:tc>
                <a:tc>
                  <a:txBody>
                    <a:bodyPr/>
                    <a:lstStyle/>
                    <a:p>
                      <a:pPr algn="ctr"/>
                      <a:r>
                        <a:rPr lang="it-IT" sz="1400" b="1" dirty="0">
                          <a:solidFill>
                            <a:schemeClr val="bg1"/>
                          </a:solidFill>
                        </a:rPr>
                        <a:t>Fognatura &amp; Depurazione</a:t>
                      </a:r>
                    </a:p>
                  </a:txBody>
                  <a:tcPr>
                    <a:solidFill>
                      <a:srgbClr val="00AD82"/>
                    </a:solidFill>
                  </a:tcPr>
                </a:tc>
                <a:extLst>
                  <a:ext uri="{0D108BD9-81ED-4DB2-BD59-A6C34878D82A}">
                    <a16:rowId xmlns:a16="http://schemas.microsoft.com/office/drawing/2014/main" val="1173426448"/>
                  </a:ext>
                </a:extLst>
              </a:tr>
              <a:tr h="370840">
                <a:tc>
                  <a:txBody>
                    <a:bodyPr/>
                    <a:lstStyle/>
                    <a:p>
                      <a:pPr algn="ctr"/>
                      <a:r>
                        <a:rPr lang="it-IT" sz="1200" b="1" dirty="0">
                          <a:solidFill>
                            <a:schemeClr val="tx1"/>
                          </a:solidFill>
                        </a:rPr>
                        <a:t>M1. Perdite idriche</a:t>
                      </a:r>
                    </a:p>
                  </a:txBody>
                  <a:tcPr>
                    <a:solidFill>
                      <a:schemeClr val="bg1">
                        <a:lumMod val="95000"/>
                      </a:schemeClr>
                    </a:solidFill>
                  </a:tcPr>
                </a:tc>
                <a:tc>
                  <a:txBody>
                    <a:bodyPr/>
                    <a:lstStyle/>
                    <a:p>
                      <a:pPr algn="ctr"/>
                      <a:r>
                        <a:rPr lang="it-IT" sz="1200" b="1" dirty="0"/>
                        <a:t>M4. Adeguatezza del sistema fognario</a:t>
                      </a:r>
                    </a:p>
                  </a:txBody>
                  <a:tcPr>
                    <a:solidFill>
                      <a:schemeClr val="bg1">
                        <a:lumMod val="95000"/>
                      </a:schemeClr>
                    </a:solidFill>
                  </a:tcPr>
                </a:tc>
                <a:extLst>
                  <a:ext uri="{0D108BD9-81ED-4DB2-BD59-A6C34878D82A}">
                    <a16:rowId xmlns:a16="http://schemas.microsoft.com/office/drawing/2014/main" val="1124449064"/>
                  </a:ext>
                </a:extLst>
              </a:tr>
              <a:tr h="370840">
                <a:tc>
                  <a:txBody>
                    <a:bodyPr/>
                    <a:lstStyle/>
                    <a:p>
                      <a:pPr lvl="1"/>
                      <a:r>
                        <a:rPr lang="it-IT" sz="1200" b="1" dirty="0"/>
                        <a:t>M2. Interruzioni del servizio</a:t>
                      </a:r>
                    </a:p>
                  </a:txBody>
                  <a:tcP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M5</a:t>
                      </a:r>
                      <a:r>
                        <a:rPr kumimoji="0" lang="it-IT" sz="1200" b="0" i="0" u="none" strike="noStrike" kern="1200" cap="none" spc="0" normalizeH="0" baseline="0" noProof="0" dirty="0">
                          <a:ln>
                            <a:noFill/>
                          </a:ln>
                          <a:solidFill>
                            <a:prstClr val="black"/>
                          </a:solidFill>
                          <a:effectLst/>
                          <a:uLnTx/>
                          <a:uFillTx/>
                          <a:latin typeface="+mn-lt"/>
                          <a:ea typeface="+mn-ea"/>
                          <a:cs typeface="+mn-cs"/>
                        </a:rPr>
                        <a:t>. </a:t>
                      </a:r>
                      <a:r>
                        <a:rPr kumimoji="0" lang="it-IT" sz="1200" b="1" i="0" u="none" strike="noStrike" kern="1200" cap="none" spc="0" normalizeH="0" baseline="0" noProof="0" dirty="0">
                          <a:ln>
                            <a:noFill/>
                          </a:ln>
                          <a:solidFill>
                            <a:prstClr val="black"/>
                          </a:solidFill>
                          <a:effectLst/>
                          <a:uLnTx/>
                          <a:uFillTx/>
                          <a:latin typeface="+mn-lt"/>
                          <a:ea typeface="+mn-ea"/>
                          <a:cs typeface="+mn-cs"/>
                        </a:rPr>
                        <a:t>Smaltimento fanghi in discarica</a:t>
                      </a:r>
                    </a:p>
                  </a:txBody>
                  <a:tcPr>
                    <a:solidFill>
                      <a:schemeClr val="bg1">
                        <a:lumMod val="95000"/>
                      </a:schemeClr>
                    </a:solidFill>
                  </a:tcPr>
                </a:tc>
                <a:extLst>
                  <a:ext uri="{0D108BD9-81ED-4DB2-BD59-A6C34878D82A}">
                    <a16:rowId xmlns:a16="http://schemas.microsoft.com/office/drawing/2014/main" val="3956714046"/>
                  </a:ext>
                </a:extLst>
              </a:tr>
              <a:tr h="294065">
                <a:tc>
                  <a:txBody>
                    <a:bodyPr/>
                    <a:lstStyle/>
                    <a:p>
                      <a:pPr marL="0" marR="0" lvl="0" indent="0" algn="ctr" defTabSz="457200" rtl="0" eaLnBrk="1" fontAlgn="ctr" latinLnBrk="0" hangingPunct="1">
                        <a:lnSpc>
                          <a:spcPct val="100000"/>
                        </a:lnSpc>
                        <a:spcBef>
                          <a:spcPts val="0"/>
                        </a:spcBef>
                        <a:spcAft>
                          <a:spcPts val="0"/>
                        </a:spcAft>
                        <a:buClr>
                          <a:srgbClr val="F18600"/>
                        </a:buClr>
                        <a:buSzPct val="150000"/>
                        <a:buFont typeface="Arial" panose="020B0604020202020204" pitchFamily="34" charset="0"/>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M3. Qualità dell’acqua</a:t>
                      </a:r>
                      <a:endParaRPr kumimoji="0" lang="it-IT" sz="1200" b="1"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a:solidFill>
                      <a:schemeClr val="bg1">
                        <a:lumMod val="95000"/>
                      </a:schemeClr>
                    </a:solidFill>
                  </a:tcPr>
                </a:tc>
                <a:tc>
                  <a:txBody>
                    <a:bodyPr/>
                    <a:lstStyle/>
                    <a:p>
                      <a:pPr marL="0" marR="0" lvl="0" indent="0" algn="ctr" defTabSz="457200" rtl="0" eaLnBrk="1" fontAlgn="ctr" latinLnBrk="0" hangingPunct="1">
                        <a:lnSpc>
                          <a:spcPct val="100000"/>
                        </a:lnSpc>
                        <a:spcBef>
                          <a:spcPts val="0"/>
                        </a:spcBef>
                        <a:spcAft>
                          <a:spcPts val="0"/>
                        </a:spcAft>
                        <a:buClr>
                          <a:srgbClr val="F18600"/>
                        </a:buClr>
                        <a:buSzPct val="150000"/>
                        <a:buFont typeface="Arial" panose="020B0604020202020204" pitchFamily="34" charset="0"/>
                        <a:buNone/>
                        <a:tabLst/>
                        <a:defRPr/>
                      </a:pPr>
                      <a:r>
                        <a:rPr kumimoji="0" lang="it-IT" sz="1200" b="1" i="0" u="none" strike="noStrike" kern="1200" cap="none" spc="0" normalizeH="0" baseline="0" noProof="0" dirty="0">
                          <a:ln>
                            <a:noFill/>
                          </a:ln>
                          <a:solidFill>
                            <a:prstClr val="black"/>
                          </a:solidFill>
                          <a:effectLst/>
                          <a:uLnTx/>
                          <a:uFillTx/>
                          <a:latin typeface="+mn-lt"/>
                          <a:ea typeface="+mn-ea"/>
                          <a:cs typeface="+mn-cs"/>
                        </a:rPr>
                        <a:t>M6. Qualità dell’acqua depurata</a:t>
                      </a:r>
                    </a:p>
                  </a:txBody>
                  <a:tcPr>
                    <a:solidFill>
                      <a:schemeClr val="bg1">
                        <a:lumMod val="95000"/>
                      </a:schemeClr>
                    </a:solidFill>
                  </a:tcPr>
                </a:tc>
                <a:extLst>
                  <a:ext uri="{0D108BD9-81ED-4DB2-BD59-A6C34878D82A}">
                    <a16:rowId xmlns:a16="http://schemas.microsoft.com/office/drawing/2014/main" val="2678269607"/>
                  </a:ext>
                </a:extLst>
              </a:tr>
            </a:tbl>
          </a:graphicData>
        </a:graphic>
      </p:graphicFrame>
      <p:sp>
        <p:nvSpPr>
          <p:cNvPr id="162" name="Google Shape;162;g22d488de23d_2_29"/>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Standard generali di qualità tecnica</a:t>
            </a:r>
            <a:endParaRPr sz="3300" b="1" dirty="0">
              <a:solidFill>
                <a:srgbClr val="00B0F0"/>
              </a:solidFill>
              <a:latin typeface="Century Gothic" panose="020B0502020202020204" pitchFamily="34" charset="0"/>
              <a:ea typeface="Calibri"/>
              <a:cs typeface="Calibri"/>
              <a:sym typeface="Calibri"/>
            </a:endParaRPr>
          </a:p>
        </p:txBody>
      </p:sp>
      <p:sp>
        <p:nvSpPr>
          <p:cNvPr id="3" name="Segnaposto contenuto 2">
            <a:extLst>
              <a:ext uri="{FF2B5EF4-FFF2-40B4-BE49-F238E27FC236}">
                <a16:creationId xmlns:a16="http://schemas.microsoft.com/office/drawing/2014/main" id="{C12DFC68-CB6D-E2B2-A747-88266D46C840}"/>
              </a:ext>
            </a:extLst>
          </p:cNvPr>
          <p:cNvSpPr txBox="1">
            <a:spLocks/>
          </p:cNvSpPr>
          <p:nvPr/>
        </p:nvSpPr>
        <p:spPr bwMode="auto">
          <a:xfrm>
            <a:off x="342669" y="1812123"/>
            <a:ext cx="5532407"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0"/>
              </a:spcAft>
              <a:buClr>
                <a:srgbClr val="F18700"/>
              </a:buClr>
            </a:pPr>
            <a:r>
              <a:rPr lang="it-IT" altLang="it-IT" sz="1300" dirty="0">
                <a:latin typeface="+mj-lt"/>
                <a:ea typeface="ヒラギノ角ゴ Pro W3" pitchFamily="125" charset="-128"/>
                <a:cs typeface="Arial" panose="020B0604020202020204" pitchFamily="34" charset="0"/>
              </a:rPr>
              <a:t>Introduzione del macro-indicatore </a:t>
            </a:r>
            <a:r>
              <a:rPr lang="it-IT" altLang="it-IT" sz="1300" b="1" i="1" dirty="0">
                <a:solidFill>
                  <a:srgbClr val="002060"/>
                </a:solidFill>
                <a:latin typeface="+mj-lt"/>
                <a:ea typeface="ヒラギノ角ゴ Pro W3" pitchFamily="125" charset="-128"/>
                <a:cs typeface="Arial" panose="020B0604020202020204" pitchFamily="34" charset="0"/>
              </a:rPr>
              <a:t>M0 – Resilienza idrica</a:t>
            </a:r>
            <a:r>
              <a:rPr lang="it-IT" altLang="it-IT" sz="1300" dirty="0">
                <a:latin typeface="+mj-lt"/>
                <a:ea typeface="ヒラギノ角ゴ Pro W3" pitchFamily="125" charset="-128"/>
                <a:cs typeface="Arial" panose="020B0604020202020204" pitchFamily="34" charset="0"/>
              </a:rPr>
              <a:t>, definito sulla base del rapporto tra la sommatoria dei consumi richiesti dai diversi usi della risorsa (civili, irrigui e industriali) e la disponibilità idrica totale del territorio</a:t>
            </a:r>
          </a:p>
        </p:txBody>
      </p:sp>
      <p:sp>
        <p:nvSpPr>
          <p:cNvPr id="4" name="Segnaposto contenuto 2">
            <a:extLst>
              <a:ext uri="{FF2B5EF4-FFF2-40B4-BE49-F238E27FC236}">
                <a16:creationId xmlns:a16="http://schemas.microsoft.com/office/drawing/2014/main" id="{1B313835-C826-DA0A-AF59-9825BF6C0854}"/>
              </a:ext>
            </a:extLst>
          </p:cNvPr>
          <p:cNvSpPr txBox="1">
            <a:spLocks/>
          </p:cNvSpPr>
          <p:nvPr/>
        </p:nvSpPr>
        <p:spPr bwMode="auto">
          <a:xfrm>
            <a:off x="342669" y="1313645"/>
            <a:ext cx="5532407" cy="307777"/>
          </a:xfrm>
          <a:prstGeom prst="rect">
            <a:avLst/>
          </a:prstGeom>
          <a:solidFill>
            <a:srgbClr val="01A4CD"/>
          </a:solidFill>
          <a:ln>
            <a:noFill/>
          </a:ln>
        </p:spPr>
        <p:txBody>
          <a:bodyPr vert="horz" wrap="square" lIns="91440" tIns="45720" rIns="91440" bIns="45720" numCol="1" anchor="t" anchorCtr="0" compatLnSpc="1">
            <a:prstTxWarp prst="textNoShape">
              <a:avLst/>
            </a:prstTxWarp>
            <a:spAutoFit/>
          </a:bodyPr>
          <a:lstStyle>
            <a:defPPr>
              <a:defRPr lang="it-IT"/>
            </a:defPPr>
            <a:lvl1pPr marL="0" indent="0" algn="ctr" eaLnBrk="1" hangingPunct="1">
              <a:spcBef>
                <a:spcPts val="600"/>
              </a:spcBef>
              <a:spcAft>
                <a:spcPts val="0"/>
              </a:spcAft>
              <a:buClr>
                <a:srgbClr val="01A4CD"/>
              </a:buClr>
              <a:buFont typeface="Arial" pitchFamily="34" charset="0"/>
              <a:buNone/>
              <a:defRPr sz="1400">
                <a:solidFill>
                  <a:schemeClr val="bg1"/>
                </a:solidFill>
                <a:latin typeface="+mj-lt"/>
                <a:cs typeface="Arial" panose="020B0604020202020204" pitchFamily="34" charset="0"/>
              </a:defRPr>
            </a:lvl1pPr>
            <a:lvl2pPr marL="742950" indent="-285750" eaLnBrk="1" hangingPunct="1">
              <a:spcBef>
                <a:spcPct val="20000"/>
              </a:spcBef>
              <a:buFont typeface="Arial" pitchFamily="34" charset="0"/>
              <a:buChar char="–"/>
              <a:defRPr sz="2800">
                <a:latin typeface="+mn-lt"/>
                <a:ea typeface="ヒラギノ角ゴ Pro W3" charset="0"/>
              </a:defRPr>
            </a:lvl2pPr>
            <a:lvl3pPr marL="1143000" indent="-228600" eaLnBrk="1" hangingPunct="1">
              <a:spcBef>
                <a:spcPct val="20000"/>
              </a:spcBef>
              <a:buFont typeface="Arial" pitchFamily="34" charset="0"/>
              <a:buChar char="•"/>
              <a:defRPr sz="2400">
                <a:latin typeface="+mn-lt"/>
                <a:ea typeface="ヒラギノ角ゴ Pro W3" charset="0"/>
              </a:defRPr>
            </a:lvl3pPr>
            <a:lvl4pPr marL="1600200" indent="-228600" eaLnBrk="1" hangingPunct="1">
              <a:spcBef>
                <a:spcPct val="20000"/>
              </a:spcBef>
              <a:buFont typeface="Arial" pitchFamily="34" charset="0"/>
              <a:buChar char="–"/>
              <a:defRPr sz="2000">
                <a:latin typeface="+mn-lt"/>
                <a:ea typeface="ヒラギノ角ゴ Pro W3" charset="0"/>
              </a:defRPr>
            </a:lvl4pPr>
            <a:lvl5pPr marL="2057400" indent="-228600" eaLnBrk="1" hangingPunct="1">
              <a:spcBef>
                <a:spcPct val="20000"/>
              </a:spcBef>
              <a:buFont typeface="Arial" pitchFamily="34" charset="0"/>
              <a:buChar char="»"/>
              <a:defRPr sz="2000">
                <a:latin typeface="+mn-lt"/>
                <a:ea typeface="ヒラギノ角ゴ Pro W3"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it-IT" altLang="it-IT" dirty="0"/>
              <a:t>Obiettivi di qualità tecnica e relativi macro-indicatori</a:t>
            </a:r>
          </a:p>
        </p:txBody>
      </p:sp>
      <p:sp>
        <p:nvSpPr>
          <p:cNvPr id="5" name="Segnaposto contenuto 2">
            <a:extLst>
              <a:ext uri="{FF2B5EF4-FFF2-40B4-BE49-F238E27FC236}">
                <a16:creationId xmlns:a16="http://schemas.microsoft.com/office/drawing/2014/main" id="{1A18AADC-B8A6-3659-757F-1DBF1AE00A79}"/>
              </a:ext>
            </a:extLst>
          </p:cNvPr>
          <p:cNvSpPr txBox="1">
            <a:spLocks/>
          </p:cNvSpPr>
          <p:nvPr/>
        </p:nvSpPr>
        <p:spPr bwMode="auto">
          <a:xfrm>
            <a:off x="4465221" y="3653902"/>
            <a:ext cx="1409854" cy="292388"/>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300" dirty="0">
                <a:solidFill>
                  <a:srgbClr val="002060"/>
                </a:solidFill>
                <a:latin typeface="+mj-lt"/>
                <a:ea typeface="ヒラギノ角ゴ Pro W3" pitchFamily="125" charset="-128"/>
                <a:cs typeface="Arial" panose="020B0604020202020204" pitchFamily="34" charset="0"/>
              </a:rPr>
              <a:t>dal 2024</a:t>
            </a:r>
          </a:p>
        </p:txBody>
      </p:sp>
      <p:sp>
        <p:nvSpPr>
          <p:cNvPr id="6" name="Segnaposto contenuto 2">
            <a:extLst>
              <a:ext uri="{FF2B5EF4-FFF2-40B4-BE49-F238E27FC236}">
                <a16:creationId xmlns:a16="http://schemas.microsoft.com/office/drawing/2014/main" id="{4799E359-A8E1-DC5B-B081-714A0B696D45}"/>
              </a:ext>
            </a:extLst>
          </p:cNvPr>
          <p:cNvSpPr txBox="1">
            <a:spLocks/>
          </p:cNvSpPr>
          <p:nvPr/>
        </p:nvSpPr>
        <p:spPr bwMode="auto">
          <a:xfrm>
            <a:off x="4465221" y="5586701"/>
            <a:ext cx="1409854" cy="292388"/>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300" dirty="0">
                <a:solidFill>
                  <a:srgbClr val="002060"/>
                </a:solidFill>
                <a:latin typeface="+mj-lt"/>
                <a:ea typeface="ヒラギノ角ゴ Pro W3" pitchFamily="125" charset="-128"/>
                <a:cs typeface="Arial" panose="020B0604020202020204" pitchFamily="34" charset="0"/>
              </a:rPr>
              <a:t>dal 2018</a:t>
            </a:r>
          </a:p>
        </p:txBody>
      </p:sp>
      <p:sp>
        <p:nvSpPr>
          <p:cNvPr id="7" name="CasellaDiTesto 6">
            <a:extLst>
              <a:ext uri="{FF2B5EF4-FFF2-40B4-BE49-F238E27FC236}">
                <a16:creationId xmlns:a16="http://schemas.microsoft.com/office/drawing/2014/main" id="{6F32A4AC-525B-2F36-A333-76780DC148C5}"/>
              </a:ext>
            </a:extLst>
          </p:cNvPr>
          <p:cNvSpPr txBox="1"/>
          <p:nvPr/>
        </p:nvSpPr>
        <p:spPr>
          <a:xfrm>
            <a:off x="267336" y="2959938"/>
            <a:ext cx="5607739" cy="246221"/>
          </a:xfrm>
          <a:prstGeom prst="rect">
            <a:avLst/>
          </a:prstGeom>
          <a:noFill/>
        </p:spPr>
        <p:txBody>
          <a:bodyPr wrap="square">
            <a:spAutoFit/>
          </a:bodyPr>
          <a:lstStyle/>
          <a:p>
            <a:r>
              <a:rPr lang="it-IT" sz="1000" b="1" dirty="0">
                <a:solidFill>
                  <a:schemeClr val="accent1">
                    <a:lumMod val="75000"/>
                  </a:schemeClr>
                </a:solidFill>
                <a:latin typeface="+mj-lt"/>
                <a:cs typeface="Arial" panose="020B0604020202020204" pitchFamily="34" charset="0"/>
              </a:rPr>
              <a:t>Deliberazione 917/2017/R/</a:t>
            </a:r>
            <a:r>
              <a:rPr lang="it-IT" sz="1000" b="1" dirty="0" err="1">
                <a:solidFill>
                  <a:schemeClr val="accent1">
                    <a:lumMod val="75000"/>
                  </a:schemeClr>
                </a:solidFill>
                <a:latin typeface="+mj-lt"/>
                <a:cs typeface="Arial" panose="020B0604020202020204" pitchFamily="34" charset="0"/>
              </a:rPr>
              <a:t>idr</a:t>
            </a:r>
            <a:r>
              <a:rPr lang="it-IT" sz="1000" b="1" dirty="0">
                <a:solidFill>
                  <a:schemeClr val="accent1">
                    <a:lumMod val="75000"/>
                  </a:schemeClr>
                </a:solidFill>
                <a:latin typeface="+mj-lt"/>
                <a:cs typeface="Arial" panose="020B0604020202020204" pitchFamily="34" charset="0"/>
              </a:rPr>
              <a:t> (RQTI), come aggiornata dalla deliberazione 637/2023/R/</a:t>
            </a:r>
            <a:r>
              <a:rPr lang="it-IT" sz="1000" b="1" dirty="0" err="1">
                <a:solidFill>
                  <a:schemeClr val="accent1">
                    <a:lumMod val="75000"/>
                  </a:schemeClr>
                </a:solidFill>
                <a:latin typeface="+mj-lt"/>
                <a:cs typeface="Arial" panose="020B0604020202020204" pitchFamily="34" charset="0"/>
              </a:rPr>
              <a:t>idr</a:t>
            </a:r>
            <a:endParaRPr lang="it-IT" sz="1000" b="1" dirty="0">
              <a:solidFill>
                <a:schemeClr val="accent1">
                  <a:lumMod val="75000"/>
                </a:schemeClr>
              </a:solidFill>
              <a:latin typeface="+mj-lt"/>
              <a:cs typeface="Arial" panose="020B0604020202020204" pitchFamily="34" charset="0"/>
            </a:endParaRPr>
          </a:p>
        </p:txBody>
      </p:sp>
      <p:pic>
        <p:nvPicPr>
          <p:cNvPr id="8" name="Picture 1">
            <a:extLst>
              <a:ext uri="{FF2B5EF4-FFF2-40B4-BE49-F238E27FC236}">
                <a16:creationId xmlns:a16="http://schemas.microsoft.com/office/drawing/2014/main" id="{AB51C1FA-F499-0B66-4CF1-79C370B0F0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6552" y="3212158"/>
            <a:ext cx="4596083" cy="2832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arentesi graffa chiusa 8">
            <a:extLst>
              <a:ext uri="{FF2B5EF4-FFF2-40B4-BE49-F238E27FC236}">
                <a16:creationId xmlns:a16="http://schemas.microsoft.com/office/drawing/2014/main" id="{9CC796C3-9B3C-3247-2B07-344BEEF446AC}"/>
              </a:ext>
            </a:extLst>
          </p:cNvPr>
          <p:cNvSpPr/>
          <p:nvPr/>
        </p:nvSpPr>
        <p:spPr>
          <a:xfrm>
            <a:off x="6316925" y="1313645"/>
            <a:ext cx="595939" cy="473053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0" name="Segnaposto contenuto 2">
            <a:extLst>
              <a:ext uri="{FF2B5EF4-FFF2-40B4-BE49-F238E27FC236}">
                <a16:creationId xmlns:a16="http://schemas.microsoft.com/office/drawing/2014/main" id="{144CA231-C966-88D9-02A3-AEAFC8776A08}"/>
              </a:ext>
            </a:extLst>
          </p:cNvPr>
          <p:cNvSpPr txBox="1">
            <a:spLocks/>
          </p:cNvSpPr>
          <p:nvPr/>
        </p:nvSpPr>
        <p:spPr bwMode="auto">
          <a:xfrm>
            <a:off x="7166552" y="1301453"/>
            <a:ext cx="4758804" cy="319969"/>
          </a:xfrm>
          <a:prstGeom prst="rect">
            <a:avLst/>
          </a:prstGeom>
          <a:solidFill>
            <a:srgbClr val="01A4CD"/>
          </a:solidFill>
          <a:ln>
            <a:noFill/>
          </a:ln>
        </p:spPr>
        <p:txBody>
          <a:bodyPr vert="horz" wrap="square" lIns="91440" tIns="45720" rIns="91440" bIns="45720" numCol="1" anchor="t" anchorCtr="0" compatLnSpc="1">
            <a:prstTxWarp prst="textNoShape">
              <a:avLst/>
            </a:prstTxWarp>
            <a:spAutoFit/>
          </a:bodyPr>
          <a:lstStyle>
            <a:defPPr>
              <a:defRPr lang="it-IT"/>
            </a:defPPr>
            <a:lvl1pPr marL="0" indent="0" algn="ctr" eaLnBrk="1" hangingPunct="1">
              <a:spcBef>
                <a:spcPts val="600"/>
              </a:spcBef>
              <a:spcAft>
                <a:spcPts val="0"/>
              </a:spcAft>
              <a:buClr>
                <a:srgbClr val="01A4CD"/>
              </a:buClr>
              <a:buFont typeface="Arial" pitchFamily="34" charset="0"/>
              <a:buNone/>
              <a:defRPr sz="1400">
                <a:solidFill>
                  <a:schemeClr val="bg1"/>
                </a:solidFill>
                <a:latin typeface="+mj-lt"/>
                <a:cs typeface="Arial" panose="020B0604020202020204" pitchFamily="34" charset="0"/>
              </a:defRPr>
            </a:lvl1pPr>
            <a:lvl2pPr marL="742950" indent="-285750" eaLnBrk="1" hangingPunct="1">
              <a:spcBef>
                <a:spcPct val="20000"/>
              </a:spcBef>
              <a:buFont typeface="Arial" pitchFamily="34" charset="0"/>
              <a:buChar char="–"/>
              <a:defRPr sz="2800">
                <a:latin typeface="+mn-lt"/>
                <a:ea typeface="ヒラギノ角ゴ Pro W3" charset="0"/>
              </a:defRPr>
            </a:lvl2pPr>
            <a:lvl3pPr marL="1143000" indent="-228600" eaLnBrk="1" hangingPunct="1">
              <a:spcBef>
                <a:spcPct val="20000"/>
              </a:spcBef>
              <a:buFont typeface="Arial" pitchFamily="34" charset="0"/>
              <a:buChar char="•"/>
              <a:defRPr sz="2400">
                <a:latin typeface="+mn-lt"/>
                <a:ea typeface="ヒラギノ角ゴ Pro W3" charset="0"/>
              </a:defRPr>
            </a:lvl3pPr>
            <a:lvl4pPr marL="1600200" indent="-228600" eaLnBrk="1" hangingPunct="1">
              <a:spcBef>
                <a:spcPct val="20000"/>
              </a:spcBef>
              <a:buFont typeface="Arial" pitchFamily="34" charset="0"/>
              <a:buChar char="–"/>
              <a:defRPr sz="2000">
                <a:latin typeface="+mn-lt"/>
                <a:ea typeface="ヒラギノ角ゴ Pro W3" charset="0"/>
              </a:defRPr>
            </a:lvl4pPr>
            <a:lvl5pPr marL="2057400" indent="-228600" eaLnBrk="1" hangingPunct="1">
              <a:spcBef>
                <a:spcPct val="20000"/>
              </a:spcBef>
              <a:buFont typeface="Arial" pitchFamily="34" charset="0"/>
              <a:buChar char="»"/>
              <a:defRPr sz="2000">
                <a:latin typeface="+mn-lt"/>
                <a:ea typeface="ヒラギノ角ゴ Pro W3"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r>
              <a:rPr lang="it-IT" altLang="it-IT" dirty="0"/>
              <a:t>Modello RQTI</a:t>
            </a:r>
          </a:p>
        </p:txBody>
      </p:sp>
      <p:sp>
        <p:nvSpPr>
          <p:cNvPr id="12" name="Segnaposto contenuto 2">
            <a:extLst>
              <a:ext uri="{FF2B5EF4-FFF2-40B4-BE49-F238E27FC236}">
                <a16:creationId xmlns:a16="http://schemas.microsoft.com/office/drawing/2014/main" id="{1DD5B964-130A-8EDA-40E5-F7F24D561D47}"/>
              </a:ext>
            </a:extLst>
          </p:cNvPr>
          <p:cNvSpPr txBox="1">
            <a:spLocks/>
          </p:cNvSpPr>
          <p:nvPr/>
        </p:nvSpPr>
        <p:spPr bwMode="auto">
          <a:xfrm>
            <a:off x="7166552" y="1812123"/>
            <a:ext cx="4758804"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spcBef>
                <a:spcPts val="600"/>
              </a:spcBef>
              <a:spcAft>
                <a:spcPts val="0"/>
              </a:spcAft>
              <a:buClr>
                <a:srgbClr val="F18700"/>
              </a:buClr>
            </a:pPr>
            <a:r>
              <a:rPr lang="it-IT" altLang="it-IT" sz="1300" dirty="0">
                <a:latin typeface="+mj-lt"/>
                <a:ea typeface="ヒラギノ角ゴ Pro W3" pitchFamily="125" charset="-128"/>
                <a:cs typeface="Arial" panose="020B0604020202020204" pitchFamily="34" charset="0"/>
              </a:rPr>
              <a:t>Obiettivi differenziati in funzione dello stato di efficienza preesistente, secondo una logica </a:t>
            </a:r>
            <a:r>
              <a:rPr lang="it-IT" altLang="it-IT" sz="1300" b="1" i="1" dirty="0">
                <a:solidFill>
                  <a:srgbClr val="002060"/>
                </a:solidFill>
                <a:latin typeface="+mj-lt"/>
                <a:ea typeface="ヒラギノ角ゴ Pro W3" pitchFamily="125" charset="-128"/>
                <a:cs typeface="Arial" panose="020B0604020202020204" pitchFamily="34" charset="0"/>
              </a:rPr>
              <a:t>output </a:t>
            </a:r>
            <a:r>
              <a:rPr lang="it-IT" altLang="it-IT" sz="1300" b="1" i="1" dirty="0" err="1">
                <a:solidFill>
                  <a:srgbClr val="002060"/>
                </a:solidFill>
                <a:latin typeface="+mj-lt"/>
                <a:ea typeface="ヒラギノ角ゴ Pro W3" pitchFamily="125" charset="-128"/>
                <a:cs typeface="Arial" panose="020B0604020202020204" pitchFamily="34" charset="0"/>
              </a:rPr>
              <a:t>based</a:t>
            </a:r>
            <a:r>
              <a:rPr lang="it-IT" altLang="it-IT" sz="1300" dirty="0">
                <a:latin typeface="+mj-lt"/>
                <a:ea typeface="ヒラギノ角ゴ Pro W3" pitchFamily="125" charset="-128"/>
                <a:cs typeface="Arial" panose="020B0604020202020204" pitchFamily="34" charset="0"/>
              </a:rPr>
              <a:t> e di </a:t>
            </a:r>
            <a:r>
              <a:rPr lang="it-IT" altLang="it-IT" sz="1300" b="1" i="1" dirty="0">
                <a:solidFill>
                  <a:srgbClr val="002060"/>
                </a:solidFill>
                <a:latin typeface="+mj-lt"/>
                <a:ea typeface="ヒラギノ角ゴ Pro W3" pitchFamily="125" charset="-128"/>
                <a:cs typeface="Arial" panose="020B0604020202020204" pitchFamily="34" charset="0"/>
              </a:rPr>
              <a:t>neutralità tecnologica</a:t>
            </a:r>
          </a:p>
          <a:p>
            <a:pPr algn="just">
              <a:spcBef>
                <a:spcPts val="600"/>
              </a:spcBef>
              <a:spcAft>
                <a:spcPts val="0"/>
              </a:spcAft>
              <a:buClr>
                <a:srgbClr val="F18700"/>
              </a:buClr>
            </a:pPr>
            <a:r>
              <a:rPr lang="it-IT" altLang="it-IT" sz="1300" dirty="0">
                <a:latin typeface="+mj-lt"/>
                <a:ea typeface="ヒラギノ角ゴ Pro W3" pitchFamily="125" charset="-128"/>
                <a:cs typeface="Arial" panose="020B0604020202020204" pitchFamily="34" charset="0"/>
              </a:rPr>
              <a:t>Approccio </a:t>
            </a:r>
            <a:r>
              <a:rPr lang="it-IT" altLang="it-IT" sz="1300" b="1" i="1" dirty="0">
                <a:solidFill>
                  <a:srgbClr val="002060"/>
                </a:solidFill>
                <a:latin typeface="+mj-lt"/>
                <a:ea typeface="ヒラギノ角ゴ Pro W3" pitchFamily="125" charset="-128"/>
                <a:cs typeface="Arial" panose="020B0604020202020204" pitchFamily="34" charset="0"/>
              </a:rPr>
              <a:t>multistadio</a:t>
            </a:r>
            <a:r>
              <a:rPr lang="it-IT" altLang="it-IT" sz="1300" dirty="0">
                <a:latin typeface="+mj-lt"/>
                <a:ea typeface="ヒラギノ角ゴ Pro W3" pitchFamily="125" charset="-128"/>
                <a:cs typeface="Arial" panose="020B0604020202020204" pitchFamily="34" charset="0"/>
              </a:rPr>
              <a:t> per la valutazione delle performance e l’attribuzione di premi e penalità, con </a:t>
            </a:r>
            <a:r>
              <a:rPr lang="it-IT" altLang="it-IT" sz="1300" b="1" i="1" dirty="0">
                <a:solidFill>
                  <a:srgbClr val="002060"/>
                </a:solidFill>
                <a:latin typeface="+mj-lt"/>
                <a:ea typeface="ヒラギノ角ゴ Pro W3" pitchFamily="125" charset="-128"/>
                <a:cs typeface="Arial" panose="020B0604020202020204" pitchFamily="34" charset="0"/>
              </a:rPr>
              <a:t>valutazioni cumulative biennali</a:t>
            </a:r>
          </a:p>
          <a:p>
            <a:pPr algn="just">
              <a:spcBef>
                <a:spcPts val="600"/>
              </a:spcBef>
              <a:spcAft>
                <a:spcPts val="0"/>
              </a:spcAft>
              <a:buClr>
                <a:srgbClr val="F18700"/>
              </a:buClr>
            </a:pPr>
            <a:endParaRPr lang="it-IT" altLang="it-IT" sz="1300" b="1" i="1" dirty="0">
              <a:solidFill>
                <a:srgbClr val="002060"/>
              </a:solidFill>
              <a:latin typeface="+mj-lt"/>
              <a:ea typeface="ヒラギノ角ゴ Pro W3" pitchFamily="125" charset="-128"/>
              <a:cs typeface="Arial" panose="020B0604020202020204" pitchFamily="34" charset="0"/>
            </a:endParaRPr>
          </a:p>
          <a:p>
            <a:pPr algn="just">
              <a:spcBef>
                <a:spcPts val="600"/>
              </a:spcBef>
              <a:spcAft>
                <a:spcPts val="0"/>
              </a:spcAft>
              <a:buClr>
                <a:srgbClr val="F18700"/>
              </a:buClr>
            </a:pPr>
            <a:endParaRPr lang="it-IT" altLang="it-IT" sz="1300" b="1" i="1" dirty="0">
              <a:solidFill>
                <a:srgbClr val="002060"/>
              </a:solidFill>
              <a:latin typeface="+mj-lt"/>
              <a:ea typeface="ヒラギノ角ゴ Pro W3" pitchFamily="125" charset="-128"/>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93F739D5-2550-3748-902E-068A05B5018F}"/>
            </a:ext>
          </a:extLst>
        </p:cNvPr>
        <p:cNvGrpSpPr/>
        <p:nvPr/>
      </p:nvGrpSpPr>
      <p:grpSpPr>
        <a:xfrm>
          <a:off x="0" y="0"/>
          <a:ext cx="0" cy="0"/>
          <a:chOff x="0" y="0"/>
          <a:chExt cx="0" cy="0"/>
        </a:xfrm>
      </p:grpSpPr>
      <p:grpSp>
        <p:nvGrpSpPr>
          <p:cNvPr id="25" name="Gruppo 24">
            <a:extLst>
              <a:ext uri="{FF2B5EF4-FFF2-40B4-BE49-F238E27FC236}">
                <a16:creationId xmlns:a16="http://schemas.microsoft.com/office/drawing/2014/main" id="{195ACD1F-4E1D-BDE8-705E-CCE2D31F46A9}"/>
              </a:ext>
            </a:extLst>
          </p:cNvPr>
          <p:cNvGrpSpPr/>
          <p:nvPr/>
        </p:nvGrpSpPr>
        <p:grpSpPr>
          <a:xfrm>
            <a:off x="1790051" y="4378017"/>
            <a:ext cx="2267067" cy="1970722"/>
            <a:chOff x="1588883" y="3801945"/>
            <a:chExt cx="2267067" cy="1970722"/>
          </a:xfrm>
        </p:grpSpPr>
        <p:pic>
          <p:nvPicPr>
            <p:cNvPr id="15" name="Immagine 14">
              <a:extLst>
                <a:ext uri="{FF2B5EF4-FFF2-40B4-BE49-F238E27FC236}">
                  <a16:creationId xmlns:a16="http://schemas.microsoft.com/office/drawing/2014/main" id="{ABDC7EFA-4470-988E-8EC7-5C98BA819C72}"/>
                </a:ext>
              </a:extLst>
            </p:cNvPr>
            <p:cNvPicPr>
              <a:picLocks noChangeAspect="1"/>
            </p:cNvPicPr>
            <p:nvPr/>
          </p:nvPicPr>
          <p:blipFill>
            <a:blip r:embed="rId3"/>
            <a:stretch>
              <a:fillRect/>
            </a:stretch>
          </p:blipFill>
          <p:spPr>
            <a:xfrm>
              <a:off x="1588883" y="3801945"/>
              <a:ext cx="2267067" cy="1809843"/>
            </a:xfrm>
            <a:prstGeom prst="rect">
              <a:avLst/>
            </a:prstGeom>
          </p:spPr>
        </p:pic>
        <p:pic>
          <p:nvPicPr>
            <p:cNvPr id="16" name="Immagine 15">
              <a:extLst>
                <a:ext uri="{FF2B5EF4-FFF2-40B4-BE49-F238E27FC236}">
                  <a16:creationId xmlns:a16="http://schemas.microsoft.com/office/drawing/2014/main" id="{BB4CB166-C5C2-0F53-E7E7-2E3C5B244BBA}"/>
                </a:ext>
              </a:extLst>
            </p:cNvPr>
            <p:cNvPicPr>
              <a:picLocks noChangeAspect="1"/>
            </p:cNvPicPr>
            <p:nvPr/>
          </p:nvPicPr>
          <p:blipFill>
            <a:blip r:embed="rId4"/>
            <a:stretch>
              <a:fillRect/>
            </a:stretch>
          </p:blipFill>
          <p:spPr>
            <a:xfrm>
              <a:off x="1903224" y="5588508"/>
              <a:ext cx="1638384" cy="184159"/>
            </a:xfrm>
            <a:prstGeom prst="rect">
              <a:avLst/>
            </a:prstGeom>
          </p:spPr>
        </p:pic>
      </p:grpSp>
      <p:sp>
        <p:nvSpPr>
          <p:cNvPr id="162" name="Google Shape;162;g22d488de23d_2_29">
            <a:extLst>
              <a:ext uri="{FF2B5EF4-FFF2-40B4-BE49-F238E27FC236}">
                <a16:creationId xmlns:a16="http://schemas.microsoft.com/office/drawing/2014/main" id="{7F71E319-86B0-8CE8-2A69-50845308B754}"/>
              </a:ext>
            </a:extLst>
          </p:cNvPr>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Effetti della regolazione della qualità tecnica</a:t>
            </a:r>
            <a:endParaRPr sz="3300" b="1" dirty="0">
              <a:solidFill>
                <a:srgbClr val="00B0F0"/>
              </a:solidFill>
              <a:latin typeface="Century Gothic" panose="020B0502020202020204" pitchFamily="34" charset="0"/>
              <a:ea typeface="Calibri"/>
              <a:cs typeface="Calibri"/>
              <a:sym typeface="Calibri"/>
            </a:endParaRPr>
          </a:p>
        </p:txBody>
      </p:sp>
      <p:pic>
        <p:nvPicPr>
          <p:cNvPr id="2" name="Immagine 1">
            <a:extLst>
              <a:ext uri="{FF2B5EF4-FFF2-40B4-BE49-F238E27FC236}">
                <a16:creationId xmlns:a16="http://schemas.microsoft.com/office/drawing/2014/main" id="{1E54CF46-166E-B3EB-0921-FC49FCC6CE55}"/>
              </a:ext>
            </a:extLst>
          </p:cNvPr>
          <p:cNvPicPr>
            <a:picLocks noChangeAspect="1"/>
          </p:cNvPicPr>
          <p:nvPr/>
        </p:nvPicPr>
        <p:blipFill>
          <a:blip r:embed="rId5"/>
          <a:stretch>
            <a:fillRect/>
          </a:stretch>
        </p:blipFill>
        <p:spPr>
          <a:xfrm>
            <a:off x="453749" y="1575238"/>
            <a:ext cx="4511443" cy="1976989"/>
          </a:xfrm>
          <a:prstGeom prst="rect">
            <a:avLst/>
          </a:prstGeom>
        </p:spPr>
      </p:pic>
      <p:pic>
        <p:nvPicPr>
          <p:cNvPr id="3" name="Immagine 2">
            <a:extLst>
              <a:ext uri="{FF2B5EF4-FFF2-40B4-BE49-F238E27FC236}">
                <a16:creationId xmlns:a16="http://schemas.microsoft.com/office/drawing/2014/main" id="{EB908EEA-7E22-992C-48AA-9916E8A9AE23}"/>
              </a:ext>
            </a:extLst>
          </p:cNvPr>
          <p:cNvPicPr>
            <a:picLocks noChangeAspect="1"/>
          </p:cNvPicPr>
          <p:nvPr/>
        </p:nvPicPr>
        <p:blipFill>
          <a:blip r:embed="rId6"/>
          <a:stretch>
            <a:fillRect/>
          </a:stretch>
        </p:blipFill>
        <p:spPr>
          <a:xfrm>
            <a:off x="5870232" y="1606841"/>
            <a:ext cx="2096636" cy="1987196"/>
          </a:xfrm>
          <a:prstGeom prst="rect">
            <a:avLst/>
          </a:prstGeom>
        </p:spPr>
      </p:pic>
      <p:pic>
        <p:nvPicPr>
          <p:cNvPr id="4" name="Immagine 3">
            <a:extLst>
              <a:ext uri="{FF2B5EF4-FFF2-40B4-BE49-F238E27FC236}">
                <a16:creationId xmlns:a16="http://schemas.microsoft.com/office/drawing/2014/main" id="{08764BB2-AC6E-66D3-B349-46B3F6945C44}"/>
              </a:ext>
            </a:extLst>
          </p:cNvPr>
          <p:cNvPicPr>
            <a:picLocks noChangeAspect="1"/>
          </p:cNvPicPr>
          <p:nvPr/>
        </p:nvPicPr>
        <p:blipFill>
          <a:blip r:embed="rId7"/>
          <a:stretch>
            <a:fillRect/>
          </a:stretch>
        </p:blipFill>
        <p:spPr>
          <a:xfrm>
            <a:off x="9637712" y="1703742"/>
            <a:ext cx="1929448" cy="1877099"/>
          </a:xfrm>
          <a:prstGeom prst="rect">
            <a:avLst/>
          </a:prstGeom>
        </p:spPr>
      </p:pic>
      <p:sp>
        <p:nvSpPr>
          <p:cNvPr id="6" name="Rettangolo 5">
            <a:extLst>
              <a:ext uri="{FF2B5EF4-FFF2-40B4-BE49-F238E27FC236}">
                <a16:creationId xmlns:a16="http://schemas.microsoft.com/office/drawing/2014/main" id="{2B627A92-0578-7DC3-016C-CDA3C48B98E1}"/>
              </a:ext>
            </a:extLst>
          </p:cNvPr>
          <p:cNvSpPr/>
          <p:nvPr/>
        </p:nvSpPr>
        <p:spPr bwMode="auto">
          <a:xfrm>
            <a:off x="9271258" y="3561708"/>
            <a:ext cx="2464836" cy="280742"/>
          </a:xfrm>
          <a:prstGeom prst="rect">
            <a:avLst/>
          </a:prstGeom>
          <a:ln w="6350"/>
        </p:spPr>
        <p:style>
          <a:lnRef idx="2">
            <a:schemeClr val="accent5"/>
          </a:lnRef>
          <a:fillRef idx="1">
            <a:schemeClr val="lt1"/>
          </a:fillRef>
          <a:effectRef idx="0">
            <a:schemeClr val="accent5"/>
          </a:effectRef>
          <a:fontRef idx="minor">
            <a:schemeClr val="dk1"/>
          </a:fontRef>
        </p:style>
        <p:txBody>
          <a:bodyPr anchor="ctr"/>
          <a:lstStyle/>
          <a:p>
            <a:r>
              <a:rPr lang="it-IT" sz="1000" dirty="0">
                <a:solidFill>
                  <a:schemeClr val="tx1"/>
                </a:solidFill>
                <a:latin typeface="Arial" panose="020B0604020202020204" pitchFamily="34" charset="0"/>
                <a:cs typeface="Arial" panose="020B0604020202020204" pitchFamily="34" charset="0"/>
              </a:rPr>
              <a:t>Riduzione tasso di non conformità : </a:t>
            </a:r>
            <a:r>
              <a:rPr lang="it-IT" sz="1000" dirty="0">
                <a:solidFill>
                  <a:srgbClr val="C00000"/>
                </a:solidFill>
                <a:latin typeface="Arial" panose="020B0604020202020204" pitchFamily="34" charset="0"/>
                <a:cs typeface="Arial" panose="020B0604020202020204" pitchFamily="34" charset="0"/>
              </a:rPr>
              <a:t>14%</a:t>
            </a:r>
          </a:p>
        </p:txBody>
      </p:sp>
      <p:sp>
        <p:nvSpPr>
          <p:cNvPr id="7" name="Rettangolo 6">
            <a:extLst>
              <a:ext uri="{FF2B5EF4-FFF2-40B4-BE49-F238E27FC236}">
                <a16:creationId xmlns:a16="http://schemas.microsoft.com/office/drawing/2014/main" id="{68DA9448-B77B-401F-320D-7A1608C586F9}"/>
              </a:ext>
            </a:extLst>
          </p:cNvPr>
          <p:cNvSpPr/>
          <p:nvPr/>
        </p:nvSpPr>
        <p:spPr bwMode="auto">
          <a:xfrm>
            <a:off x="655759" y="3570001"/>
            <a:ext cx="4107421" cy="248491"/>
          </a:xfrm>
          <a:prstGeom prst="rect">
            <a:avLst/>
          </a:prstGeom>
          <a:ln w="6350"/>
        </p:spPr>
        <p:style>
          <a:lnRef idx="2">
            <a:schemeClr val="accent5"/>
          </a:lnRef>
          <a:fillRef idx="1">
            <a:schemeClr val="lt1"/>
          </a:fillRef>
          <a:effectRef idx="0">
            <a:schemeClr val="accent5"/>
          </a:effectRef>
          <a:fontRef idx="minor">
            <a:schemeClr val="dk1"/>
          </a:fontRef>
        </p:style>
        <p:txBody>
          <a:bodyPr anchor="ctr"/>
          <a:lstStyle/>
          <a:p>
            <a:r>
              <a:rPr lang="it-IT" sz="1000" dirty="0">
                <a:solidFill>
                  <a:schemeClr val="tx1"/>
                </a:solidFill>
                <a:latin typeface="Arial" panose="020B0604020202020204" pitchFamily="34" charset="0"/>
                <a:cs typeface="Arial" panose="020B0604020202020204" pitchFamily="34" charset="0"/>
              </a:rPr>
              <a:t>Riduzione perdite lineari: </a:t>
            </a:r>
            <a:r>
              <a:rPr lang="it-IT" sz="1000" dirty="0">
                <a:solidFill>
                  <a:srgbClr val="C00000"/>
                </a:solidFill>
                <a:latin typeface="Arial" panose="020B0604020202020204" pitchFamily="34" charset="0"/>
                <a:cs typeface="Arial" panose="020B0604020202020204" pitchFamily="34" charset="0"/>
              </a:rPr>
              <a:t>12%</a:t>
            </a:r>
            <a:r>
              <a:rPr lang="it-IT" sz="1000" dirty="0">
                <a:solidFill>
                  <a:schemeClr val="tx1"/>
                </a:solidFill>
                <a:latin typeface="Arial" panose="020B0604020202020204" pitchFamily="34" charset="0"/>
                <a:cs typeface="Arial" panose="020B0604020202020204" pitchFamily="34" charset="0"/>
              </a:rPr>
              <a:t>; riduzione perdite %: </a:t>
            </a:r>
            <a:r>
              <a:rPr lang="it-IT" sz="1000" dirty="0">
                <a:solidFill>
                  <a:srgbClr val="C00000"/>
                </a:solidFill>
                <a:latin typeface="Arial" panose="020B0604020202020204" pitchFamily="34" charset="0"/>
                <a:cs typeface="Arial" panose="020B0604020202020204" pitchFamily="34" charset="0"/>
              </a:rPr>
              <a:t>4,4% </a:t>
            </a:r>
          </a:p>
        </p:txBody>
      </p:sp>
      <p:sp>
        <p:nvSpPr>
          <p:cNvPr id="9" name="Rettangolo 8">
            <a:extLst>
              <a:ext uri="{FF2B5EF4-FFF2-40B4-BE49-F238E27FC236}">
                <a16:creationId xmlns:a16="http://schemas.microsoft.com/office/drawing/2014/main" id="{ACB6271F-2EE7-73C7-9707-45B7852FC6BD}"/>
              </a:ext>
            </a:extLst>
          </p:cNvPr>
          <p:cNvSpPr/>
          <p:nvPr/>
        </p:nvSpPr>
        <p:spPr bwMode="auto">
          <a:xfrm>
            <a:off x="5528246" y="3570001"/>
            <a:ext cx="2780608" cy="238815"/>
          </a:xfrm>
          <a:prstGeom prst="rect">
            <a:avLst/>
          </a:prstGeom>
          <a:ln w="6350"/>
        </p:spPr>
        <p:style>
          <a:lnRef idx="2">
            <a:schemeClr val="accent5"/>
          </a:lnRef>
          <a:fillRef idx="1">
            <a:schemeClr val="lt1"/>
          </a:fillRef>
          <a:effectRef idx="0">
            <a:schemeClr val="accent5"/>
          </a:effectRef>
          <a:fontRef idx="minor">
            <a:schemeClr val="dk1"/>
          </a:fontRef>
        </p:style>
        <p:txBody>
          <a:bodyPr anchor="ctr"/>
          <a:lstStyle/>
          <a:p>
            <a:endParaRPr lang="it-IT" sz="1050" b="1" dirty="0">
              <a:solidFill>
                <a:schemeClr val="tx1"/>
              </a:solidFill>
              <a:latin typeface="+mn-lt"/>
              <a:ea typeface="+mn-ea"/>
            </a:endParaRPr>
          </a:p>
          <a:p>
            <a:endParaRPr lang="it-IT" sz="1050" b="1" dirty="0">
              <a:solidFill>
                <a:schemeClr val="tx1"/>
              </a:solidFill>
              <a:latin typeface="+mn-lt"/>
              <a:ea typeface="+mn-ea"/>
            </a:endParaRPr>
          </a:p>
          <a:p>
            <a:r>
              <a:rPr lang="it-IT" sz="1050" dirty="0">
                <a:solidFill>
                  <a:schemeClr val="tx1"/>
                </a:solidFill>
                <a:latin typeface="Arial" panose="020B0604020202020204" pitchFamily="34" charset="0"/>
                <a:cs typeface="Arial" panose="020B0604020202020204" pitchFamily="34" charset="0"/>
              </a:rPr>
              <a:t>Riduzione interruzioni: </a:t>
            </a:r>
            <a:r>
              <a:rPr lang="it-IT" sz="1050" dirty="0">
                <a:solidFill>
                  <a:srgbClr val="C00000"/>
                </a:solidFill>
                <a:latin typeface="Arial" panose="020B0604020202020204" pitchFamily="34" charset="0"/>
                <a:cs typeface="Arial" panose="020B0604020202020204" pitchFamily="34" charset="0"/>
              </a:rPr>
              <a:t>32% </a:t>
            </a:r>
          </a:p>
          <a:p>
            <a:endParaRPr lang="it-IT" sz="1050" dirty="0">
              <a:solidFill>
                <a:srgbClr val="C00000"/>
              </a:solidFill>
              <a:latin typeface="+mn-lt"/>
              <a:ea typeface="+mn-ea"/>
            </a:endParaRPr>
          </a:p>
          <a:p>
            <a:endParaRPr lang="it-IT" sz="1050" dirty="0">
              <a:solidFill>
                <a:srgbClr val="C00000"/>
              </a:solidFill>
              <a:latin typeface="+mn-lt"/>
              <a:ea typeface="+mn-ea"/>
            </a:endParaRPr>
          </a:p>
        </p:txBody>
      </p:sp>
      <p:sp>
        <p:nvSpPr>
          <p:cNvPr id="10" name="Rettangolo arrotondato 59">
            <a:extLst>
              <a:ext uri="{FF2B5EF4-FFF2-40B4-BE49-F238E27FC236}">
                <a16:creationId xmlns:a16="http://schemas.microsoft.com/office/drawing/2014/main" id="{8C56213B-686B-3A52-712E-D720274501F9}"/>
              </a:ext>
            </a:extLst>
          </p:cNvPr>
          <p:cNvSpPr>
            <a:spLocks noChangeAspect="1"/>
          </p:cNvSpPr>
          <p:nvPr/>
        </p:nvSpPr>
        <p:spPr bwMode="auto">
          <a:xfrm>
            <a:off x="9271258" y="1220975"/>
            <a:ext cx="2464836" cy="319783"/>
          </a:xfrm>
          <a:prstGeom prst="roundRect">
            <a:avLst/>
          </a:prstGeom>
          <a:solidFill>
            <a:srgbClr val="01A4CD"/>
          </a:solidFill>
          <a:ln w="9525">
            <a:solidFill>
              <a:srgbClr val="01A4CD"/>
            </a:solidFill>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marL="0" lvl="1" algn="ctr">
              <a:lnSpc>
                <a:spcPct val="90000"/>
              </a:lnSpc>
            </a:pPr>
            <a:r>
              <a:rPr lang="it-IT" sz="1100" b="1" cap="small" dirty="0">
                <a:solidFill>
                  <a:schemeClr val="bg1"/>
                </a:solidFill>
                <a:latin typeface="Roboto Medium" panose="02000000000000000000"/>
              </a:rPr>
              <a:t>M3 – Qualità dell’acqua (tasso camp. non conformi)</a:t>
            </a:r>
          </a:p>
        </p:txBody>
      </p:sp>
      <p:sp>
        <p:nvSpPr>
          <p:cNvPr id="11" name="Rettangolo arrotondato 59">
            <a:extLst>
              <a:ext uri="{FF2B5EF4-FFF2-40B4-BE49-F238E27FC236}">
                <a16:creationId xmlns:a16="http://schemas.microsoft.com/office/drawing/2014/main" id="{CD771711-F57D-E1FB-A119-8FA50F5C4987}"/>
              </a:ext>
            </a:extLst>
          </p:cNvPr>
          <p:cNvSpPr>
            <a:spLocks noChangeAspect="1"/>
          </p:cNvSpPr>
          <p:nvPr/>
        </p:nvSpPr>
        <p:spPr bwMode="auto">
          <a:xfrm>
            <a:off x="5528246" y="1214354"/>
            <a:ext cx="2780608" cy="316642"/>
          </a:xfrm>
          <a:prstGeom prst="roundRect">
            <a:avLst/>
          </a:prstGeom>
          <a:solidFill>
            <a:srgbClr val="01A4CD"/>
          </a:solidFill>
          <a:ln w="9525">
            <a:solidFill>
              <a:srgbClr val="01A4CD"/>
            </a:solidFill>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marL="0" lvl="1" algn="ctr">
              <a:lnSpc>
                <a:spcPct val="90000"/>
              </a:lnSpc>
            </a:pPr>
            <a:r>
              <a:rPr lang="it-IT" sz="1100" b="1" cap="small" dirty="0">
                <a:solidFill>
                  <a:schemeClr val="bg1"/>
                </a:solidFill>
                <a:latin typeface="Roboto Medium" panose="02000000000000000000"/>
              </a:rPr>
              <a:t>M2 – Interruzioni del servizio</a:t>
            </a:r>
          </a:p>
        </p:txBody>
      </p:sp>
      <p:sp>
        <p:nvSpPr>
          <p:cNvPr id="14" name="Rettangolo arrotondato 59">
            <a:extLst>
              <a:ext uri="{FF2B5EF4-FFF2-40B4-BE49-F238E27FC236}">
                <a16:creationId xmlns:a16="http://schemas.microsoft.com/office/drawing/2014/main" id="{80766C91-3A59-BDFA-ED63-8298EEA15179}"/>
              </a:ext>
            </a:extLst>
          </p:cNvPr>
          <p:cNvSpPr>
            <a:spLocks noChangeAspect="1"/>
          </p:cNvSpPr>
          <p:nvPr/>
        </p:nvSpPr>
        <p:spPr bwMode="auto">
          <a:xfrm>
            <a:off x="591705" y="1214354"/>
            <a:ext cx="4107422" cy="316642"/>
          </a:xfrm>
          <a:prstGeom prst="roundRect">
            <a:avLst/>
          </a:prstGeom>
          <a:solidFill>
            <a:srgbClr val="01A4CD"/>
          </a:solidFill>
          <a:ln w="9525">
            <a:solidFill>
              <a:srgbClr val="01A4CD"/>
            </a:solidFill>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marL="0" lvl="1" algn="ctr">
              <a:lnSpc>
                <a:spcPct val="90000"/>
              </a:lnSpc>
            </a:pPr>
            <a:r>
              <a:rPr lang="it-IT" sz="1100" b="1" cap="small" dirty="0">
                <a:solidFill>
                  <a:schemeClr val="bg1"/>
                </a:solidFill>
                <a:latin typeface="Roboto Medium" panose="02000000000000000000"/>
              </a:rPr>
              <a:t>M1 – Perdite idriche</a:t>
            </a:r>
          </a:p>
        </p:txBody>
      </p:sp>
      <p:pic>
        <p:nvPicPr>
          <p:cNvPr id="17" name="Immagine 16">
            <a:extLst>
              <a:ext uri="{FF2B5EF4-FFF2-40B4-BE49-F238E27FC236}">
                <a16:creationId xmlns:a16="http://schemas.microsoft.com/office/drawing/2014/main" id="{99D700E8-B502-7D77-2F72-65EF7162A5DC}"/>
              </a:ext>
            </a:extLst>
          </p:cNvPr>
          <p:cNvPicPr>
            <a:picLocks noChangeAspect="1"/>
          </p:cNvPicPr>
          <p:nvPr/>
        </p:nvPicPr>
        <p:blipFill>
          <a:blip r:embed="rId8"/>
          <a:stretch>
            <a:fillRect/>
          </a:stretch>
        </p:blipFill>
        <p:spPr>
          <a:xfrm>
            <a:off x="4657732" y="4411723"/>
            <a:ext cx="2533780" cy="2006703"/>
          </a:xfrm>
          <a:prstGeom prst="rect">
            <a:avLst/>
          </a:prstGeom>
        </p:spPr>
      </p:pic>
      <p:pic>
        <p:nvPicPr>
          <p:cNvPr id="18" name="Immagine 17">
            <a:extLst>
              <a:ext uri="{FF2B5EF4-FFF2-40B4-BE49-F238E27FC236}">
                <a16:creationId xmlns:a16="http://schemas.microsoft.com/office/drawing/2014/main" id="{5408BEB6-610B-E047-9B05-206E8A7A4EDF}"/>
              </a:ext>
            </a:extLst>
          </p:cNvPr>
          <p:cNvPicPr>
            <a:picLocks noChangeAspect="1"/>
          </p:cNvPicPr>
          <p:nvPr/>
        </p:nvPicPr>
        <p:blipFill>
          <a:blip r:embed="rId9"/>
          <a:stretch>
            <a:fillRect/>
          </a:stretch>
        </p:blipFill>
        <p:spPr>
          <a:xfrm>
            <a:off x="7761646" y="4469737"/>
            <a:ext cx="2240797" cy="1873915"/>
          </a:xfrm>
          <a:prstGeom prst="rect">
            <a:avLst/>
          </a:prstGeom>
        </p:spPr>
      </p:pic>
      <p:sp>
        <p:nvSpPr>
          <p:cNvPr id="19" name="Rettangolo arrotondato 59">
            <a:extLst>
              <a:ext uri="{FF2B5EF4-FFF2-40B4-BE49-F238E27FC236}">
                <a16:creationId xmlns:a16="http://schemas.microsoft.com/office/drawing/2014/main" id="{51919162-2059-17C4-B0DA-C1EAB4BFC2D8}"/>
              </a:ext>
            </a:extLst>
          </p:cNvPr>
          <p:cNvSpPr>
            <a:spLocks noChangeAspect="1"/>
          </p:cNvSpPr>
          <p:nvPr/>
        </p:nvSpPr>
        <p:spPr bwMode="auto">
          <a:xfrm>
            <a:off x="736773" y="4085301"/>
            <a:ext cx="3645874" cy="273049"/>
          </a:xfrm>
          <a:prstGeom prst="roundRect">
            <a:avLst/>
          </a:prstGeom>
          <a:solidFill>
            <a:srgbClr val="00AD82"/>
          </a:solidFill>
          <a:ln w="9525">
            <a:solidFill>
              <a:srgbClr val="00AD82"/>
            </a:solidFill>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marL="0" lvl="1" algn="ctr">
              <a:lnSpc>
                <a:spcPct val="90000"/>
              </a:lnSpc>
            </a:pPr>
            <a:r>
              <a:rPr lang="it-IT" sz="1100" b="1" cap="small" dirty="0">
                <a:solidFill>
                  <a:schemeClr val="bg1"/>
                </a:solidFill>
                <a:latin typeface="Roboto Medium" panose="02000000000000000000"/>
              </a:rPr>
              <a:t>M4 – Adeguatezza sistema fognario (allagamenti)</a:t>
            </a:r>
          </a:p>
        </p:txBody>
      </p:sp>
      <p:sp>
        <p:nvSpPr>
          <p:cNvPr id="20" name="Rettangolo 19">
            <a:extLst>
              <a:ext uri="{FF2B5EF4-FFF2-40B4-BE49-F238E27FC236}">
                <a16:creationId xmlns:a16="http://schemas.microsoft.com/office/drawing/2014/main" id="{6BADD40B-B23A-09DC-18A0-8CB6120E540A}"/>
              </a:ext>
            </a:extLst>
          </p:cNvPr>
          <p:cNvSpPr/>
          <p:nvPr/>
        </p:nvSpPr>
        <p:spPr bwMode="auto">
          <a:xfrm>
            <a:off x="7478267" y="6447737"/>
            <a:ext cx="2680717" cy="280743"/>
          </a:xfrm>
          <a:prstGeom prst="rect">
            <a:avLst/>
          </a:prstGeom>
          <a:ln w="6350">
            <a:solidFill>
              <a:srgbClr val="00AD82"/>
            </a:solidFill>
          </a:ln>
        </p:spPr>
        <p:style>
          <a:lnRef idx="2">
            <a:schemeClr val="accent5"/>
          </a:lnRef>
          <a:fillRef idx="1">
            <a:schemeClr val="lt1"/>
          </a:fillRef>
          <a:effectRef idx="0">
            <a:schemeClr val="accent5"/>
          </a:effectRef>
          <a:fontRef idx="minor">
            <a:schemeClr val="dk1"/>
          </a:fontRef>
        </p:style>
        <p:txBody>
          <a:bodyPr anchor="ctr"/>
          <a:lstStyle/>
          <a:p>
            <a:r>
              <a:rPr lang="it-IT" sz="1050" dirty="0">
                <a:solidFill>
                  <a:schemeClr val="tx1"/>
                </a:solidFill>
                <a:latin typeface="Arial" panose="020B0604020202020204" pitchFamily="34" charset="0"/>
                <a:cs typeface="Arial" panose="020B0604020202020204" pitchFamily="34" charset="0"/>
              </a:rPr>
              <a:t>Riduzione tasso di non conformità: </a:t>
            </a:r>
            <a:r>
              <a:rPr lang="it-IT" sz="1050" dirty="0">
                <a:solidFill>
                  <a:srgbClr val="C00000"/>
                </a:solidFill>
                <a:latin typeface="Arial" panose="020B0604020202020204" pitchFamily="34" charset="0"/>
                <a:cs typeface="Arial" panose="020B0604020202020204" pitchFamily="34" charset="0"/>
              </a:rPr>
              <a:t>30%</a:t>
            </a:r>
          </a:p>
        </p:txBody>
      </p:sp>
      <p:sp>
        <p:nvSpPr>
          <p:cNvPr id="21" name="Rettangolo 20">
            <a:extLst>
              <a:ext uri="{FF2B5EF4-FFF2-40B4-BE49-F238E27FC236}">
                <a16:creationId xmlns:a16="http://schemas.microsoft.com/office/drawing/2014/main" id="{A22AEFB3-E15B-FDD8-7372-2E155986CC3D}"/>
              </a:ext>
            </a:extLst>
          </p:cNvPr>
          <p:cNvSpPr/>
          <p:nvPr/>
        </p:nvSpPr>
        <p:spPr bwMode="auto">
          <a:xfrm>
            <a:off x="736774" y="6453204"/>
            <a:ext cx="3645873" cy="273049"/>
          </a:xfrm>
          <a:prstGeom prst="rect">
            <a:avLst/>
          </a:prstGeom>
          <a:ln w="6350">
            <a:solidFill>
              <a:srgbClr val="00AD82"/>
            </a:solidFill>
          </a:ln>
        </p:spPr>
        <p:style>
          <a:lnRef idx="2">
            <a:schemeClr val="accent5"/>
          </a:lnRef>
          <a:fillRef idx="1">
            <a:schemeClr val="lt1"/>
          </a:fillRef>
          <a:effectRef idx="0">
            <a:schemeClr val="accent5"/>
          </a:effectRef>
          <a:fontRef idx="minor">
            <a:schemeClr val="dk1"/>
          </a:fontRef>
        </p:style>
        <p:txBody>
          <a:bodyPr anchor="ctr"/>
          <a:lstStyle/>
          <a:p>
            <a:r>
              <a:rPr lang="it-IT" sz="1050" dirty="0">
                <a:solidFill>
                  <a:schemeClr val="tx1"/>
                </a:solidFill>
                <a:latin typeface="Arial" panose="020B0604020202020204" pitchFamily="34" charset="0"/>
                <a:cs typeface="Arial" panose="020B0604020202020204" pitchFamily="34" charset="0"/>
              </a:rPr>
              <a:t>Riduzione allagamenti/sversamenti: </a:t>
            </a:r>
            <a:r>
              <a:rPr lang="it-IT" sz="1050" dirty="0">
                <a:solidFill>
                  <a:srgbClr val="C00000"/>
                </a:solidFill>
                <a:latin typeface="Arial" panose="020B0604020202020204" pitchFamily="34" charset="0"/>
                <a:cs typeface="Arial" panose="020B0604020202020204" pitchFamily="34" charset="0"/>
              </a:rPr>
              <a:t>62%</a:t>
            </a:r>
          </a:p>
        </p:txBody>
      </p:sp>
      <p:sp>
        <p:nvSpPr>
          <p:cNvPr id="22" name="Rettangolo 21">
            <a:extLst>
              <a:ext uri="{FF2B5EF4-FFF2-40B4-BE49-F238E27FC236}">
                <a16:creationId xmlns:a16="http://schemas.microsoft.com/office/drawing/2014/main" id="{06078185-DFEC-87B5-D233-DFE052054F13}"/>
              </a:ext>
            </a:extLst>
          </p:cNvPr>
          <p:cNvSpPr/>
          <p:nvPr/>
        </p:nvSpPr>
        <p:spPr bwMode="auto">
          <a:xfrm>
            <a:off x="4582772" y="6445509"/>
            <a:ext cx="2680717" cy="280743"/>
          </a:xfrm>
          <a:prstGeom prst="rect">
            <a:avLst/>
          </a:prstGeom>
          <a:noFill/>
          <a:ln w="6350">
            <a:solidFill>
              <a:srgbClr val="00AD82"/>
            </a:solidFill>
          </a:ln>
        </p:spPr>
        <p:style>
          <a:lnRef idx="2">
            <a:schemeClr val="accent5"/>
          </a:lnRef>
          <a:fillRef idx="1">
            <a:schemeClr val="lt1"/>
          </a:fillRef>
          <a:effectRef idx="0">
            <a:schemeClr val="accent5"/>
          </a:effectRef>
          <a:fontRef idx="minor">
            <a:schemeClr val="dk1"/>
          </a:fontRef>
        </p:style>
        <p:txBody>
          <a:bodyPr anchor="ctr"/>
          <a:lstStyle/>
          <a:p>
            <a:r>
              <a:rPr lang="it-IT" sz="1050" dirty="0">
                <a:solidFill>
                  <a:schemeClr val="tx1"/>
                </a:solidFill>
                <a:latin typeface="Arial" panose="020B0604020202020204" pitchFamily="34" charset="0"/>
                <a:cs typeface="Arial" panose="020B0604020202020204" pitchFamily="34" charset="0"/>
              </a:rPr>
              <a:t>Riduzione smaltimento in discarica: </a:t>
            </a:r>
            <a:r>
              <a:rPr lang="it-IT" sz="1050" dirty="0">
                <a:solidFill>
                  <a:srgbClr val="C00000"/>
                </a:solidFill>
                <a:latin typeface="Arial" panose="020B0604020202020204" pitchFamily="34" charset="0"/>
                <a:cs typeface="Arial" panose="020B0604020202020204" pitchFamily="34" charset="0"/>
              </a:rPr>
              <a:t>50%</a:t>
            </a:r>
          </a:p>
        </p:txBody>
      </p:sp>
      <p:sp>
        <p:nvSpPr>
          <p:cNvPr id="23" name="Rettangolo arrotondato 59">
            <a:extLst>
              <a:ext uri="{FF2B5EF4-FFF2-40B4-BE49-F238E27FC236}">
                <a16:creationId xmlns:a16="http://schemas.microsoft.com/office/drawing/2014/main" id="{4F234358-9E27-EC70-665A-B03F206845C1}"/>
              </a:ext>
            </a:extLst>
          </p:cNvPr>
          <p:cNvSpPr>
            <a:spLocks noChangeAspect="1"/>
          </p:cNvSpPr>
          <p:nvPr/>
        </p:nvSpPr>
        <p:spPr bwMode="auto">
          <a:xfrm>
            <a:off x="4577705" y="4094210"/>
            <a:ext cx="2680717" cy="273049"/>
          </a:xfrm>
          <a:prstGeom prst="roundRect">
            <a:avLst/>
          </a:prstGeom>
          <a:solidFill>
            <a:srgbClr val="00AD82"/>
          </a:solidFill>
          <a:ln w="9525">
            <a:solidFill>
              <a:srgbClr val="00AD82"/>
            </a:solidFill>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marL="0" lvl="1" algn="ctr">
              <a:lnSpc>
                <a:spcPct val="90000"/>
              </a:lnSpc>
            </a:pPr>
            <a:r>
              <a:rPr lang="it-IT" sz="1100" b="1" cap="small" dirty="0">
                <a:solidFill>
                  <a:schemeClr val="bg1"/>
                </a:solidFill>
                <a:latin typeface="Roboto Medium" panose="02000000000000000000"/>
              </a:rPr>
              <a:t>M5 – Smaltimento fanghi</a:t>
            </a:r>
          </a:p>
        </p:txBody>
      </p:sp>
      <p:sp>
        <p:nvSpPr>
          <p:cNvPr id="24" name="Rettangolo arrotondato 59">
            <a:extLst>
              <a:ext uri="{FF2B5EF4-FFF2-40B4-BE49-F238E27FC236}">
                <a16:creationId xmlns:a16="http://schemas.microsoft.com/office/drawing/2014/main" id="{B1424E82-1E1B-E98A-3FC7-049E9AE731A7}"/>
              </a:ext>
            </a:extLst>
          </p:cNvPr>
          <p:cNvSpPr>
            <a:spLocks noChangeAspect="1"/>
          </p:cNvSpPr>
          <p:nvPr/>
        </p:nvSpPr>
        <p:spPr bwMode="auto">
          <a:xfrm>
            <a:off x="7478267" y="4127840"/>
            <a:ext cx="2680717" cy="245183"/>
          </a:xfrm>
          <a:prstGeom prst="roundRect">
            <a:avLst/>
          </a:prstGeom>
          <a:solidFill>
            <a:srgbClr val="00AD82"/>
          </a:solidFill>
          <a:ln w="9525">
            <a:solidFill>
              <a:srgbClr val="00AD82"/>
            </a:solidFill>
          </a:ln>
          <a:effectLst>
            <a:outerShdw blurRad="50800" dist="38100" dir="8100000" algn="tr"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anchor="ctr"/>
          <a:lstStyle/>
          <a:p>
            <a:pPr marL="0" lvl="1" algn="ctr">
              <a:lnSpc>
                <a:spcPct val="90000"/>
              </a:lnSpc>
            </a:pPr>
            <a:r>
              <a:rPr lang="it-IT" sz="1100" b="1" cap="small" dirty="0">
                <a:solidFill>
                  <a:schemeClr val="bg1"/>
                </a:solidFill>
                <a:latin typeface="Roboto Medium" panose="02000000000000000000"/>
              </a:rPr>
              <a:t>M6 – Qualità acque reflue</a:t>
            </a:r>
          </a:p>
        </p:txBody>
      </p:sp>
    </p:spTree>
    <p:extLst>
      <p:ext uri="{BB962C8B-B14F-4D97-AF65-F5344CB8AC3E}">
        <p14:creationId xmlns:p14="http://schemas.microsoft.com/office/powerpoint/2010/main" val="1241853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DB9E7CDE-FFAE-80F5-B44E-9630F25516AC}"/>
            </a:ext>
          </a:extLst>
        </p:cNvPr>
        <p:cNvGrpSpPr/>
        <p:nvPr/>
      </p:nvGrpSpPr>
      <p:grpSpPr>
        <a:xfrm>
          <a:off x="0" y="0"/>
          <a:ext cx="0" cy="0"/>
          <a:chOff x="0" y="0"/>
          <a:chExt cx="0" cy="0"/>
        </a:xfrm>
      </p:grpSpPr>
      <p:sp>
        <p:nvSpPr>
          <p:cNvPr id="162" name="Google Shape;162;g22d488de23d_2_29">
            <a:extLst>
              <a:ext uri="{FF2B5EF4-FFF2-40B4-BE49-F238E27FC236}">
                <a16:creationId xmlns:a16="http://schemas.microsoft.com/office/drawing/2014/main" id="{7854D687-F7D1-B65C-7B73-195B863D72D8}"/>
              </a:ext>
            </a:extLst>
          </p:cNvPr>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Effetti della regolazione della qualità tecnica</a:t>
            </a:r>
            <a:endParaRPr sz="3300" b="1" dirty="0">
              <a:solidFill>
                <a:srgbClr val="00B0F0"/>
              </a:solidFill>
              <a:latin typeface="Century Gothic" panose="020B0502020202020204" pitchFamily="34" charset="0"/>
              <a:ea typeface="Calibri"/>
              <a:cs typeface="Calibri"/>
              <a:sym typeface="Calibri"/>
            </a:endParaRPr>
          </a:p>
        </p:txBody>
      </p:sp>
      <p:sp>
        <p:nvSpPr>
          <p:cNvPr id="5" name="Rettangolo 4">
            <a:extLst>
              <a:ext uri="{FF2B5EF4-FFF2-40B4-BE49-F238E27FC236}">
                <a16:creationId xmlns:a16="http://schemas.microsoft.com/office/drawing/2014/main" id="{85F79B29-A996-8B9B-150B-C19A35907102}"/>
              </a:ext>
            </a:extLst>
          </p:cNvPr>
          <p:cNvSpPr/>
          <p:nvPr/>
        </p:nvSpPr>
        <p:spPr>
          <a:xfrm>
            <a:off x="290718" y="1310370"/>
            <a:ext cx="2927766" cy="492443"/>
          </a:xfrm>
          <a:prstGeom prst="rect">
            <a:avLst/>
          </a:prstGeom>
        </p:spPr>
        <p:txBody>
          <a:bodyPr wrap="square">
            <a:spAutoFit/>
          </a:bodyPr>
          <a:lstStyle/>
          <a:p>
            <a:pPr algn="ctr"/>
            <a:r>
              <a:rPr lang="en-AU" sz="1300" b="1" dirty="0" err="1">
                <a:solidFill>
                  <a:schemeClr val="tx2">
                    <a:lumMod val="50000"/>
                  </a:schemeClr>
                </a:solidFill>
              </a:rPr>
              <a:t>Applicazione</a:t>
            </a:r>
            <a:r>
              <a:rPr lang="en-AU" sz="1300" b="1" dirty="0">
                <a:solidFill>
                  <a:schemeClr val="tx2">
                    <a:lumMod val="50000"/>
                  </a:schemeClr>
                </a:solidFill>
              </a:rPr>
              <a:t> del </a:t>
            </a:r>
            <a:r>
              <a:rPr lang="en-AU" sz="1300" b="1" dirty="0" err="1">
                <a:solidFill>
                  <a:schemeClr val="tx2">
                    <a:lumMod val="50000"/>
                  </a:schemeClr>
                </a:solidFill>
              </a:rPr>
              <a:t>meccanismo</a:t>
            </a:r>
            <a:r>
              <a:rPr lang="en-AU" sz="1300" b="1" dirty="0">
                <a:solidFill>
                  <a:schemeClr val="tx2">
                    <a:lumMod val="50000"/>
                  </a:schemeClr>
                </a:solidFill>
              </a:rPr>
              <a:t> </a:t>
            </a:r>
            <a:r>
              <a:rPr lang="en-AU" sz="1300" b="1" dirty="0" err="1">
                <a:solidFill>
                  <a:schemeClr val="tx2">
                    <a:lumMod val="50000"/>
                  </a:schemeClr>
                </a:solidFill>
              </a:rPr>
              <a:t>incentivante</a:t>
            </a:r>
            <a:endParaRPr lang="en-AU" sz="1300" b="1" dirty="0">
              <a:solidFill>
                <a:schemeClr val="tx2">
                  <a:lumMod val="50000"/>
                </a:schemeClr>
              </a:solidFill>
            </a:endParaRPr>
          </a:p>
        </p:txBody>
      </p:sp>
      <p:sp>
        <p:nvSpPr>
          <p:cNvPr id="13" name="Rettangolo 12">
            <a:extLst>
              <a:ext uri="{FF2B5EF4-FFF2-40B4-BE49-F238E27FC236}">
                <a16:creationId xmlns:a16="http://schemas.microsoft.com/office/drawing/2014/main" id="{75AAE775-170A-2238-1385-61E74677B63C}"/>
              </a:ext>
            </a:extLst>
          </p:cNvPr>
          <p:cNvSpPr/>
          <p:nvPr/>
        </p:nvSpPr>
        <p:spPr>
          <a:xfrm>
            <a:off x="299400" y="1983127"/>
            <a:ext cx="2985685" cy="229880"/>
          </a:xfrm>
          <a:prstGeom prst="rect">
            <a:avLst/>
          </a:prstGeom>
          <a:solidFill>
            <a:srgbClr val="00A4CD"/>
          </a:solidFill>
          <a:ln>
            <a:solidFill>
              <a:srgbClr val="00A4CD"/>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err="1"/>
              <a:t>Obbiettivi</a:t>
            </a:r>
            <a:r>
              <a:rPr lang="en-AU" sz="1200" b="1" dirty="0"/>
              <a:t> 2018-2019</a:t>
            </a:r>
          </a:p>
        </p:txBody>
      </p:sp>
      <p:sp>
        <p:nvSpPr>
          <p:cNvPr id="26" name="Rettangolo 25">
            <a:extLst>
              <a:ext uri="{FF2B5EF4-FFF2-40B4-BE49-F238E27FC236}">
                <a16:creationId xmlns:a16="http://schemas.microsoft.com/office/drawing/2014/main" id="{9BE981F2-4A12-29A8-1859-0C0CC62230FB}"/>
              </a:ext>
            </a:extLst>
          </p:cNvPr>
          <p:cNvSpPr/>
          <p:nvPr/>
        </p:nvSpPr>
        <p:spPr>
          <a:xfrm>
            <a:off x="290717" y="2897367"/>
            <a:ext cx="2985684" cy="229880"/>
          </a:xfrm>
          <a:prstGeom prst="rect">
            <a:avLst/>
          </a:prstGeom>
          <a:solidFill>
            <a:srgbClr val="F18600"/>
          </a:solid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err="1"/>
              <a:t>Obbiettivi</a:t>
            </a:r>
            <a:r>
              <a:rPr lang="en-AU" sz="1200" b="1" dirty="0"/>
              <a:t> 2020-2021</a:t>
            </a:r>
          </a:p>
        </p:txBody>
      </p:sp>
      <p:sp>
        <p:nvSpPr>
          <p:cNvPr id="27" name="Rettangolo 26">
            <a:extLst>
              <a:ext uri="{FF2B5EF4-FFF2-40B4-BE49-F238E27FC236}">
                <a16:creationId xmlns:a16="http://schemas.microsoft.com/office/drawing/2014/main" id="{4C1D3F91-3FB1-23B5-8E62-9A188BD304BE}"/>
              </a:ext>
            </a:extLst>
          </p:cNvPr>
          <p:cNvSpPr/>
          <p:nvPr/>
        </p:nvSpPr>
        <p:spPr>
          <a:xfrm>
            <a:off x="299400" y="4012935"/>
            <a:ext cx="2910400" cy="229881"/>
          </a:xfrm>
          <a:prstGeom prst="rect">
            <a:avLst/>
          </a:prstGeom>
          <a:solidFill>
            <a:srgbClr val="00AD83"/>
          </a:solidFill>
          <a:ln>
            <a:solidFill>
              <a:srgbClr val="00AD83"/>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200" b="1" dirty="0" err="1"/>
              <a:t>Obbiettivi</a:t>
            </a:r>
            <a:r>
              <a:rPr lang="en-AU" sz="1200" b="1" dirty="0"/>
              <a:t> 2022-2023</a:t>
            </a:r>
          </a:p>
        </p:txBody>
      </p:sp>
      <p:pic>
        <p:nvPicPr>
          <p:cNvPr id="31" name="Immagine 30">
            <a:extLst>
              <a:ext uri="{FF2B5EF4-FFF2-40B4-BE49-F238E27FC236}">
                <a16:creationId xmlns:a16="http://schemas.microsoft.com/office/drawing/2014/main" id="{A97B239A-490D-F72C-9BB7-5A1D4BC781F3}"/>
              </a:ext>
            </a:extLst>
          </p:cNvPr>
          <p:cNvPicPr>
            <a:picLocks noChangeAspect="1"/>
          </p:cNvPicPr>
          <p:nvPr/>
        </p:nvPicPr>
        <p:blipFill rotWithShape="1">
          <a:blip r:embed="rId3"/>
          <a:srcRect l="16227" r="14877" b="7253"/>
          <a:stretch/>
        </p:blipFill>
        <p:spPr>
          <a:xfrm>
            <a:off x="8671818" y="1456674"/>
            <a:ext cx="3342362" cy="3729319"/>
          </a:xfrm>
          <a:prstGeom prst="rect">
            <a:avLst/>
          </a:prstGeom>
        </p:spPr>
      </p:pic>
      <p:grpSp>
        <p:nvGrpSpPr>
          <p:cNvPr id="32" name="Gruppo 31">
            <a:extLst>
              <a:ext uri="{FF2B5EF4-FFF2-40B4-BE49-F238E27FC236}">
                <a16:creationId xmlns:a16="http://schemas.microsoft.com/office/drawing/2014/main" id="{1EDBE787-65F3-C935-1E68-C39E371D2E26}"/>
              </a:ext>
            </a:extLst>
          </p:cNvPr>
          <p:cNvGrpSpPr/>
          <p:nvPr/>
        </p:nvGrpSpPr>
        <p:grpSpPr>
          <a:xfrm>
            <a:off x="3620766" y="1699372"/>
            <a:ext cx="4782515" cy="3164084"/>
            <a:chOff x="933327" y="1184947"/>
            <a:chExt cx="6993356" cy="4680174"/>
          </a:xfrm>
        </p:grpSpPr>
        <p:pic>
          <p:nvPicPr>
            <p:cNvPr id="33" name="Immagine 32">
              <a:extLst>
                <a:ext uri="{FF2B5EF4-FFF2-40B4-BE49-F238E27FC236}">
                  <a16:creationId xmlns:a16="http://schemas.microsoft.com/office/drawing/2014/main" id="{1F9E8BD2-36F3-5A9A-F6C5-B2A2CDDBAD82}"/>
                </a:ext>
              </a:extLst>
            </p:cNvPr>
            <p:cNvPicPr>
              <a:picLocks noChangeAspect="1"/>
            </p:cNvPicPr>
            <p:nvPr/>
          </p:nvPicPr>
          <p:blipFill>
            <a:blip r:embed="rId4"/>
            <a:stretch>
              <a:fillRect/>
            </a:stretch>
          </p:blipFill>
          <p:spPr>
            <a:xfrm>
              <a:off x="933327" y="1184947"/>
              <a:ext cx="6895174" cy="2371550"/>
            </a:xfrm>
            <a:prstGeom prst="rect">
              <a:avLst/>
            </a:prstGeom>
          </p:spPr>
        </p:pic>
        <p:pic>
          <p:nvPicPr>
            <p:cNvPr id="34" name="Immagine 33">
              <a:extLst>
                <a:ext uri="{FF2B5EF4-FFF2-40B4-BE49-F238E27FC236}">
                  <a16:creationId xmlns:a16="http://schemas.microsoft.com/office/drawing/2014/main" id="{58F823F6-00A3-4576-C1C8-FE9899611671}"/>
                </a:ext>
              </a:extLst>
            </p:cNvPr>
            <p:cNvPicPr>
              <a:picLocks noChangeAspect="1"/>
            </p:cNvPicPr>
            <p:nvPr/>
          </p:nvPicPr>
          <p:blipFill>
            <a:blip r:embed="rId5"/>
            <a:stretch>
              <a:fillRect/>
            </a:stretch>
          </p:blipFill>
          <p:spPr>
            <a:xfrm>
              <a:off x="1037606" y="3499668"/>
              <a:ext cx="6889077" cy="2365453"/>
            </a:xfrm>
            <a:prstGeom prst="rect">
              <a:avLst/>
            </a:prstGeom>
          </p:spPr>
        </p:pic>
      </p:grpSp>
      <p:sp>
        <p:nvSpPr>
          <p:cNvPr id="35" name="CasellaDiTesto 34">
            <a:extLst>
              <a:ext uri="{FF2B5EF4-FFF2-40B4-BE49-F238E27FC236}">
                <a16:creationId xmlns:a16="http://schemas.microsoft.com/office/drawing/2014/main" id="{C94A0B76-FAF2-5F9D-07FC-1E6831F604E2}"/>
              </a:ext>
            </a:extLst>
          </p:cNvPr>
          <p:cNvSpPr txBox="1"/>
          <p:nvPr/>
        </p:nvSpPr>
        <p:spPr>
          <a:xfrm>
            <a:off x="354520" y="2282044"/>
            <a:ext cx="2930565" cy="500137"/>
          </a:xfrm>
          <a:prstGeom prst="rect">
            <a:avLst/>
          </a:prstGeom>
          <a:noFill/>
        </p:spPr>
        <p:txBody>
          <a:bodyPr wrap="square" rtlCol="0">
            <a:spAutoFit/>
          </a:bodyPr>
          <a:lstStyle>
            <a:defPPr>
              <a:defRPr lang="it-IT"/>
            </a:defPPr>
            <a:lvl1pPr indent="-179388">
              <a:buClr>
                <a:srgbClr val="F18700"/>
              </a:buClr>
              <a:buFont typeface="Wingdings" panose="05000000000000000000" pitchFamily="2" charset="2"/>
              <a:buChar char="§"/>
              <a:defRPr sz="1200" b="1">
                <a:solidFill>
                  <a:schemeClr val="accent1">
                    <a:lumMod val="75000"/>
                  </a:schemeClr>
                </a:solidFill>
              </a:defRPr>
            </a:lvl1pPr>
          </a:lstStyle>
          <a:p>
            <a:pPr>
              <a:spcBef>
                <a:spcPts val="300"/>
              </a:spcBef>
            </a:pPr>
            <a:r>
              <a:rPr lang="it-IT" dirty="0"/>
              <a:t>premi: </a:t>
            </a:r>
            <a:r>
              <a:rPr lang="it-IT" b="0" dirty="0"/>
              <a:t>circa</a:t>
            </a:r>
            <a:r>
              <a:rPr lang="it-IT" dirty="0"/>
              <a:t> 135 Milioni di Euro</a:t>
            </a:r>
          </a:p>
          <a:p>
            <a:pPr>
              <a:spcBef>
                <a:spcPts val="300"/>
              </a:spcBef>
            </a:pPr>
            <a:r>
              <a:rPr lang="it-IT" dirty="0"/>
              <a:t>penalità: </a:t>
            </a:r>
            <a:r>
              <a:rPr lang="it-IT" b="0" dirty="0"/>
              <a:t>meno</a:t>
            </a:r>
            <a:r>
              <a:rPr lang="it-IT" dirty="0"/>
              <a:t> </a:t>
            </a:r>
            <a:r>
              <a:rPr lang="it-IT" b="0" dirty="0"/>
              <a:t>di</a:t>
            </a:r>
            <a:r>
              <a:rPr lang="it-IT" dirty="0"/>
              <a:t> 10 Milioni di Euro</a:t>
            </a:r>
          </a:p>
        </p:txBody>
      </p:sp>
      <p:sp>
        <p:nvSpPr>
          <p:cNvPr id="36" name="CasellaDiTesto 35">
            <a:extLst>
              <a:ext uri="{FF2B5EF4-FFF2-40B4-BE49-F238E27FC236}">
                <a16:creationId xmlns:a16="http://schemas.microsoft.com/office/drawing/2014/main" id="{65B508EB-6B26-FE10-4304-2BC36310873F}"/>
              </a:ext>
            </a:extLst>
          </p:cNvPr>
          <p:cNvSpPr txBox="1"/>
          <p:nvPr/>
        </p:nvSpPr>
        <p:spPr>
          <a:xfrm>
            <a:off x="299400" y="3320442"/>
            <a:ext cx="2985683" cy="500137"/>
          </a:xfrm>
          <a:prstGeom prst="rect">
            <a:avLst/>
          </a:prstGeom>
          <a:noFill/>
        </p:spPr>
        <p:txBody>
          <a:bodyPr wrap="square" rtlCol="0">
            <a:spAutoFit/>
          </a:bodyPr>
          <a:lstStyle>
            <a:defPPr>
              <a:defRPr lang="it-IT"/>
            </a:defPPr>
            <a:lvl1pPr indent="-179388">
              <a:buClr>
                <a:srgbClr val="F18700"/>
              </a:buClr>
              <a:buFont typeface="Wingdings" panose="05000000000000000000" pitchFamily="2" charset="2"/>
              <a:buChar char="§"/>
              <a:defRPr sz="1200" b="1">
                <a:solidFill>
                  <a:schemeClr val="accent1">
                    <a:lumMod val="75000"/>
                  </a:schemeClr>
                </a:solidFill>
              </a:defRPr>
            </a:lvl1pPr>
          </a:lstStyle>
          <a:p>
            <a:pPr>
              <a:spcBef>
                <a:spcPts val="300"/>
              </a:spcBef>
            </a:pPr>
            <a:r>
              <a:rPr lang="it-IT" dirty="0"/>
              <a:t>premi </a:t>
            </a:r>
            <a:r>
              <a:rPr lang="it-IT" b="0" dirty="0"/>
              <a:t>circa</a:t>
            </a:r>
            <a:r>
              <a:rPr lang="it-IT" dirty="0"/>
              <a:t> 130 Milioni di Euro</a:t>
            </a:r>
          </a:p>
          <a:p>
            <a:pPr>
              <a:spcBef>
                <a:spcPts val="300"/>
              </a:spcBef>
            </a:pPr>
            <a:r>
              <a:rPr lang="it-IT" dirty="0"/>
              <a:t>penalità </a:t>
            </a:r>
            <a:r>
              <a:rPr lang="it-IT" b="0" dirty="0"/>
              <a:t>circa</a:t>
            </a:r>
            <a:r>
              <a:rPr lang="it-IT" dirty="0"/>
              <a:t> 14 Milioni di Euro</a:t>
            </a:r>
          </a:p>
        </p:txBody>
      </p:sp>
      <p:sp>
        <p:nvSpPr>
          <p:cNvPr id="37" name="CasellaDiTesto 36">
            <a:extLst>
              <a:ext uri="{FF2B5EF4-FFF2-40B4-BE49-F238E27FC236}">
                <a16:creationId xmlns:a16="http://schemas.microsoft.com/office/drawing/2014/main" id="{874F47EC-517F-1E3C-F90C-956AB3918B49}"/>
              </a:ext>
            </a:extLst>
          </p:cNvPr>
          <p:cNvSpPr txBox="1"/>
          <p:nvPr/>
        </p:nvSpPr>
        <p:spPr>
          <a:xfrm>
            <a:off x="290718" y="4474454"/>
            <a:ext cx="2919082" cy="646331"/>
          </a:xfrm>
          <a:prstGeom prst="rect">
            <a:avLst/>
          </a:prstGeom>
          <a:noFill/>
        </p:spPr>
        <p:txBody>
          <a:bodyPr wrap="square" rtlCol="0">
            <a:spAutoFit/>
          </a:bodyPr>
          <a:lstStyle/>
          <a:p>
            <a:pPr marL="171450" indent="-171450" algn="just">
              <a:buClr>
                <a:schemeClr val="accent2"/>
              </a:buClr>
              <a:buFont typeface="Wingdings" panose="05000000000000000000" pitchFamily="2" charset="2"/>
              <a:buChar char="§"/>
            </a:pPr>
            <a:r>
              <a:rPr lang="it-IT" sz="1200" b="1" u="sng" dirty="0">
                <a:solidFill>
                  <a:schemeClr val="accent1">
                    <a:lumMod val="75000"/>
                  </a:schemeClr>
                </a:solidFill>
              </a:rPr>
              <a:t>procedimento per la valutazione delle performance in corso (avviato con delibera 39/2024)</a:t>
            </a:r>
            <a:endParaRPr lang="it-IT" sz="1200" b="1" dirty="0">
              <a:solidFill>
                <a:schemeClr val="accent1">
                  <a:lumMod val="75000"/>
                </a:schemeClr>
              </a:solidFill>
            </a:endParaRPr>
          </a:p>
        </p:txBody>
      </p:sp>
      <p:sp>
        <p:nvSpPr>
          <p:cNvPr id="38" name="Rectangle 8">
            <a:extLst>
              <a:ext uri="{FF2B5EF4-FFF2-40B4-BE49-F238E27FC236}">
                <a16:creationId xmlns:a16="http://schemas.microsoft.com/office/drawing/2014/main" id="{798110AA-2EED-A733-D46B-96193077FA94}"/>
              </a:ext>
            </a:extLst>
          </p:cNvPr>
          <p:cNvSpPr txBox="1">
            <a:spLocks noChangeArrowheads="1"/>
          </p:cNvSpPr>
          <p:nvPr/>
        </p:nvSpPr>
        <p:spPr>
          <a:xfrm>
            <a:off x="3774375" y="5157361"/>
            <a:ext cx="4646921" cy="136189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7" tIns="34284" rIns="68567" bIns="34284" anchor="t">
            <a:spAutoFit/>
          </a:bodyPr>
          <a:lstStyle>
            <a:lvl1pPr algn="l" defTabSz="914400" rtl="0" eaLnBrk="1" latinLnBrk="0" hangingPunct="1">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a:lstStyle>
          <a:p>
            <a:pPr algn="just"/>
            <a:r>
              <a:rPr lang="it-IT" altLang="it-IT" sz="1200" b="0" dirty="0">
                <a:solidFill>
                  <a:schemeClr val="tx1"/>
                </a:solidFill>
                <a:sym typeface="Helvetica" pitchFamily="34" charset="0"/>
              </a:rPr>
              <a:t>Effetti positivi della disciplina della qualità tecnica sul costante </a:t>
            </a:r>
            <a:r>
              <a:rPr lang="it-IT" altLang="it-IT" sz="1200" dirty="0">
                <a:solidFill>
                  <a:schemeClr val="accent6"/>
                </a:solidFill>
                <a:sym typeface="Helvetica" pitchFamily="34" charset="0"/>
              </a:rPr>
              <a:t>miglioramento dei principali indicatori di performance di settore</a:t>
            </a:r>
            <a:r>
              <a:rPr lang="it-IT" altLang="it-IT" sz="1200" b="0" dirty="0">
                <a:solidFill>
                  <a:schemeClr val="tx1"/>
                </a:solidFill>
                <a:sym typeface="Helvetica" pitchFamily="34" charset="0"/>
              </a:rPr>
              <a:t>. In particolare, si osserva che le gestioni che hanno migliorato le proprie performance, seppur non sempre riuscendo a raggiungere gli obiettivi delineati, costituiscono sempre la maggioranza del campione degli ammessi al meccanismo incentivante.</a:t>
            </a:r>
          </a:p>
        </p:txBody>
      </p:sp>
      <p:sp>
        <p:nvSpPr>
          <p:cNvPr id="40" name="CasellaDiTesto 18">
            <a:extLst>
              <a:ext uri="{FF2B5EF4-FFF2-40B4-BE49-F238E27FC236}">
                <a16:creationId xmlns:a16="http://schemas.microsoft.com/office/drawing/2014/main" id="{30B51867-F314-0199-145A-C12E6F374402}"/>
              </a:ext>
            </a:extLst>
          </p:cNvPr>
          <p:cNvSpPr txBox="1"/>
          <p:nvPr/>
        </p:nvSpPr>
        <p:spPr>
          <a:xfrm>
            <a:off x="4238742" y="1339310"/>
            <a:ext cx="3545456" cy="292388"/>
          </a:xfrm>
          <a:prstGeom prst="rect">
            <a:avLst/>
          </a:prstGeom>
          <a:noFill/>
        </p:spPr>
        <p:txBody>
          <a:bodyPr wrap="square">
            <a:spAutoFit/>
          </a:bodyPr>
          <a:lstStyle>
            <a:defPPr>
              <a:defRPr lang="it-IT"/>
            </a:defPPr>
            <a:lvl1pPr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5"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5"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5"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5" charset="-128"/>
                <a:cs typeface="+mn-cs"/>
              </a:defRPr>
            </a:lvl9pPr>
          </a:lstStyle>
          <a:p>
            <a:pPr algn="ctr">
              <a:spcBef>
                <a:spcPts val="0"/>
              </a:spcBef>
              <a:spcAft>
                <a:spcPts val="0"/>
              </a:spcAft>
            </a:pPr>
            <a:r>
              <a:rPr lang="it-IT" sz="1300" b="1" dirty="0">
                <a:solidFill>
                  <a:schemeClr val="tx2">
                    <a:lumMod val="50000"/>
                  </a:schemeClr>
                </a:solidFill>
                <a:latin typeface="Arial"/>
                <a:cs typeface="Arial"/>
              </a:rPr>
              <a:t>Raggiungimento obiettivi (% di gestioni)</a:t>
            </a:r>
          </a:p>
        </p:txBody>
      </p:sp>
      <p:sp>
        <p:nvSpPr>
          <p:cNvPr id="41" name="CasellaDiTesto 18">
            <a:extLst>
              <a:ext uri="{FF2B5EF4-FFF2-40B4-BE49-F238E27FC236}">
                <a16:creationId xmlns:a16="http://schemas.microsoft.com/office/drawing/2014/main" id="{8EDC1926-5EB6-4906-2B87-70BFF617B4E5}"/>
              </a:ext>
            </a:extLst>
          </p:cNvPr>
          <p:cNvSpPr txBox="1"/>
          <p:nvPr/>
        </p:nvSpPr>
        <p:spPr>
          <a:xfrm>
            <a:off x="8671818" y="1345257"/>
            <a:ext cx="3342362" cy="292388"/>
          </a:xfrm>
          <a:prstGeom prst="rect">
            <a:avLst/>
          </a:prstGeom>
          <a:noFill/>
        </p:spPr>
        <p:txBody>
          <a:bodyPr wrap="square">
            <a:spAutoFit/>
          </a:bodyPr>
          <a:lstStyle>
            <a:defPPr>
              <a:defRPr lang="it-IT"/>
            </a:defPPr>
            <a:lvl1pPr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1pPr>
            <a:lvl2pPr marL="4572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2pPr>
            <a:lvl3pPr marL="9144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3pPr>
            <a:lvl4pPr marL="13716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4pPr>
            <a:lvl5pPr marL="1828800" algn="l" defTabSz="457200" rtl="0" fontAlgn="base">
              <a:spcBef>
                <a:spcPct val="0"/>
              </a:spcBef>
              <a:spcAft>
                <a:spcPct val="0"/>
              </a:spcAft>
              <a:defRPr kern="1200">
                <a:solidFill>
                  <a:schemeClr val="tx1"/>
                </a:solidFill>
                <a:latin typeface="Calibri" pitchFamily="34" charset="0"/>
                <a:ea typeface="ヒラギノ角ゴ Pro W3" pitchFamily="125" charset="-128"/>
                <a:cs typeface="+mn-cs"/>
              </a:defRPr>
            </a:lvl5pPr>
            <a:lvl6pPr marL="2286000" algn="l" defTabSz="914400" rtl="0" eaLnBrk="1" latinLnBrk="0" hangingPunct="1">
              <a:defRPr kern="1200">
                <a:solidFill>
                  <a:schemeClr val="tx1"/>
                </a:solidFill>
                <a:latin typeface="Calibri" pitchFamily="34" charset="0"/>
                <a:ea typeface="ヒラギノ角ゴ Pro W3" pitchFamily="125" charset="-128"/>
                <a:cs typeface="+mn-cs"/>
              </a:defRPr>
            </a:lvl6pPr>
            <a:lvl7pPr marL="2743200" algn="l" defTabSz="914400" rtl="0" eaLnBrk="1" latinLnBrk="0" hangingPunct="1">
              <a:defRPr kern="1200">
                <a:solidFill>
                  <a:schemeClr val="tx1"/>
                </a:solidFill>
                <a:latin typeface="Calibri" pitchFamily="34" charset="0"/>
                <a:ea typeface="ヒラギノ角ゴ Pro W3" pitchFamily="125" charset="-128"/>
                <a:cs typeface="+mn-cs"/>
              </a:defRPr>
            </a:lvl7pPr>
            <a:lvl8pPr marL="3200400" algn="l" defTabSz="914400" rtl="0" eaLnBrk="1" latinLnBrk="0" hangingPunct="1">
              <a:defRPr kern="1200">
                <a:solidFill>
                  <a:schemeClr val="tx1"/>
                </a:solidFill>
                <a:latin typeface="Calibri" pitchFamily="34" charset="0"/>
                <a:ea typeface="ヒラギノ角ゴ Pro W3" pitchFamily="125" charset="-128"/>
                <a:cs typeface="+mn-cs"/>
              </a:defRPr>
            </a:lvl8pPr>
            <a:lvl9pPr marL="3657600" algn="l" defTabSz="914400" rtl="0" eaLnBrk="1" latinLnBrk="0" hangingPunct="1">
              <a:defRPr kern="1200">
                <a:solidFill>
                  <a:schemeClr val="tx1"/>
                </a:solidFill>
                <a:latin typeface="Calibri" pitchFamily="34" charset="0"/>
                <a:ea typeface="ヒラギノ角ゴ Pro W3" pitchFamily="125" charset="-128"/>
                <a:cs typeface="+mn-cs"/>
              </a:defRPr>
            </a:lvl9pPr>
          </a:lstStyle>
          <a:p>
            <a:pPr algn="ctr">
              <a:spcBef>
                <a:spcPts val="0"/>
              </a:spcBef>
              <a:spcAft>
                <a:spcPts val="0"/>
              </a:spcAft>
            </a:pPr>
            <a:r>
              <a:rPr lang="it-IT" sz="1300" b="1" dirty="0">
                <a:solidFill>
                  <a:schemeClr val="tx2">
                    <a:lumMod val="50000"/>
                  </a:schemeClr>
                </a:solidFill>
                <a:latin typeface="Arial"/>
                <a:cs typeface="Arial"/>
              </a:rPr>
              <a:t>Tasso partecipazione biennio 2020-2021</a:t>
            </a:r>
          </a:p>
        </p:txBody>
      </p:sp>
      <p:sp>
        <p:nvSpPr>
          <p:cNvPr id="42" name="Rectangle 8">
            <a:extLst>
              <a:ext uri="{FF2B5EF4-FFF2-40B4-BE49-F238E27FC236}">
                <a16:creationId xmlns:a16="http://schemas.microsoft.com/office/drawing/2014/main" id="{080A6142-CC0B-8463-3EFA-1C5CCF7CBDAF}"/>
              </a:ext>
            </a:extLst>
          </p:cNvPr>
          <p:cNvSpPr txBox="1">
            <a:spLocks noChangeArrowheads="1"/>
          </p:cNvSpPr>
          <p:nvPr/>
        </p:nvSpPr>
        <p:spPr>
          <a:xfrm>
            <a:off x="8671818" y="5157361"/>
            <a:ext cx="3342362" cy="623235"/>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67" tIns="34284" rIns="68567" bIns="34284" anchor="t">
            <a:spAutoFit/>
          </a:bodyPr>
          <a:lstStyle>
            <a:lvl1pPr algn="l" defTabSz="914400" rtl="0" eaLnBrk="1" latinLnBrk="0" hangingPunct="1">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a:lstStyle>
          <a:p>
            <a:pPr algn="just"/>
            <a:r>
              <a:rPr lang="it-IT" altLang="it-IT" sz="1200" b="0" dirty="0">
                <a:solidFill>
                  <a:schemeClr val="tx1"/>
                </a:solidFill>
                <a:sym typeface="Helvetica" pitchFamily="34" charset="0"/>
              </a:rPr>
              <a:t>Dal 74% della popolazione nazionale per il biennio 2018-2019 all’</a:t>
            </a:r>
            <a:r>
              <a:rPr lang="it-IT" altLang="it-IT" sz="1200" dirty="0">
                <a:solidFill>
                  <a:srgbClr val="002060"/>
                </a:solidFill>
                <a:sym typeface="Helvetica" pitchFamily="34" charset="0"/>
              </a:rPr>
              <a:t>84,3%</a:t>
            </a:r>
            <a:r>
              <a:rPr lang="it-IT" altLang="it-IT" sz="1200" b="0" dirty="0">
                <a:solidFill>
                  <a:schemeClr val="tx1"/>
                </a:solidFill>
                <a:sym typeface="Helvetica" pitchFamily="34" charset="0"/>
              </a:rPr>
              <a:t> del 2020-2021 (oltre 49 milioni di abitanti serviti).</a:t>
            </a:r>
          </a:p>
        </p:txBody>
      </p:sp>
    </p:spTree>
    <p:extLst>
      <p:ext uri="{BB962C8B-B14F-4D97-AF65-F5344CB8AC3E}">
        <p14:creationId xmlns:p14="http://schemas.microsoft.com/office/powerpoint/2010/main" val="3602362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CBBE7D28-9659-E811-EA31-32422651FF45}"/>
            </a:ext>
          </a:extLst>
        </p:cNvPr>
        <p:cNvGrpSpPr/>
        <p:nvPr/>
      </p:nvGrpSpPr>
      <p:grpSpPr>
        <a:xfrm>
          <a:off x="0" y="0"/>
          <a:ext cx="0" cy="0"/>
          <a:chOff x="0" y="0"/>
          <a:chExt cx="0" cy="0"/>
        </a:xfrm>
      </p:grpSpPr>
      <p:sp>
        <p:nvSpPr>
          <p:cNvPr id="162" name="Google Shape;162;g22d488de23d_2_29">
            <a:extLst>
              <a:ext uri="{FF2B5EF4-FFF2-40B4-BE49-F238E27FC236}">
                <a16:creationId xmlns:a16="http://schemas.microsoft.com/office/drawing/2014/main" id="{DD0096EA-3CCC-E5EA-28EB-1DB82E58B78B}"/>
              </a:ext>
            </a:extLst>
          </p:cNvPr>
          <p:cNvSpPr txBox="1"/>
          <p:nvPr/>
        </p:nvSpPr>
        <p:spPr>
          <a:xfrm>
            <a:off x="342670" y="126551"/>
            <a:ext cx="11416514"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M0 – tensione evolutiva vs applicazione immediata</a:t>
            </a:r>
          </a:p>
        </p:txBody>
      </p:sp>
      <p:sp>
        <p:nvSpPr>
          <p:cNvPr id="5" name="CasellaDiTesto 4">
            <a:extLst>
              <a:ext uri="{FF2B5EF4-FFF2-40B4-BE49-F238E27FC236}">
                <a16:creationId xmlns:a16="http://schemas.microsoft.com/office/drawing/2014/main" id="{7039F9E0-A8CB-4043-790D-068DF01CD8FD}"/>
              </a:ext>
            </a:extLst>
          </p:cNvPr>
          <p:cNvSpPr txBox="1"/>
          <p:nvPr/>
        </p:nvSpPr>
        <p:spPr>
          <a:xfrm>
            <a:off x="234844" y="3333168"/>
            <a:ext cx="541421" cy="369332"/>
          </a:xfrm>
          <a:prstGeom prst="rect">
            <a:avLst/>
          </a:prstGeom>
          <a:solidFill>
            <a:srgbClr val="00B0F0"/>
          </a:solidFill>
          <a:ln>
            <a:solidFill>
              <a:srgbClr val="00B0F0"/>
            </a:solidFill>
          </a:ln>
        </p:spPr>
        <p:txBody>
          <a:bodyPr wrap="square" rtlCol="0">
            <a:spAutoFit/>
          </a:bodyPr>
          <a:lstStyle/>
          <a:p>
            <a:pPr algn="ctr"/>
            <a:r>
              <a:rPr lang="it-IT" dirty="0">
                <a:solidFill>
                  <a:schemeClr val="bg1"/>
                </a:solidFill>
              </a:rPr>
              <a:t>M0</a:t>
            </a:r>
            <a:endParaRPr lang="en-US" dirty="0">
              <a:solidFill>
                <a:schemeClr val="bg1"/>
              </a:solidFill>
            </a:endParaRPr>
          </a:p>
        </p:txBody>
      </p:sp>
      <p:sp>
        <p:nvSpPr>
          <p:cNvPr id="6" name="Parentesi graffa aperta 5">
            <a:extLst>
              <a:ext uri="{FF2B5EF4-FFF2-40B4-BE49-F238E27FC236}">
                <a16:creationId xmlns:a16="http://schemas.microsoft.com/office/drawing/2014/main" id="{AF8EA794-B1F6-BFA6-F632-C714A9B47031}"/>
              </a:ext>
            </a:extLst>
          </p:cNvPr>
          <p:cNvSpPr/>
          <p:nvPr/>
        </p:nvSpPr>
        <p:spPr>
          <a:xfrm>
            <a:off x="1122349" y="1311578"/>
            <a:ext cx="102141" cy="4412835"/>
          </a:xfrm>
          <a:prstGeom prst="leftBrace">
            <a:avLst>
              <a:gd name="adj1" fmla="val 44161"/>
              <a:gd name="adj2" fmla="val 5000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it-IT"/>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it-IT" dirty="0">
              <a:solidFill>
                <a:srgbClr val="646464"/>
              </a:solidFill>
            </a:endParaRP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241A67E6-0FBC-44BD-ECAF-CD422E5B7DD5}"/>
                  </a:ext>
                </a:extLst>
              </p:cNvPr>
              <p:cNvSpPr txBox="1"/>
              <p:nvPr/>
            </p:nvSpPr>
            <p:spPr>
              <a:xfrm>
                <a:off x="4868880" y="1493080"/>
                <a:ext cx="545825" cy="29238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it-IT" sz="1300" i="1" smtClean="0">
                              <a:solidFill>
                                <a:schemeClr val="bg1">
                                  <a:lumMod val="50000"/>
                                </a:schemeClr>
                              </a:solidFill>
                              <a:latin typeface="Cambria Math" panose="02040503050406030204" pitchFamily="18" charset="0"/>
                            </a:rPr>
                          </m:ctrlPr>
                        </m:sSubPr>
                        <m:e>
                          <m:r>
                            <a:rPr lang="it-IT" sz="1300" i="1">
                              <a:solidFill>
                                <a:schemeClr val="bg1">
                                  <a:lumMod val="50000"/>
                                </a:schemeClr>
                              </a:solidFill>
                              <a:latin typeface="Cambria Math" panose="02040503050406030204" pitchFamily="18" charset="0"/>
                            </a:rPr>
                            <m:t>𝑊</m:t>
                          </m:r>
                        </m:e>
                        <m:sub>
                          <m:r>
                            <a:rPr lang="it-IT" sz="1300" i="1">
                              <a:solidFill>
                                <a:schemeClr val="bg1">
                                  <a:lumMod val="50000"/>
                                </a:schemeClr>
                              </a:solidFill>
                              <a:latin typeface="Cambria Math" panose="02040503050406030204" pitchFamily="18" charset="0"/>
                            </a:rPr>
                            <m:t>𝐼𝑁</m:t>
                          </m:r>
                        </m:sub>
                      </m:sSub>
                    </m:oMath>
                  </m:oMathPara>
                </a14:m>
                <a:endParaRPr lang="it-IT" sz="1300" dirty="0">
                  <a:solidFill>
                    <a:schemeClr val="bg1">
                      <a:lumMod val="50000"/>
                    </a:schemeClr>
                  </a:solidFill>
                </a:endParaRPr>
              </a:p>
            </p:txBody>
          </p:sp>
        </mc:Choice>
        <mc:Fallback xmlns="">
          <p:sp>
            <p:nvSpPr>
              <p:cNvPr id="7" name="CasellaDiTesto 6">
                <a:extLst>
                  <a:ext uri="{FF2B5EF4-FFF2-40B4-BE49-F238E27FC236}">
                    <a16:creationId xmlns:a16="http://schemas.microsoft.com/office/drawing/2014/main" id="{241A67E6-0FBC-44BD-ECAF-CD422E5B7DD5}"/>
                  </a:ext>
                </a:extLst>
              </p:cNvPr>
              <p:cNvSpPr txBox="1">
                <a:spLocks noRot="1" noChangeAspect="1" noMove="1" noResize="1" noEditPoints="1" noAdjustHandles="1" noChangeArrowheads="1" noChangeShapeType="1" noTextEdit="1"/>
              </p:cNvSpPr>
              <p:nvPr/>
            </p:nvSpPr>
            <p:spPr>
              <a:xfrm>
                <a:off x="4868880" y="1493080"/>
                <a:ext cx="545825" cy="292388"/>
              </a:xfrm>
              <a:prstGeom prst="rect">
                <a:avLst/>
              </a:prstGeom>
              <a:blipFill>
                <a:blip r:embed="rId3"/>
                <a:stretch>
                  <a:fillRect/>
                </a:stretch>
              </a:blipFill>
            </p:spPr>
            <p:txBody>
              <a:bodyPr/>
              <a:lstStyle/>
              <a:p>
                <a:r>
                  <a:rPr lang="it-IT">
                    <a:noFill/>
                  </a:rPr>
                  <a:t> </a:t>
                </a:r>
              </a:p>
            </p:txBody>
          </p:sp>
        </mc:Fallback>
      </mc:AlternateContent>
      <p:sp>
        <p:nvSpPr>
          <p:cNvPr id="8" name="CasellaDiTesto 7">
            <a:extLst>
              <a:ext uri="{FF2B5EF4-FFF2-40B4-BE49-F238E27FC236}">
                <a16:creationId xmlns:a16="http://schemas.microsoft.com/office/drawing/2014/main" id="{D03AE05D-CA5E-257C-9EBD-A21B045A9BF1}"/>
              </a:ext>
            </a:extLst>
          </p:cNvPr>
          <p:cNvSpPr txBox="1"/>
          <p:nvPr/>
        </p:nvSpPr>
        <p:spPr>
          <a:xfrm>
            <a:off x="8057588" y="1939898"/>
            <a:ext cx="911605" cy="261610"/>
          </a:xfrm>
          <a:prstGeom prst="rect">
            <a:avLst/>
          </a:prstGeom>
          <a:noFill/>
          <a:ln w="19050">
            <a:solidFill>
              <a:srgbClr val="01A4CD"/>
            </a:solidFill>
          </a:ln>
        </p:spPr>
        <p:txBody>
          <a:bodyPr wrap="square" rtlCol="0">
            <a:spAutoFit/>
          </a:bodyPr>
          <a:lstStyle/>
          <a:p>
            <a:pPr algn="ctr"/>
            <a:r>
              <a:rPr lang="it-IT" sz="1100" dirty="0">
                <a:solidFill>
                  <a:schemeClr val="accent1">
                    <a:lumMod val="75000"/>
                  </a:schemeClr>
                </a:solidFill>
              </a:rPr>
              <a:t>Gestione</a:t>
            </a:r>
            <a:endParaRPr lang="en-US" sz="1100" dirty="0">
              <a:solidFill>
                <a:schemeClr val="accent1">
                  <a:lumMod val="75000"/>
                </a:schemeClr>
              </a:solidFill>
            </a:endParaRPr>
          </a:p>
        </p:txBody>
      </p:sp>
      <p:sp>
        <p:nvSpPr>
          <p:cNvPr id="9" name="CasellaDiTesto 8">
            <a:extLst>
              <a:ext uri="{FF2B5EF4-FFF2-40B4-BE49-F238E27FC236}">
                <a16:creationId xmlns:a16="http://schemas.microsoft.com/office/drawing/2014/main" id="{D18D4A0A-7260-0BF4-8EAE-37BE3FE8FFBD}"/>
              </a:ext>
            </a:extLst>
          </p:cNvPr>
          <p:cNvSpPr txBox="1"/>
          <p:nvPr/>
        </p:nvSpPr>
        <p:spPr>
          <a:xfrm>
            <a:off x="7967823" y="3044708"/>
            <a:ext cx="1149638" cy="430887"/>
          </a:xfrm>
          <a:prstGeom prst="rect">
            <a:avLst/>
          </a:prstGeom>
          <a:noFill/>
          <a:ln w="19050">
            <a:solidFill>
              <a:srgbClr val="01A4CD"/>
            </a:solidFill>
          </a:ln>
        </p:spPr>
        <p:txBody>
          <a:bodyPr wrap="square" rtlCol="0">
            <a:spAutoFit/>
          </a:bodyPr>
          <a:lstStyle/>
          <a:p>
            <a:pPr algn="ctr"/>
            <a:r>
              <a:rPr lang="it-IT" sz="1100" dirty="0">
                <a:solidFill>
                  <a:schemeClr val="accent1">
                    <a:lumMod val="75000"/>
                  </a:schemeClr>
                </a:solidFill>
              </a:rPr>
              <a:t>Livello sovraordinato</a:t>
            </a:r>
            <a:endParaRPr lang="en-US" sz="1100" dirty="0">
              <a:solidFill>
                <a:schemeClr val="accent1">
                  <a:lumMod val="75000"/>
                </a:schemeClr>
              </a:solidFill>
            </a:endParaRPr>
          </a:p>
        </p:txBody>
      </p:sp>
      <p:sp>
        <p:nvSpPr>
          <p:cNvPr id="10" name="CasellaDiTesto 9">
            <a:extLst>
              <a:ext uri="{FF2B5EF4-FFF2-40B4-BE49-F238E27FC236}">
                <a16:creationId xmlns:a16="http://schemas.microsoft.com/office/drawing/2014/main" id="{AB9B9E32-13BB-1B0C-9A1B-E8560E42A748}"/>
              </a:ext>
            </a:extLst>
          </p:cNvPr>
          <p:cNvSpPr txBox="1"/>
          <p:nvPr/>
        </p:nvSpPr>
        <p:spPr>
          <a:xfrm>
            <a:off x="5971032" y="3044708"/>
            <a:ext cx="1650726" cy="215444"/>
          </a:xfrm>
          <a:prstGeom prst="rect">
            <a:avLst/>
          </a:prstGeom>
          <a:solidFill>
            <a:schemeClr val="bg1">
              <a:lumMod val="95000"/>
            </a:schemeClr>
          </a:solidFill>
        </p:spPr>
        <p:txBody>
          <a:bodyPr wrap="square" rtlCol="0">
            <a:spAutoFit/>
          </a:bodyPr>
          <a:lstStyle/>
          <a:p>
            <a:pPr algn="ctr"/>
            <a:r>
              <a:rPr lang="it-IT" sz="800" b="0" i="0" u="none" strike="noStrike" baseline="0" dirty="0">
                <a:latin typeface="+mn-lt"/>
              </a:rPr>
              <a:t>solo usi soggetti a concessione</a:t>
            </a:r>
            <a:endParaRPr lang="it-IT" sz="800" dirty="0">
              <a:latin typeface="+mn-lt"/>
            </a:endParaRPr>
          </a:p>
        </p:txBody>
      </p:sp>
      <p:cxnSp>
        <p:nvCxnSpPr>
          <p:cNvPr id="11" name="Connettore 2 10">
            <a:extLst>
              <a:ext uri="{FF2B5EF4-FFF2-40B4-BE49-F238E27FC236}">
                <a16:creationId xmlns:a16="http://schemas.microsoft.com/office/drawing/2014/main" id="{74F0E75F-CFDA-1804-A4EA-0913D753C756}"/>
              </a:ext>
            </a:extLst>
          </p:cNvPr>
          <p:cNvCxnSpPr>
            <a:cxnSpLocks/>
            <a:endCxn id="10" idx="2"/>
          </p:cNvCxnSpPr>
          <p:nvPr/>
        </p:nvCxnSpPr>
        <p:spPr>
          <a:xfrm flipH="1" flipV="1">
            <a:off x="6796395" y="3260152"/>
            <a:ext cx="2057" cy="146033"/>
          </a:xfrm>
          <a:prstGeom prst="straightConnector1">
            <a:avLst/>
          </a:prstGeom>
          <a:ln w="3175">
            <a:solidFill>
              <a:srgbClr val="01A4CD"/>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2" name="CasellaDiTesto 11">
                <a:extLst>
                  <a:ext uri="{FF2B5EF4-FFF2-40B4-BE49-F238E27FC236}">
                    <a16:creationId xmlns:a16="http://schemas.microsoft.com/office/drawing/2014/main" id="{548F0137-6C95-74B6-575F-D4AD345A29D2}"/>
                  </a:ext>
                </a:extLst>
              </p:cNvPr>
              <p:cNvSpPr txBox="1"/>
              <p:nvPr/>
            </p:nvSpPr>
            <p:spPr>
              <a:xfrm>
                <a:off x="1345077" y="1811516"/>
                <a:ext cx="6952351" cy="45050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t-IT" sz="1100" i="1" smtClean="0">
                          <a:latin typeface="Cambria Math" panose="02040503050406030204" pitchFamily="18" charset="0"/>
                        </a:rPr>
                        <m:t>𝑀</m:t>
                      </m:r>
                      <m:r>
                        <a:rPr lang="it-IT" sz="1100" i="0">
                          <a:latin typeface="Cambria Math" panose="02040503050406030204" pitchFamily="18" charset="0"/>
                        </a:rPr>
                        <m:t>0</m:t>
                      </m:r>
                      <m:r>
                        <a:rPr lang="it-IT" sz="1100" i="1">
                          <a:latin typeface="Cambria Math" panose="02040503050406030204" pitchFamily="18" charset="0"/>
                        </a:rPr>
                        <m:t>𝑎</m:t>
                      </m:r>
                      <m:r>
                        <a:rPr lang="it-IT" sz="1100" i="0">
                          <a:latin typeface="Cambria Math" panose="02040503050406030204" pitchFamily="18" charset="0"/>
                        </a:rPr>
                        <m:t>=</m:t>
                      </m:r>
                      <m:f>
                        <m:fPr>
                          <m:ctrlPr>
                            <a:rPr lang="it-IT" sz="1100" i="1">
                              <a:solidFill>
                                <a:srgbClr val="836967"/>
                              </a:solidFill>
                              <a:latin typeface="Cambria Math" panose="02040503050406030204" pitchFamily="18" charset="0"/>
                            </a:rPr>
                          </m:ctrlPr>
                        </m:fPr>
                        <m:num>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r>
                                <a:rPr lang="it-IT" sz="1100" i="0">
                                  <a:latin typeface="Cambria Math" panose="02040503050406030204" pitchFamily="18" charset="0"/>
                                </a:rPr>
                                <m:t> </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𝑐𝑜𝑛𝑠𝑢𝑚𝑖</m:t>
                                  </m:r>
                                  <m:r>
                                    <a:rPr lang="it-IT" sz="1100" i="0">
                                      <a:latin typeface="Cambria Math" panose="02040503050406030204" pitchFamily="18" charset="0"/>
                                    </a:rPr>
                                    <m:t> </m:t>
                                  </m:r>
                                  <m:r>
                                    <a:rPr lang="it-IT" sz="1100" i="1">
                                      <a:latin typeface="Cambria Math" panose="02040503050406030204" pitchFamily="18" charset="0"/>
                                    </a:rPr>
                                    <m:t>𝑆𝐼𝐼</m:t>
                                  </m:r>
                                  <m:r>
                                    <a:rPr lang="it-IT" sz="1100" i="0">
                                      <a:latin typeface="Cambria Math" panose="02040503050406030204" pitchFamily="18" charset="0"/>
                                    </a:rPr>
                                    <m:t>, </m:t>
                                  </m:r>
                                  <m:r>
                                    <a:rPr lang="it-IT" sz="1100" i="1">
                                      <a:latin typeface="Cambria Math" panose="02040503050406030204" pitchFamily="18" charset="0"/>
                                    </a:rPr>
                                    <m:t>𝑖𝑛𝑐𝑙𝑢𝑠𝑒</m:t>
                                  </m:r>
                                  <m:r>
                                    <a:rPr lang="it-IT" sz="1100" i="0">
                                      <a:latin typeface="Cambria Math" panose="02040503050406030204" pitchFamily="18" charset="0"/>
                                    </a:rPr>
                                    <m:t> </m:t>
                                  </m:r>
                                  <m:r>
                                    <a:rPr lang="it-IT" sz="1100" i="1">
                                      <a:latin typeface="Cambria Math" panose="02040503050406030204" pitchFamily="18" charset="0"/>
                                    </a:rPr>
                                    <m:t>𝑝𝑒𝑟𝑑𝑖𝑡𝑒</m:t>
                                  </m:r>
                                  <m:r>
                                    <a:rPr lang="it-IT" sz="1100" i="0">
                                      <a:latin typeface="Cambria Math" panose="02040503050406030204" pitchFamily="18" charset="0"/>
                                    </a:rPr>
                                    <m:t> </m:t>
                                  </m:r>
                                  <m:r>
                                    <a:rPr lang="it-IT" sz="1100" i="1">
                                      <a:latin typeface="Cambria Math" panose="02040503050406030204" pitchFamily="18" charset="0"/>
                                    </a:rPr>
                                    <m:t>𝑑𝑖</m:t>
                                  </m:r>
                                  <m:r>
                                    <a:rPr lang="it-IT" sz="1100" i="0">
                                      <a:latin typeface="Cambria Math" panose="02040503050406030204" pitchFamily="18" charset="0"/>
                                    </a:rPr>
                                    <m:t> </m:t>
                                  </m:r>
                                  <m:r>
                                    <a:rPr lang="it-IT" sz="1100" i="1">
                                      <a:latin typeface="Cambria Math" panose="02040503050406030204" pitchFamily="18" charset="0"/>
                                    </a:rPr>
                                    <m:t>𝑟𝑒𝑡𝑒</m:t>
                                  </m:r>
                                </m:e>
                              </m:d>
                            </m:e>
                          </m:nary>
                          <m:r>
                            <a:rPr lang="it-IT" sz="1100" i="0">
                              <a:latin typeface="Cambria Math" panose="02040503050406030204" pitchFamily="18" charset="0"/>
                            </a:rPr>
                            <m:t>−</m:t>
                          </m:r>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r>
                                <a:rPr lang="it-IT" sz="1100" i="0">
                                  <a:latin typeface="Cambria Math" panose="02040503050406030204" pitchFamily="18" charset="0"/>
                                </a:rPr>
                                <m:t> </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𝑣𝑜𝑙𝑢𝑚𝑖</m:t>
                                  </m:r>
                                  <m:r>
                                    <a:rPr lang="it-IT" sz="1100" i="0">
                                      <a:latin typeface="Cambria Math" panose="02040503050406030204" pitchFamily="18" charset="0"/>
                                    </a:rPr>
                                    <m:t> </m:t>
                                  </m:r>
                                  <m:r>
                                    <a:rPr lang="it-IT" sz="1100" i="1">
                                      <a:latin typeface="Cambria Math" panose="02040503050406030204" pitchFamily="18" charset="0"/>
                                    </a:rPr>
                                    <m:t>𝑒𝑠𝑝𝑜𝑟𝑡𝑎𝑡𝑖</m:t>
                                  </m:r>
                                </m:e>
                              </m:d>
                            </m:e>
                          </m:nary>
                        </m:num>
                        <m:den>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𝑓𝑎𝑙𝑑𝑎</m:t>
                                  </m:r>
                                  <m:r>
                                    <a:rPr lang="it-IT" sz="1100" i="0">
                                      <a:latin typeface="Cambria Math" panose="02040503050406030204" pitchFamily="18" charset="0"/>
                                    </a:rPr>
                                    <m:t>+</m:t>
                                  </m:r>
                                  <m:r>
                                    <a:rPr lang="it-IT" sz="1100" i="1">
                                      <a:latin typeface="Cambria Math" panose="02040503050406030204" pitchFamily="18" charset="0"/>
                                    </a:rPr>
                                    <m:t>𝑖𝑛𝑣𝑎𝑠𝑖</m:t>
                                  </m:r>
                                  <m:r>
                                    <a:rPr lang="it-IT" sz="1100" i="0">
                                      <a:latin typeface="Cambria Math" panose="02040503050406030204" pitchFamily="18" charset="0"/>
                                    </a:rPr>
                                    <m:t>+</m:t>
                                  </m:r>
                                  <m:r>
                                    <a:rPr lang="it-IT" sz="1100" i="1">
                                      <a:latin typeface="Cambria Math" panose="02040503050406030204" pitchFamily="18" charset="0"/>
                                    </a:rPr>
                                    <m:t>𝑐𝑜𝑟𝑝𝑖</m:t>
                                  </m:r>
                                  <m:r>
                                    <a:rPr lang="it-IT" sz="1100" i="0">
                                      <a:latin typeface="Cambria Math" panose="02040503050406030204" pitchFamily="18" charset="0"/>
                                    </a:rPr>
                                    <m:t> </m:t>
                                  </m:r>
                                  <m:r>
                                    <a:rPr lang="it-IT" sz="1100" i="1">
                                      <a:latin typeface="Cambria Math" panose="02040503050406030204" pitchFamily="18" charset="0"/>
                                    </a:rPr>
                                    <m:t>𝑖𝑑𝑟𝑖𝑐𝑖</m:t>
                                  </m:r>
                                  <m:r>
                                    <a:rPr lang="it-IT" sz="1100" i="0">
                                      <a:latin typeface="Cambria Math" panose="02040503050406030204" pitchFamily="18" charset="0"/>
                                    </a:rPr>
                                    <m:t> </m:t>
                                  </m:r>
                                  <m:r>
                                    <a:rPr lang="it-IT" sz="1100" i="1">
                                      <a:latin typeface="Cambria Math" panose="02040503050406030204" pitchFamily="18" charset="0"/>
                                    </a:rPr>
                                    <m:t>𝑠𝑢𝑝𝑒𝑟𝑓𝑖𝑐𝑖𝑎𝑙𝑖</m:t>
                                  </m:r>
                                  <m:r>
                                    <a:rPr lang="it-IT" sz="1100" i="0">
                                      <a:latin typeface="Cambria Math" panose="02040503050406030204" pitchFamily="18" charset="0"/>
                                    </a:rPr>
                                    <m:t>+</m:t>
                                  </m:r>
                                  <m:r>
                                    <a:rPr lang="it-IT" sz="1100" i="1">
                                      <a:latin typeface="Cambria Math" panose="02040503050406030204" pitchFamily="18" charset="0"/>
                                    </a:rPr>
                                    <m:t>𝑑𝑖𝑠𝑠𝑎𝑙𝑎𝑧𝑖𝑜𝑛𝑒</m:t>
                                  </m:r>
                                  <m:r>
                                    <a:rPr lang="it-IT" sz="1100" i="0">
                                      <a:latin typeface="Cambria Math" panose="02040503050406030204" pitchFamily="18" charset="0"/>
                                    </a:rPr>
                                    <m:t>+</m:t>
                                  </m:r>
                                  <m:r>
                                    <a:rPr lang="it-IT" sz="1100" i="1">
                                      <a:latin typeface="Cambria Math" panose="02040503050406030204" pitchFamily="18" charset="0"/>
                                    </a:rPr>
                                    <m:t>𝑟𝑖𝑢𝑠𝑜</m:t>
                                  </m:r>
                                </m:e>
                              </m:d>
                              <m:r>
                                <a:rPr lang="it-IT" sz="1100" i="0">
                                  <a:latin typeface="Cambria Math" panose="02040503050406030204" pitchFamily="18" charset="0"/>
                                </a:rPr>
                                <m:t>+</m:t>
                              </m:r>
                            </m:e>
                          </m:nary>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𝑣𝑜𝑙𝑢𝑚𝑖</m:t>
                                  </m:r>
                                  <m:r>
                                    <a:rPr lang="it-IT" sz="1100" i="0">
                                      <a:latin typeface="Cambria Math" panose="02040503050406030204" pitchFamily="18" charset="0"/>
                                    </a:rPr>
                                    <m:t> </m:t>
                                  </m:r>
                                  <m:r>
                                    <a:rPr lang="it-IT" sz="1100" i="1">
                                      <a:latin typeface="Cambria Math" panose="02040503050406030204" pitchFamily="18" charset="0"/>
                                    </a:rPr>
                                    <m:t>𝑖𝑚𝑝𝑜𝑟𝑡𝑎𝑡𝑖</m:t>
                                  </m:r>
                                </m:e>
                              </m:d>
                            </m:e>
                          </m:nary>
                        </m:den>
                      </m:f>
                    </m:oMath>
                  </m:oMathPara>
                </a14:m>
                <a:endParaRPr lang="it-IT" sz="1100" dirty="0"/>
              </a:p>
            </p:txBody>
          </p:sp>
        </mc:Choice>
        <mc:Fallback xmlns="">
          <p:sp>
            <p:nvSpPr>
              <p:cNvPr id="12" name="CasellaDiTesto 11">
                <a:extLst>
                  <a:ext uri="{FF2B5EF4-FFF2-40B4-BE49-F238E27FC236}">
                    <a16:creationId xmlns:a16="http://schemas.microsoft.com/office/drawing/2014/main" id="{548F0137-6C95-74B6-575F-D4AD345A29D2}"/>
                  </a:ext>
                </a:extLst>
              </p:cNvPr>
              <p:cNvSpPr txBox="1">
                <a:spLocks noRot="1" noChangeAspect="1" noMove="1" noResize="1" noEditPoints="1" noAdjustHandles="1" noChangeArrowheads="1" noChangeShapeType="1" noTextEdit="1"/>
              </p:cNvSpPr>
              <p:nvPr/>
            </p:nvSpPr>
            <p:spPr>
              <a:xfrm>
                <a:off x="1345077" y="1811516"/>
                <a:ext cx="6952351" cy="450508"/>
              </a:xfrm>
              <a:prstGeom prst="rect">
                <a:avLst/>
              </a:prstGeom>
              <a:blipFill>
                <a:blip r:embed="rId4"/>
                <a:stretch>
                  <a:fillRect t="-55405" b="-87838"/>
                </a:stretch>
              </a:blipFill>
            </p:spPr>
            <p:txBody>
              <a:bodyPr/>
              <a:lstStyle/>
              <a:p>
                <a:r>
                  <a:rPr lang="it-IT">
                    <a:noFill/>
                  </a:rPr>
                  <a:t> </a:t>
                </a:r>
              </a:p>
            </p:txBody>
          </p:sp>
        </mc:Fallback>
      </mc:AlternateContent>
      <p:sp>
        <p:nvSpPr>
          <p:cNvPr id="13" name="Ovale 12">
            <a:extLst>
              <a:ext uri="{FF2B5EF4-FFF2-40B4-BE49-F238E27FC236}">
                <a16:creationId xmlns:a16="http://schemas.microsoft.com/office/drawing/2014/main" id="{6BE08DCD-787B-2B66-A442-DC3FB8A91474}"/>
              </a:ext>
            </a:extLst>
          </p:cNvPr>
          <p:cNvSpPr/>
          <p:nvPr/>
        </p:nvSpPr>
        <p:spPr>
          <a:xfrm>
            <a:off x="5801597" y="1810976"/>
            <a:ext cx="1253565" cy="261610"/>
          </a:xfrm>
          <a:prstGeom prst="ellipse">
            <a:avLst/>
          </a:prstGeom>
          <a:noFill/>
          <a:ln>
            <a:solidFill>
              <a:srgbClr val="01A4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Ovale 13">
            <a:extLst>
              <a:ext uri="{FF2B5EF4-FFF2-40B4-BE49-F238E27FC236}">
                <a16:creationId xmlns:a16="http://schemas.microsoft.com/office/drawing/2014/main" id="{CA378536-1CCE-2E99-3073-8EA2BFD8CB2B}"/>
              </a:ext>
            </a:extLst>
          </p:cNvPr>
          <p:cNvSpPr/>
          <p:nvPr/>
        </p:nvSpPr>
        <p:spPr>
          <a:xfrm>
            <a:off x="6695098" y="2024832"/>
            <a:ext cx="1253565" cy="261610"/>
          </a:xfrm>
          <a:prstGeom prst="ellipse">
            <a:avLst/>
          </a:prstGeom>
          <a:noFill/>
          <a:ln>
            <a:solidFill>
              <a:srgbClr val="01A4CD"/>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5" name="Connettore 2 14">
            <a:extLst>
              <a:ext uri="{FF2B5EF4-FFF2-40B4-BE49-F238E27FC236}">
                <a16:creationId xmlns:a16="http://schemas.microsoft.com/office/drawing/2014/main" id="{1AA586E3-1101-53F5-0658-D34973AFE811}"/>
              </a:ext>
            </a:extLst>
          </p:cNvPr>
          <p:cNvCxnSpPr>
            <a:cxnSpLocks/>
          </p:cNvCxnSpPr>
          <p:nvPr/>
        </p:nvCxnSpPr>
        <p:spPr>
          <a:xfrm flipV="1">
            <a:off x="4740615" y="1671331"/>
            <a:ext cx="191745" cy="146033"/>
          </a:xfrm>
          <a:prstGeom prst="straightConnector1">
            <a:avLst/>
          </a:prstGeom>
          <a:ln w="3175">
            <a:solidFill>
              <a:srgbClr val="01A4CD"/>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
        <p:nvSpPr>
          <p:cNvPr id="16" name="Ovale 15">
            <a:extLst>
              <a:ext uri="{FF2B5EF4-FFF2-40B4-BE49-F238E27FC236}">
                <a16:creationId xmlns:a16="http://schemas.microsoft.com/office/drawing/2014/main" id="{A76D8580-3DFE-3F80-1638-A2DAD8D2937D}"/>
              </a:ext>
            </a:extLst>
          </p:cNvPr>
          <p:cNvSpPr/>
          <p:nvPr/>
        </p:nvSpPr>
        <p:spPr>
          <a:xfrm>
            <a:off x="1843298" y="2024832"/>
            <a:ext cx="4512574" cy="261610"/>
          </a:xfrm>
          <a:prstGeom prst="ellipse">
            <a:avLst/>
          </a:prstGeom>
          <a:no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17" name="Connettore 2 16">
            <a:extLst>
              <a:ext uri="{FF2B5EF4-FFF2-40B4-BE49-F238E27FC236}">
                <a16:creationId xmlns:a16="http://schemas.microsoft.com/office/drawing/2014/main" id="{7C5C167F-7491-9211-355C-73A75A5011A9}"/>
              </a:ext>
            </a:extLst>
          </p:cNvPr>
          <p:cNvCxnSpPr>
            <a:cxnSpLocks/>
            <a:stCxn id="16" idx="5"/>
            <a:endCxn id="18" idx="0"/>
          </p:cNvCxnSpPr>
          <p:nvPr/>
        </p:nvCxnSpPr>
        <p:spPr>
          <a:xfrm>
            <a:off x="5695021" y="2248130"/>
            <a:ext cx="189525" cy="209518"/>
          </a:xfrm>
          <a:prstGeom prst="straightConnector1">
            <a:avLst/>
          </a:prstGeom>
          <a:ln w="3175">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8" name="CasellaDiTesto 17">
                <a:extLst>
                  <a:ext uri="{FF2B5EF4-FFF2-40B4-BE49-F238E27FC236}">
                    <a16:creationId xmlns:a16="http://schemas.microsoft.com/office/drawing/2014/main" id="{F333C7EB-7AB1-808C-BD76-BFF1D8E423C4}"/>
                  </a:ext>
                </a:extLst>
              </p:cNvPr>
              <p:cNvSpPr txBox="1"/>
              <p:nvPr/>
            </p:nvSpPr>
            <p:spPr>
              <a:xfrm>
                <a:off x="4878440" y="2457648"/>
                <a:ext cx="2012212" cy="42851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nary>
                        <m:naryPr>
                          <m:chr m:val="∑"/>
                          <m:limLoc m:val="undOvr"/>
                          <m:supHide m:val="on"/>
                          <m:ctrlPr>
                            <a:rPr lang="it-IT" sz="900" i="1">
                              <a:latin typeface="Cambria Math" panose="02040503050406030204" pitchFamily="18" charset="0"/>
                            </a:rPr>
                          </m:ctrlPr>
                        </m:naryPr>
                        <m:sub>
                          <m:r>
                            <a:rPr lang="it-IT" sz="900" i="1">
                              <a:latin typeface="Cambria Math" panose="02040503050406030204" pitchFamily="18" charset="0"/>
                            </a:rPr>
                            <m:t>𝑚𝑐</m:t>
                          </m:r>
                        </m:sub>
                        <m:sup/>
                        <m:e>
                          <m:d>
                            <m:dPr>
                              <m:ctrlPr>
                                <a:rPr lang="it-IT" sz="900" i="1">
                                  <a:solidFill>
                                    <a:srgbClr val="836967"/>
                                  </a:solidFill>
                                  <a:latin typeface="Cambria Math" panose="02040503050406030204" pitchFamily="18" charset="0"/>
                                </a:rPr>
                              </m:ctrlPr>
                            </m:dPr>
                            <m:e>
                              <m:r>
                                <a:rPr lang="it-IT" sz="900" i="1">
                                  <a:latin typeface="Cambria Math" panose="02040503050406030204" pitchFamily="18" charset="0"/>
                                </a:rPr>
                                <m:t>𝑐𝑜𝑛𝑐𝑒𝑠𝑠𝑖𝑜𝑛𝑖</m:t>
                              </m:r>
                              <m:r>
                                <a:rPr lang="it-IT" sz="900">
                                  <a:latin typeface="Cambria Math" panose="02040503050406030204" pitchFamily="18" charset="0"/>
                                </a:rPr>
                                <m:t> </m:t>
                              </m:r>
                              <m:r>
                                <a:rPr lang="it-IT" sz="900" i="1">
                                  <a:latin typeface="Cambria Math" panose="02040503050406030204" pitchFamily="18" charset="0"/>
                                </a:rPr>
                                <m:t>𝑑𝑖</m:t>
                              </m:r>
                              <m:r>
                                <a:rPr lang="it-IT" sz="900">
                                  <a:latin typeface="Cambria Math" panose="02040503050406030204" pitchFamily="18" charset="0"/>
                                </a:rPr>
                                <m:t> </m:t>
                              </m:r>
                              <m:r>
                                <a:rPr lang="it-IT" sz="900" i="1">
                                  <a:latin typeface="Cambria Math" panose="02040503050406030204" pitchFamily="18" charset="0"/>
                                </a:rPr>
                                <m:t>𝑑𝑒𝑟𝑖𝑣𝑎𝑧𝑖𝑜𝑛𝑒</m:t>
                              </m:r>
                            </m:e>
                          </m:d>
                        </m:e>
                      </m:nary>
                    </m:oMath>
                  </m:oMathPara>
                </a14:m>
                <a:endParaRPr lang="it-IT" sz="900" dirty="0"/>
              </a:p>
            </p:txBody>
          </p:sp>
        </mc:Choice>
        <mc:Fallback xmlns="">
          <p:sp>
            <p:nvSpPr>
              <p:cNvPr id="18" name="CasellaDiTesto 17">
                <a:extLst>
                  <a:ext uri="{FF2B5EF4-FFF2-40B4-BE49-F238E27FC236}">
                    <a16:creationId xmlns:a16="http://schemas.microsoft.com/office/drawing/2014/main" id="{F333C7EB-7AB1-808C-BD76-BFF1D8E423C4}"/>
                  </a:ext>
                </a:extLst>
              </p:cNvPr>
              <p:cNvSpPr txBox="1">
                <a:spLocks noRot="1" noChangeAspect="1" noMove="1" noResize="1" noEditPoints="1" noAdjustHandles="1" noChangeArrowheads="1" noChangeShapeType="1" noTextEdit="1"/>
              </p:cNvSpPr>
              <p:nvPr/>
            </p:nvSpPr>
            <p:spPr>
              <a:xfrm>
                <a:off x="4878440" y="2457648"/>
                <a:ext cx="2012212" cy="428515"/>
              </a:xfrm>
              <a:prstGeom prst="rect">
                <a:avLst/>
              </a:prstGeom>
              <a:blipFill>
                <a:blip r:embed="rId5"/>
                <a:stretch>
                  <a:fillRect l="-17879" t="-111429" b="-160000"/>
                </a:stretch>
              </a:blipFill>
            </p:spPr>
            <p:txBody>
              <a:bodyPr/>
              <a:lstStyle/>
              <a:p>
                <a:r>
                  <a:rPr lang="it-IT">
                    <a:noFill/>
                  </a:rPr>
                  <a:t> </a:t>
                </a:r>
              </a:p>
            </p:txBody>
          </p:sp>
        </mc:Fallback>
      </mc:AlternateContent>
      <p:sp>
        <p:nvSpPr>
          <p:cNvPr id="19" name="CasellaDiTesto 18">
            <a:extLst>
              <a:ext uri="{FF2B5EF4-FFF2-40B4-BE49-F238E27FC236}">
                <a16:creationId xmlns:a16="http://schemas.microsoft.com/office/drawing/2014/main" id="{9422FF47-C149-6795-E569-008555C0FB58}"/>
              </a:ext>
            </a:extLst>
          </p:cNvPr>
          <p:cNvSpPr txBox="1"/>
          <p:nvPr/>
        </p:nvSpPr>
        <p:spPr>
          <a:xfrm>
            <a:off x="6801001" y="2496298"/>
            <a:ext cx="2316460" cy="338554"/>
          </a:xfrm>
          <a:prstGeom prst="rect">
            <a:avLst/>
          </a:prstGeom>
          <a:solidFill>
            <a:schemeClr val="bg1">
              <a:lumMod val="95000"/>
            </a:schemeClr>
          </a:solidFill>
        </p:spPr>
        <p:txBody>
          <a:bodyPr wrap="square" rtlCol="0">
            <a:spAutoFit/>
          </a:bodyPr>
          <a:lstStyle>
            <a:defPPr>
              <a:defRPr lang="it-IT"/>
            </a:defPPr>
            <a:lvl1pPr>
              <a:defRPr sz="800" b="0" i="0" u="none" strike="noStrike" baseline="0">
                <a:latin typeface="+mn-lt"/>
              </a:defRPr>
            </a:lvl1pPr>
          </a:lstStyle>
          <a:p>
            <a:r>
              <a:rPr lang="it-IT" dirty="0"/>
              <a:t>approssimazione adottata, nelle more della compiuta definizione dell’indicatore M0b </a:t>
            </a:r>
          </a:p>
        </p:txBody>
      </p:sp>
      <p:sp>
        <p:nvSpPr>
          <p:cNvPr id="20" name="CasellaDiTesto 19">
            <a:extLst>
              <a:ext uri="{FF2B5EF4-FFF2-40B4-BE49-F238E27FC236}">
                <a16:creationId xmlns:a16="http://schemas.microsoft.com/office/drawing/2014/main" id="{A44E82A9-E5D3-56A1-5E95-41B3E46E980E}"/>
              </a:ext>
            </a:extLst>
          </p:cNvPr>
          <p:cNvSpPr txBox="1"/>
          <p:nvPr/>
        </p:nvSpPr>
        <p:spPr>
          <a:xfrm>
            <a:off x="1376006" y="3016811"/>
            <a:ext cx="3726345" cy="276999"/>
          </a:xfrm>
          <a:prstGeom prst="rect">
            <a:avLst/>
          </a:prstGeom>
          <a:noFill/>
        </p:spPr>
        <p:txBody>
          <a:bodyPr wrap="square">
            <a:spAutoFit/>
          </a:bodyPr>
          <a:lstStyle/>
          <a:p>
            <a:r>
              <a:rPr lang="it-IT" sz="1200" b="1" dirty="0">
                <a:solidFill>
                  <a:schemeClr val="accent1">
                    <a:lumMod val="75000"/>
                  </a:schemeClr>
                </a:solidFill>
              </a:rPr>
              <a:t>Resilienza idrica a livello sovraordinato </a:t>
            </a:r>
          </a:p>
        </p:txBody>
      </p:sp>
      <p:sp>
        <p:nvSpPr>
          <p:cNvPr id="21" name="CasellaDiTesto 20">
            <a:extLst>
              <a:ext uri="{FF2B5EF4-FFF2-40B4-BE49-F238E27FC236}">
                <a16:creationId xmlns:a16="http://schemas.microsoft.com/office/drawing/2014/main" id="{13132EEA-3BB4-2436-B96A-A01B24C4D704}"/>
              </a:ext>
            </a:extLst>
          </p:cNvPr>
          <p:cNvSpPr txBox="1"/>
          <p:nvPr/>
        </p:nvSpPr>
        <p:spPr>
          <a:xfrm>
            <a:off x="1331620" y="1283105"/>
            <a:ext cx="7637573" cy="276999"/>
          </a:xfrm>
          <a:prstGeom prst="rect">
            <a:avLst/>
          </a:prstGeom>
          <a:noFill/>
        </p:spPr>
        <p:txBody>
          <a:bodyPr wrap="square">
            <a:spAutoFit/>
          </a:bodyPr>
          <a:lstStyle/>
          <a:p>
            <a:r>
              <a:rPr lang="it-IT" sz="1200" b="1" dirty="0">
                <a:solidFill>
                  <a:schemeClr val="accent1">
                    <a:lumMod val="75000"/>
                  </a:schemeClr>
                </a:solidFill>
              </a:rPr>
              <a:t>Resilienza idrica a livello di gestione del servizio idrico integrato  </a:t>
            </a:r>
          </a:p>
        </p:txBody>
      </p:sp>
      <mc:AlternateContent xmlns:mc="http://schemas.openxmlformats.org/markup-compatibility/2006" xmlns:a14="http://schemas.microsoft.com/office/drawing/2010/main">
        <mc:Choice Requires="a14">
          <p:sp>
            <p:nvSpPr>
              <p:cNvPr id="22" name="CasellaDiTesto 21">
                <a:extLst>
                  <a:ext uri="{FF2B5EF4-FFF2-40B4-BE49-F238E27FC236}">
                    <a16:creationId xmlns:a16="http://schemas.microsoft.com/office/drawing/2014/main" id="{769BD8A8-13EC-A140-EC33-501AEB605931}"/>
                  </a:ext>
                </a:extLst>
              </p:cNvPr>
              <p:cNvSpPr txBox="1"/>
              <p:nvPr/>
            </p:nvSpPr>
            <p:spPr>
              <a:xfrm>
                <a:off x="1345076" y="3460788"/>
                <a:ext cx="8221877" cy="450508"/>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t-IT" sz="1100" i="1" smtClean="0">
                          <a:latin typeface="Cambria Math" panose="02040503050406030204" pitchFamily="18" charset="0"/>
                        </a:rPr>
                        <m:t>𝑀</m:t>
                      </m:r>
                      <m:r>
                        <a:rPr lang="it-IT" sz="1100" i="0">
                          <a:latin typeface="Cambria Math" panose="02040503050406030204" pitchFamily="18" charset="0"/>
                        </a:rPr>
                        <m:t>0</m:t>
                      </m:r>
                      <m:r>
                        <a:rPr lang="it-IT" sz="1100" i="1">
                          <a:latin typeface="Cambria Math" panose="02040503050406030204" pitchFamily="18" charset="0"/>
                        </a:rPr>
                        <m:t>𝑏</m:t>
                      </m:r>
                      <m:r>
                        <a:rPr lang="it-IT" sz="1100" i="0">
                          <a:latin typeface="Cambria Math" panose="02040503050406030204" pitchFamily="18" charset="0"/>
                        </a:rPr>
                        <m:t>=</m:t>
                      </m:r>
                      <m:f>
                        <m:fPr>
                          <m:ctrlPr>
                            <a:rPr lang="it-IT" sz="1100" i="1">
                              <a:solidFill>
                                <a:srgbClr val="836967"/>
                              </a:solidFill>
                              <a:latin typeface="Cambria Math" panose="02040503050406030204" pitchFamily="18" charset="0"/>
                            </a:rPr>
                          </m:ctrlPr>
                        </m:fPr>
                        <m:num>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r>
                                <a:rPr lang="it-IT" sz="1100" i="0">
                                  <a:latin typeface="Cambria Math" panose="02040503050406030204" pitchFamily="18" charset="0"/>
                                </a:rPr>
                                <m:t> </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𝑐𝑜𝑛𝑠𝑢𝑚𝑖</m:t>
                                  </m:r>
                                  <m:r>
                                    <a:rPr lang="it-IT" sz="1100" i="0">
                                      <a:latin typeface="Cambria Math" panose="02040503050406030204" pitchFamily="18" charset="0"/>
                                    </a:rPr>
                                    <m:t> </m:t>
                                  </m:r>
                                  <m:r>
                                    <a:rPr lang="it-IT" sz="1100" i="1">
                                      <a:latin typeface="Cambria Math" panose="02040503050406030204" pitchFamily="18" charset="0"/>
                                    </a:rPr>
                                    <m:t>𝑎𝑐𝑞𝑢𝑎</m:t>
                                  </m:r>
                                  <m:r>
                                    <a:rPr lang="it-IT" sz="1100" i="0">
                                      <a:latin typeface="Cambria Math" panose="02040503050406030204" pitchFamily="18" charset="0"/>
                                    </a:rPr>
                                    <m:t> </m:t>
                                  </m:r>
                                  <m:r>
                                    <a:rPr lang="it-IT" sz="1100" i="1">
                                      <a:latin typeface="Cambria Math" panose="02040503050406030204" pitchFamily="18" charset="0"/>
                                    </a:rPr>
                                    <m:t>𝑝𝑜𝑡𝑎𝑏𝑖𝑙𝑒</m:t>
                                  </m:r>
                                  <m:r>
                                    <a:rPr lang="it-IT" sz="1100" i="0">
                                      <a:latin typeface="Cambria Math" panose="02040503050406030204" pitchFamily="18" charset="0"/>
                                    </a:rPr>
                                    <m:t>+</m:t>
                                  </m:r>
                                  <m:r>
                                    <a:rPr lang="it-IT" sz="1100" i="1">
                                      <a:latin typeface="Cambria Math" panose="02040503050406030204" pitchFamily="18" charset="0"/>
                                    </a:rPr>
                                    <m:t>𝑐𝑜𝑛𝑠𝑢𝑚𝑖</m:t>
                                  </m:r>
                                  <m:r>
                                    <a:rPr lang="it-IT" sz="1100" i="0">
                                      <a:latin typeface="Cambria Math" panose="02040503050406030204" pitchFamily="18" charset="0"/>
                                    </a:rPr>
                                    <m:t> </m:t>
                                  </m:r>
                                  <m:r>
                                    <a:rPr lang="it-IT" sz="1100" i="1">
                                      <a:latin typeface="Cambria Math" panose="02040503050406030204" pitchFamily="18" charset="0"/>
                                    </a:rPr>
                                    <m:t>𝑖𝑟𝑟𝑖𝑔𝑢𝑖</m:t>
                                  </m:r>
                                  <m:r>
                                    <a:rPr lang="it-IT" sz="1100" i="0">
                                      <a:latin typeface="Cambria Math" panose="02040503050406030204" pitchFamily="18" charset="0"/>
                                    </a:rPr>
                                    <m:t>+</m:t>
                                  </m:r>
                                  <m:r>
                                    <a:rPr lang="it-IT" sz="1100" i="1">
                                      <a:latin typeface="Cambria Math" panose="02040503050406030204" pitchFamily="18" charset="0"/>
                                    </a:rPr>
                                    <m:t>𝑐𝑜𝑛𝑠𝑢𝑚𝑖</m:t>
                                  </m:r>
                                  <m:r>
                                    <a:rPr lang="it-IT" sz="1100" i="0">
                                      <a:latin typeface="Cambria Math" panose="02040503050406030204" pitchFamily="18" charset="0"/>
                                    </a:rPr>
                                    <m:t> </m:t>
                                  </m:r>
                                  <m:r>
                                    <a:rPr lang="it-IT" sz="1100" i="1">
                                      <a:latin typeface="Cambria Math" panose="02040503050406030204" pitchFamily="18" charset="0"/>
                                    </a:rPr>
                                    <m:t>𝑖𝑛𝑑𝑢𝑠𝑡𝑟𝑖𝑎𝑙𝑖</m:t>
                                  </m:r>
                                  <m:r>
                                    <a:rPr lang="it-IT" sz="1100" i="0">
                                      <a:latin typeface="Cambria Math" panose="02040503050406030204" pitchFamily="18" charset="0"/>
                                    </a:rPr>
                                    <m:t>+</m:t>
                                  </m:r>
                                  <m:r>
                                    <a:rPr lang="it-IT" sz="1100" i="1">
                                      <a:latin typeface="Cambria Math" panose="02040503050406030204" pitchFamily="18" charset="0"/>
                                    </a:rPr>
                                    <m:t>𝑎𝑙𝑡𝑟𝑖</m:t>
                                  </m:r>
                                  <m:r>
                                    <a:rPr lang="it-IT" sz="1100" i="0">
                                      <a:latin typeface="Cambria Math" panose="02040503050406030204" pitchFamily="18" charset="0"/>
                                    </a:rPr>
                                    <m:t> </m:t>
                                  </m:r>
                                  <m:r>
                                    <a:rPr lang="it-IT" sz="1100" i="1">
                                      <a:latin typeface="Cambria Math" panose="02040503050406030204" pitchFamily="18" charset="0"/>
                                    </a:rPr>
                                    <m:t>𝑐𝑜𝑛𝑠𝑢𝑚𝑖</m:t>
                                  </m:r>
                                </m:e>
                              </m:d>
                            </m:e>
                          </m:nary>
                          <m:r>
                            <a:rPr lang="it-IT" sz="1100" i="0">
                              <a:latin typeface="Cambria Math" panose="02040503050406030204" pitchFamily="18" charset="0"/>
                            </a:rPr>
                            <m:t>−</m:t>
                          </m:r>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r>
                                <a:rPr lang="it-IT" sz="1100" i="0">
                                  <a:latin typeface="Cambria Math" panose="02040503050406030204" pitchFamily="18" charset="0"/>
                                </a:rPr>
                                <m:t> </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𝑣𝑜𝑙𝑢𝑚𝑖</m:t>
                                  </m:r>
                                  <m:r>
                                    <a:rPr lang="it-IT" sz="1100" i="0">
                                      <a:latin typeface="Cambria Math" panose="02040503050406030204" pitchFamily="18" charset="0"/>
                                    </a:rPr>
                                    <m:t> </m:t>
                                  </m:r>
                                  <m:r>
                                    <a:rPr lang="it-IT" sz="1100" i="1">
                                      <a:latin typeface="Cambria Math" panose="02040503050406030204" pitchFamily="18" charset="0"/>
                                    </a:rPr>
                                    <m:t>𝑒𝑠𝑝𝑜𝑟𝑡𝑎𝑡𝑖</m:t>
                                  </m:r>
                                </m:e>
                              </m:d>
                            </m:e>
                          </m:nary>
                        </m:num>
                        <m:den>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𝑓𝑎𝑙𝑑𝑎</m:t>
                                  </m:r>
                                  <m:r>
                                    <a:rPr lang="it-IT" sz="1100" i="0">
                                      <a:latin typeface="Cambria Math" panose="02040503050406030204" pitchFamily="18" charset="0"/>
                                    </a:rPr>
                                    <m:t>+</m:t>
                                  </m:r>
                                  <m:r>
                                    <a:rPr lang="it-IT" sz="1100" i="1">
                                      <a:latin typeface="Cambria Math" panose="02040503050406030204" pitchFamily="18" charset="0"/>
                                    </a:rPr>
                                    <m:t>𝑖𝑛𝑣𝑎𝑠𝑖</m:t>
                                  </m:r>
                                  <m:r>
                                    <a:rPr lang="it-IT" sz="1100" i="0">
                                      <a:latin typeface="Cambria Math" panose="02040503050406030204" pitchFamily="18" charset="0"/>
                                    </a:rPr>
                                    <m:t>+</m:t>
                                  </m:r>
                                  <m:r>
                                    <a:rPr lang="it-IT" sz="1100" i="1">
                                      <a:latin typeface="Cambria Math" panose="02040503050406030204" pitchFamily="18" charset="0"/>
                                    </a:rPr>
                                    <m:t>𝑐𝑜𝑟𝑝𝑖</m:t>
                                  </m:r>
                                  <m:r>
                                    <a:rPr lang="it-IT" sz="1100" i="0">
                                      <a:latin typeface="Cambria Math" panose="02040503050406030204" pitchFamily="18" charset="0"/>
                                    </a:rPr>
                                    <m:t> </m:t>
                                  </m:r>
                                  <m:r>
                                    <a:rPr lang="it-IT" sz="1100" i="1">
                                      <a:latin typeface="Cambria Math" panose="02040503050406030204" pitchFamily="18" charset="0"/>
                                    </a:rPr>
                                    <m:t>𝑖𝑑𝑟𝑖𝑐𝑖</m:t>
                                  </m:r>
                                  <m:r>
                                    <a:rPr lang="it-IT" sz="1100" i="0">
                                      <a:latin typeface="Cambria Math" panose="02040503050406030204" pitchFamily="18" charset="0"/>
                                    </a:rPr>
                                    <m:t> </m:t>
                                  </m:r>
                                  <m:r>
                                    <a:rPr lang="it-IT" sz="1100" i="1">
                                      <a:latin typeface="Cambria Math" panose="02040503050406030204" pitchFamily="18" charset="0"/>
                                    </a:rPr>
                                    <m:t>𝑠𝑢𝑝𝑒𝑟𝑓𝑖𝑐𝑖𝑎𝑙𝑖</m:t>
                                  </m:r>
                                  <m:r>
                                    <a:rPr lang="it-IT" sz="1100" i="0">
                                      <a:latin typeface="Cambria Math" panose="02040503050406030204" pitchFamily="18" charset="0"/>
                                    </a:rPr>
                                    <m:t>+</m:t>
                                  </m:r>
                                  <m:r>
                                    <a:rPr lang="it-IT" sz="1100" i="1">
                                      <a:latin typeface="Cambria Math" panose="02040503050406030204" pitchFamily="18" charset="0"/>
                                    </a:rPr>
                                    <m:t>𝑑𝑖𝑠𝑠𝑎𝑙𝑎𝑧𝑖𝑜𝑛𝑒</m:t>
                                  </m:r>
                                  <m:r>
                                    <a:rPr lang="it-IT" sz="1100" i="0">
                                      <a:latin typeface="Cambria Math" panose="02040503050406030204" pitchFamily="18" charset="0"/>
                                    </a:rPr>
                                    <m:t>+</m:t>
                                  </m:r>
                                  <m:r>
                                    <a:rPr lang="it-IT" sz="1100" i="1">
                                      <a:latin typeface="Cambria Math" panose="02040503050406030204" pitchFamily="18" charset="0"/>
                                    </a:rPr>
                                    <m:t>𝑟𝑖𝑢𝑠𝑜</m:t>
                                  </m:r>
                                </m:e>
                              </m:d>
                            </m:e>
                          </m:nary>
                          <m:r>
                            <a:rPr lang="it-IT" sz="1100" i="0">
                              <a:latin typeface="Cambria Math" panose="02040503050406030204" pitchFamily="18" charset="0"/>
                            </a:rPr>
                            <m:t>+</m:t>
                          </m:r>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𝑣𝑜𝑙𝑢𝑚𝑖</m:t>
                                  </m:r>
                                  <m:r>
                                    <a:rPr lang="it-IT" sz="1100" i="0">
                                      <a:latin typeface="Cambria Math" panose="02040503050406030204" pitchFamily="18" charset="0"/>
                                    </a:rPr>
                                    <m:t> </m:t>
                                  </m:r>
                                  <m:r>
                                    <a:rPr lang="it-IT" sz="1100" i="1">
                                      <a:latin typeface="Cambria Math" panose="02040503050406030204" pitchFamily="18" charset="0"/>
                                    </a:rPr>
                                    <m:t>𝑖𝑚𝑝𝑜𝑟𝑡𝑎𝑡𝑖</m:t>
                                  </m:r>
                                </m:e>
                              </m:d>
                            </m:e>
                          </m:nary>
                        </m:den>
                      </m:f>
                    </m:oMath>
                  </m:oMathPara>
                </a14:m>
                <a:endParaRPr lang="it-IT" sz="1100" dirty="0"/>
              </a:p>
            </p:txBody>
          </p:sp>
        </mc:Choice>
        <mc:Fallback xmlns="">
          <p:sp>
            <p:nvSpPr>
              <p:cNvPr id="22" name="CasellaDiTesto 21">
                <a:extLst>
                  <a:ext uri="{FF2B5EF4-FFF2-40B4-BE49-F238E27FC236}">
                    <a16:creationId xmlns:a16="http://schemas.microsoft.com/office/drawing/2014/main" id="{769BD8A8-13EC-A140-EC33-501AEB605931}"/>
                  </a:ext>
                </a:extLst>
              </p:cNvPr>
              <p:cNvSpPr txBox="1">
                <a:spLocks noRot="1" noChangeAspect="1" noMove="1" noResize="1" noEditPoints="1" noAdjustHandles="1" noChangeArrowheads="1" noChangeShapeType="1" noTextEdit="1"/>
              </p:cNvSpPr>
              <p:nvPr/>
            </p:nvSpPr>
            <p:spPr>
              <a:xfrm>
                <a:off x="1345076" y="3460788"/>
                <a:ext cx="8221877" cy="450508"/>
              </a:xfrm>
              <a:prstGeom prst="rect">
                <a:avLst/>
              </a:prstGeom>
              <a:blipFill>
                <a:blip r:embed="rId6"/>
                <a:stretch>
                  <a:fillRect t="-55405" b="-87838"/>
                </a:stretch>
              </a:blipFill>
            </p:spPr>
            <p:txBody>
              <a:bodyPr/>
              <a:lstStyle/>
              <a:p>
                <a:r>
                  <a:rPr lang="it-IT">
                    <a:noFill/>
                  </a:rPr>
                  <a:t> </a:t>
                </a:r>
              </a:p>
            </p:txBody>
          </p:sp>
        </mc:Fallback>
      </mc:AlternateContent>
      <p:sp>
        <p:nvSpPr>
          <p:cNvPr id="25" name="Segnaposto contenuto 2">
            <a:extLst>
              <a:ext uri="{FF2B5EF4-FFF2-40B4-BE49-F238E27FC236}">
                <a16:creationId xmlns:a16="http://schemas.microsoft.com/office/drawing/2014/main" id="{98766ACC-E0DF-BAD4-7154-B161251C2284}"/>
              </a:ext>
            </a:extLst>
          </p:cNvPr>
          <p:cNvSpPr txBox="1">
            <a:spLocks/>
          </p:cNvSpPr>
          <p:nvPr/>
        </p:nvSpPr>
        <p:spPr bwMode="auto">
          <a:xfrm>
            <a:off x="9266428" y="1311578"/>
            <a:ext cx="2582198" cy="1685077"/>
          </a:xfrm>
          <a:prstGeom prst="rect">
            <a:avLst/>
          </a:prstGeom>
          <a:solidFill>
            <a:srgbClr val="00B0F0">
              <a:alpha val="34902"/>
            </a:srgbClr>
          </a:solidFill>
          <a:ln>
            <a:solidFill>
              <a:srgbClr val="00B0F0"/>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0"/>
              </a:spcAft>
              <a:buClr>
                <a:srgbClr val="F18700"/>
              </a:buClr>
              <a:buNone/>
            </a:pPr>
            <a:r>
              <a:rPr lang="it-IT" altLang="it-IT" sz="1200" b="1" dirty="0">
                <a:solidFill>
                  <a:schemeClr val="accent1">
                    <a:lumMod val="75000"/>
                  </a:schemeClr>
                </a:solidFill>
                <a:latin typeface="+mj-lt"/>
                <a:ea typeface="ヒラギノ角ゴ Pro W3" pitchFamily="125" charset="-128"/>
                <a:cs typeface="Arial" panose="020B0604020202020204" pitchFamily="34" charset="0"/>
              </a:rPr>
              <a:t>Lettura macro-indicatore:</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 </a:t>
            </a:r>
          </a:p>
          <a:p>
            <a:pPr marL="228600" indent="-228600">
              <a:spcBef>
                <a:spcPts val="300"/>
              </a:spcBef>
              <a:spcAft>
                <a:spcPts val="0"/>
              </a:spcAft>
              <a:buClr>
                <a:schemeClr val="accent1">
                  <a:lumMod val="75000"/>
                </a:schemeClr>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se M0&gt;1: grave carenza di risorsa idrica nel territorio analizzato</a:t>
            </a:r>
          </a:p>
          <a:p>
            <a:pPr marL="228600" indent="-228600">
              <a:spcBef>
                <a:spcPts val="300"/>
              </a:spcBef>
              <a:spcAft>
                <a:spcPts val="0"/>
              </a:spcAft>
              <a:buClr>
                <a:schemeClr val="accent1">
                  <a:lumMod val="75000"/>
                </a:schemeClr>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se M0 tende a 1: grado di rischio elevato</a:t>
            </a:r>
          </a:p>
          <a:p>
            <a:pPr marL="228600" indent="-228600">
              <a:spcBef>
                <a:spcPts val="300"/>
              </a:spcBef>
              <a:spcAft>
                <a:spcPts val="0"/>
              </a:spcAft>
              <a:buClr>
                <a:schemeClr val="accent1">
                  <a:lumMod val="75000"/>
                </a:schemeClr>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se M0 tende a zero: allontana la probabilità di crisi idriche</a:t>
            </a:r>
          </a:p>
        </p:txBody>
      </p:sp>
      <p:sp>
        <p:nvSpPr>
          <p:cNvPr id="26" name="CasellaDiTesto 25">
            <a:extLst>
              <a:ext uri="{FF2B5EF4-FFF2-40B4-BE49-F238E27FC236}">
                <a16:creationId xmlns:a16="http://schemas.microsoft.com/office/drawing/2014/main" id="{068761D6-9251-A547-60E7-AD016DC9001D}"/>
              </a:ext>
            </a:extLst>
          </p:cNvPr>
          <p:cNvSpPr txBox="1"/>
          <p:nvPr/>
        </p:nvSpPr>
        <p:spPr>
          <a:xfrm>
            <a:off x="1717159" y="4913138"/>
            <a:ext cx="1167688" cy="646331"/>
          </a:xfrm>
          <a:prstGeom prst="rect">
            <a:avLst/>
          </a:prstGeom>
          <a:solidFill>
            <a:srgbClr val="00B0F0"/>
          </a:solidFill>
          <a:ln>
            <a:solidFill>
              <a:srgbClr val="00B0F0"/>
            </a:solidFill>
          </a:ln>
        </p:spPr>
        <p:txBody>
          <a:bodyPr wrap="square" rtlCol="0">
            <a:spAutoFit/>
          </a:bodyPr>
          <a:lstStyle/>
          <a:p>
            <a:pPr algn="ctr"/>
            <a:r>
              <a:rPr lang="it-IT" dirty="0">
                <a:solidFill>
                  <a:schemeClr val="bg1"/>
                </a:solidFill>
              </a:rPr>
              <a:t>Indicatori semplici</a:t>
            </a:r>
            <a:endParaRPr lang="en-US" dirty="0">
              <a:solidFill>
                <a:schemeClr val="bg1"/>
              </a:solidFill>
            </a:endParaRPr>
          </a:p>
        </p:txBody>
      </p:sp>
      <p:sp>
        <p:nvSpPr>
          <p:cNvPr id="27" name="Parentesi graffa aperta 26">
            <a:extLst>
              <a:ext uri="{FF2B5EF4-FFF2-40B4-BE49-F238E27FC236}">
                <a16:creationId xmlns:a16="http://schemas.microsoft.com/office/drawing/2014/main" id="{8D2398A6-DAAE-9FCD-0B0D-D59FA6926A12}"/>
              </a:ext>
            </a:extLst>
          </p:cNvPr>
          <p:cNvSpPr/>
          <p:nvPr/>
        </p:nvSpPr>
        <p:spPr>
          <a:xfrm>
            <a:off x="3020910" y="4359084"/>
            <a:ext cx="208996" cy="1749154"/>
          </a:xfrm>
          <a:prstGeom prst="leftBrace">
            <a:avLst>
              <a:gd name="adj1" fmla="val 44161"/>
              <a:gd name="adj2" fmla="val 5000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it-IT"/>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it-IT" dirty="0">
              <a:solidFill>
                <a:srgbClr val="646464"/>
              </a:solidFill>
            </a:endParaRPr>
          </a:p>
        </p:txBody>
      </p:sp>
      <p:sp>
        <p:nvSpPr>
          <p:cNvPr id="28" name="CasellaDiTesto 27">
            <a:extLst>
              <a:ext uri="{FF2B5EF4-FFF2-40B4-BE49-F238E27FC236}">
                <a16:creationId xmlns:a16="http://schemas.microsoft.com/office/drawing/2014/main" id="{7AE4DDDB-6A1C-CE87-6557-F05ACA57C111}"/>
              </a:ext>
            </a:extLst>
          </p:cNvPr>
          <p:cNvSpPr txBox="1"/>
          <p:nvPr/>
        </p:nvSpPr>
        <p:spPr>
          <a:xfrm>
            <a:off x="3344741" y="4336382"/>
            <a:ext cx="2174948" cy="276999"/>
          </a:xfrm>
          <a:prstGeom prst="rect">
            <a:avLst/>
          </a:prstGeom>
          <a:noFill/>
        </p:spPr>
        <p:txBody>
          <a:bodyPr wrap="square">
            <a:spAutoFit/>
          </a:bodyPr>
          <a:lstStyle/>
          <a:p>
            <a:r>
              <a:rPr lang="it-IT" sz="1200" b="1" dirty="0">
                <a:solidFill>
                  <a:schemeClr val="accent1">
                    <a:lumMod val="75000"/>
                  </a:schemeClr>
                </a:solidFill>
              </a:rPr>
              <a:t>Disponibilità di picco [%]</a:t>
            </a:r>
          </a:p>
        </p:txBody>
      </p:sp>
      <mc:AlternateContent xmlns:mc="http://schemas.openxmlformats.org/markup-compatibility/2006" xmlns:a14="http://schemas.microsoft.com/office/drawing/2010/main">
        <mc:Choice Requires="a14">
          <p:sp>
            <p:nvSpPr>
              <p:cNvPr id="29" name="CasellaDiTesto 28">
                <a:extLst>
                  <a:ext uri="{FF2B5EF4-FFF2-40B4-BE49-F238E27FC236}">
                    <a16:creationId xmlns:a16="http://schemas.microsoft.com/office/drawing/2014/main" id="{7A2E7D44-33C5-EC56-5B63-A73E3017FDCE}"/>
                  </a:ext>
                </a:extLst>
              </p:cNvPr>
              <p:cNvSpPr txBox="1"/>
              <p:nvPr/>
            </p:nvSpPr>
            <p:spPr>
              <a:xfrm>
                <a:off x="3373124" y="4634873"/>
                <a:ext cx="1349153" cy="501035"/>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𝐺</m:t>
                          </m:r>
                          <m:r>
                            <a:rPr lang="it-IT" sz="1200" b="0" i="1" smtClean="0">
                              <a:latin typeface="Cambria Math" panose="02040503050406030204" pitchFamily="18" charset="0"/>
                            </a:rPr>
                            <m:t>0.1</m:t>
                          </m:r>
                        </m:e>
                        <m:sup>
                          <m:r>
                            <a:rPr lang="it-IT" sz="1200" b="0" i="1" smtClean="0">
                              <a:latin typeface="Cambria Math" panose="02040503050406030204" pitchFamily="18" charset="0"/>
                            </a:rPr>
                            <m:t>𝑎</m:t>
                          </m:r>
                        </m:sup>
                      </m:sSup>
                      <m:r>
                        <a:rPr lang="it-IT" sz="1200" i="0">
                          <a:latin typeface="Cambria Math" panose="02040503050406030204" pitchFamily="18" charset="0"/>
                        </a:rPr>
                        <m:t>=</m:t>
                      </m:r>
                      <m:f>
                        <m:fPr>
                          <m:ctrlPr>
                            <a:rPr lang="it-IT" sz="1200" i="1" smtClean="0">
                              <a:latin typeface="Cambria Math" panose="02040503050406030204" pitchFamily="18" charset="0"/>
                            </a:rPr>
                          </m:ctrlPr>
                        </m:fPr>
                        <m:num>
                          <m:sSubSup>
                            <m:sSubSupPr>
                              <m:ctrlPr>
                                <a:rPr lang="it-IT" sz="1200" i="1" smtClean="0">
                                  <a:latin typeface="Cambria Math" panose="02040503050406030204" pitchFamily="18" charset="0"/>
                                </a:rPr>
                              </m:ctrlPr>
                            </m:sSubSupPr>
                            <m:e>
                              <m:r>
                                <a:rPr lang="it-IT" sz="1200" b="0" i="1" smtClean="0">
                                  <a:latin typeface="Cambria Math" panose="02040503050406030204" pitchFamily="18" charset="0"/>
                                </a:rPr>
                                <m:t>𝑊</m:t>
                              </m:r>
                            </m:e>
                            <m:sub>
                              <m:r>
                                <a:rPr lang="it-IT" sz="1200" b="0" i="1" smtClean="0">
                                  <a:latin typeface="Cambria Math" panose="02040503050406030204" pitchFamily="18" charset="0"/>
                                </a:rPr>
                                <m:t>𝑚𝑎𝑥</m:t>
                              </m:r>
                            </m:sub>
                            <m:sup>
                              <m:r>
                                <a:rPr lang="it-IT" sz="1200" b="0" i="1" smtClean="0">
                                  <a:latin typeface="Cambria Math" panose="02040503050406030204" pitchFamily="18" charset="0"/>
                                </a:rPr>
                                <m:t>𝑎</m:t>
                              </m:r>
                            </m:sup>
                          </m:sSubSup>
                        </m:num>
                        <m:den>
                          <m:nary>
                            <m:naryPr>
                              <m:chr m:val="∑"/>
                              <m:subHide m:val="on"/>
                              <m:supHide m:val="on"/>
                              <m:ctrlPr>
                                <a:rPr lang="it-IT" sz="1200" i="1" smtClean="0">
                                  <a:latin typeface="Cambria Math" panose="02040503050406030204" pitchFamily="18" charset="0"/>
                                </a:rPr>
                              </m:ctrlPr>
                            </m:naryPr>
                            <m:sub/>
                            <m:sup/>
                            <m:e>
                              <m:sSubSup>
                                <m:sSubSupPr>
                                  <m:ctrlPr>
                                    <a:rPr lang="it-IT" sz="1200" i="1" smtClean="0">
                                      <a:latin typeface="Cambria Math" panose="02040503050406030204" pitchFamily="18" charset="0"/>
                                    </a:rPr>
                                  </m:ctrlPr>
                                </m:sSubSupPr>
                                <m:e>
                                  <m:r>
                                    <a:rPr lang="it-IT" sz="1200" b="0" i="1" smtClean="0">
                                      <a:latin typeface="Cambria Math" panose="02040503050406030204" pitchFamily="18" charset="0"/>
                                    </a:rPr>
                                    <m:t>𝑊</m:t>
                                  </m:r>
                                </m:e>
                                <m:sub>
                                  <m:r>
                                    <a:rPr lang="it-IT" sz="1200" b="0" i="1" smtClean="0">
                                      <a:latin typeface="Cambria Math" panose="02040503050406030204" pitchFamily="18" charset="0"/>
                                    </a:rPr>
                                    <m:t>𝑔𝑔</m:t>
                                  </m:r>
                                </m:sub>
                                <m:sup>
                                  <m:r>
                                    <a:rPr lang="it-IT" sz="1200" b="0" i="1" smtClean="0">
                                      <a:latin typeface="Cambria Math" panose="02040503050406030204" pitchFamily="18" charset="0"/>
                                    </a:rPr>
                                    <m:t>𝑎</m:t>
                                  </m:r>
                                </m:sup>
                              </m:sSubSup>
                            </m:e>
                          </m:nary>
                        </m:den>
                      </m:f>
                    </m:oMath>
                  </m:oMathPara>
                </a14:m>
                <a:endParaRPr lang="it-IT" sz="1200" dirty="0"/>
              </a:p>
            </p:txBody>
          </p:sp>
        </mc:Choice>
        <mc:Fallback xmlns="">
          <p:sp>
            <p:nvSpPr>
              <p:cNvPr id="29" name="CasellaDiTesto 28">
                <a:extLst>
                  <a:ext uri="{FF2B5EF4-FFF2-40B4-BE49-F238E27FC236}">
                    <a16:creationId xmlns:a16="http://schemas.microsoft.com/office/drawing/2014/main" id="{7A2E7D44-33C5-EC56-5B63-A73E3017FDCE}"/>
                  </a:ext>
                </a:extLst>
              </p:cNvPr>
              <p:cNvSpPr txBox="1">
                <a:spLocks noRot="1" noChangeAspect="1" noMove="1" noResize="1" noEditPoints="1" noAdjustHandles="1" noChangeArrowheads="1" noChangeShapeType="1" noTextEdit="1"/>
              </p:cNvSpPr>
              <p:nvPr/>
            </p:nvSpPr>
            <p:spPr>
              <a:xfrm>
                <a:off x="3373124" y="4634873"/>
                <a:ext cx="1349153" cy="501035"/>
              </a:xfrm>
              <a:prstGeom prst="rect">
                <a:avLst/>
              </a:prstGeom>
              <a:blipFill>
                <a:blip r:embed="rId7"/>
                <a:stretch>
                  <a:fillRect t="-12048" r="-901" b="-83133"/>
                </a:stretch>
              </a:blipFill>
            </p:spPr>
            <p:txBody>
              <a:bodyPr/>
              <a:lstStyle/>
              <a:p>
                <a:r>
                  <a:rPr lang="it-IT">
                    <a:noFill/>
                  </a:rPr>
                  <a:t> </a:t>
                </a:r>
              </a:p>
            </p:txBody>
          </p:sp>
        </mc:Fallback>
      </mc:AlternateContent>
      <p:sp>
        <p:nvSpPr>
          <p:cNvPr id="30" name="Segnaposto contenuto 2">
            <a:extLst>
              <a:ext uri="{FF2B5EF4-FFF2-40B4-BE49-F238E27FC236}">
                <a16:creationId xmlns:a16="http://schemas.microsoft.com/office/drawing/2014/main" id="{45F7C298-18C0-5479-DCA6-CBEF91A27E79}"/>
              </a:ext>
            </a:extLst>
          </p:cNvPr>
          <p:cNvSpPr txBox="1">
            <a:spLocks/>
          </p:cNvSpPr>
          <p:nvPr/>
        </p:nvSpPr>
        <p:spPr bwMode="auto">
          <a:xfrm>
            <a:off x="4712554" y="4624360"/>
            <a:ext cx="44049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indent="0" algn="just">
              <a:spcBef>
                <a:spcPts val="600"/>
              </a:spcBef>
              <a:spcAft>
                <a:spcPts val="0"/>
              </a:spcAft>
              <a:buClr>
                <a:srgbClr val="01A4CD"/>
              </a:buClr>
              <a:buNone/>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Rapporto tra volume massimo derivabile dai sistemi di approvvigionamento e volume necessario a soddisfare la domanda nel giorno di massimo consumo</a:t>
            </a:r>
          </a:p>
        </p:txBody>
      </p:sp>
      <p:sp>
        <p:nvSpPr>
          <p:cNvPr id="31" name="CasellaDiTesto 30">
            <a:extLst>
              <a:ext uri="{FF2B5EF4-FFF2-40B4-BE49-F238E27FC236}">
                <a16:creationId xmlns:a16="http://schemas.microsoft.com/office/drawing/2014/main" id="{B3B29F82-9CA8-8230-72D7-BEB05CA2D57E}"/>
              </a:ext>
            </a:extLst>
          </p:cNvPr>
          <p:cNvSpPr txBox="1"/>
          <p:nvPr/>
        </p:nvSpPr>
        <p:spPr>
          <a:xfrm>
            <a:off x="3350492" y="5256532"/>
            <a:ext cx="4529047" cy="276999"/>
          </a:xfrm>
          <a:prstGeom prst="rect">
            <a:avLst/>
          </a:prstGeom>
          <a:noFill/>
        </p:spPr>
        <p:txBody>
          <a:bodyPr wrap="square">
            <a:spAutoFit/>
          </a:bodyPr>
          <a:lstStyle/>
          <a:p>
            <a:r>
              <a:rPr lang="it-IT" sz="1200" b="1" dirty="0">
                <a:solidFill>
                  <a:schemeClr val="accent1">
                    <a:lumMod val="75000"/>
                  </a:schemeClr>
                </a:solidFill>
              </a:rPr>
              <a:t>Differenziazione delle fonti di approvvigionamento [%]</a:t>
            </a:r>
          </a:p>
        </p:txBody>
      </p:sp>
      <mc:AlternateContent xmlns:mc="http://schemas.openxmlformats.org/markup-compatibility/2006" xmlns:a14="http://schemas.microsoft.com/office/drawing/2010/main">
        <mc:Choice Requires="a14">
          <p:sp>
            <p:nvSpPr>
              <p:cNvPr id="32" name="CasellaDiTesto 31">
                <a:extLst>
                  <a:ext uri="{FF2B5EF4-FFF2-40B4-BE49-F238E27FC236}">
                    <a16:creationId xmlns:a16="http://schemas.microsoft.com/office/drawing/2014/main" id="{F8B9D953-576D-8F70-2193-69B03D9178D5}"/>
                  </a:ext>
                </a:extLst>
              </p:cNvPr>
              <p:cNvSpPr txBox="1"/>
              <p:nvPr/>
            </p:nvSpPr>
            <p:spPr>
              <a:xfrm>
                <a:off x="3378876" y="5555023"/>
                <a:ext cx="1481419" cy="516552"/>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sSup>
                        <m:sSupPr>
                          <m:ctrlPr>
                            <a:rPr lang="it-IT" sz="1200" b="0" i="1" smtClean="0">
                              <a:latin typeface="Cambria Math" panose="02040503050406030204" pitchFamily="18" charset="0"/>
                            </a:rPr>
                          </m:ctrlPr>
                        </m:sSupPr>
                        <m:e>
                          <m:r>
                            <a:rPr lang="it-IT" sz="1200" b="0" i="1" smtClean="0">
                              <a:latin typeface="Cambria Math" panose="02040503050406030204" pitchFamily="18" charset="0"/>
                            </a:rPr>
                            <m:t>𝐺</m:t>
                          </m:r>
                          <m:r>
                            <a:rPr lang="it-IT" sz="1200" b="0" i="1" smtClean="0">
                              <a:latin typeface="Cambria Math" panose="02040503050406030204" pitchFamily="18" charset="0"/>
                            </a:rPr>
                            <m:t>0.2</m:t>
                          </m:r>
                        </m:e>
                        <m:sup>
                          <m:r>
                            <a:rPr lang="it-IT" sz="1200" b="0" i="1" smtClean="0">
                              <a:latin typeface="Cambria Math" panose="02040503050406030204" pitchFamily="18" charset="0"/>
                            </a:rPr>
                            <m:t>𝑎</m:t>
                          </m:r>
                        </m:sup>
                      </m:sSup>
                      <m:r>
                        <a:rPr lang="it-IT" sz="1200" i="0">
                          <a:latin typeface="Cambria Math" panose="02040503050406030204" pitchFamily="18" charset="0"/>
                        </a:rPr>
                        <m:t>=</m:t>
                      </m:r>
                      <m:f>
                        <m:fPr>
                          <m:ctrlPr>
                            <a:rPr lang="it-IT" sz="1200" i="1" smtClean="0">
                              <a:latin typeface="Cambria Math" panose="02040503050406030204" pitchFamily="18" charset="0"/>
                            </a:rPr>
                          </m:ctrlPr>
                        </m:fPr>
                        <m:num>
                          <m:sSubSup>
                            <m:sSubSupPr>
                              <m:ctrlPr>
                                <a:rPr lang="it-IT" sz="1200" i="1" smtClean="0">
                                  <a:latin typeface="Cambria Math" panose="02040503050406030204" pitchFamily="18" charset="0"/>
                                </a:rPr>
                              </m:ctrlPr>
                            </m:sSubSupPr>
                            <m:e>
                              <m:r>
                                <a:rPr lang="it-IT" sz="1200" b="0" i="1" smtClean="0">
                                  <a:latin typeface="Cambria Math" panose="02040503050406030204" pitchFamily="18" charset="0"/>
                                </a:rPr>
                                <m:t>𝑊</m:t>
                              </m:r>
                            </m:e>
                            <m:sub>
                              <m:r>
                                <m:rPr>
                                  <m:sty m:val="p"/>
                                </m:rPr>
                                <a:rPr lang="it-IT" sz="1200" b="0" i="0" smtClean="0">
                                  <a:latin typeface="Cambria Math" panose="02040503050406030204" pitchFamily="18" charset="0"/>
                                </a:rPr>
                                <m:t>max</m:t>
                              </m:r>
                              <m:r>
                                <a:rPr lang="it-IT" sz="1200" b="0" i="1" smtClean="0">
                                  <a:latin typeface="Cambria Math" panose="02040503050406030204" pitchFamily="18" charset="0"/>
                                </a:rPr>
                                <m:t>⁡_</m:t>
                              </m:r>
                              <m:r>
                                <a:rPr lang="it-IT" sz="1200" b="0" i="1" smtClean="0">
                                  <a:latin typeface="Cambria Math" panose="02040503050406030204" pitchFamily="18" charset="0"/>
                                </a:rPr>
                                <m:t>𝑝𝑟𝑜𝑑</m:t>
                              </m:r>
                            </m:sub>
                            <m:sup>
                              <m:r>
                                <a:rPr lang="it-IT" sz="1200" b="0" i="1" smtClean="0">
                                  <a:latin typeface="Cambria Math" panose="02040503050406030204" pitchFamily="18" charset="0"/>
                                </a:rPr>
                                <m:t>𝑎</m:t>
                              </m:r>
                            </m:sup>
                          </m:sSubSup>
                        </m:num>
                        <m:den>
                          <m:nary>
                            <m:naryPr>
                              <m:chr m:val="∑"/>
                              <m:subHide m:val="on"/>
                              <m:supHide m:val="on"/>
                              <m:ctrlPr>
                                <a:rPr lang="it-IT" sz="1200" i="1" smtClean="0">
                                  <a:latin typeface="Cambria Math" panose="02040503050406030204" pitchFamily="18" charset="0"/>
                                </a:rPr>
                              </m:ctrlPr>
                            </m:naryPr>
                            <m:sub/>
                            <m:sup/>
                            <m:e>
                              <m:sSubSup>
                                <m:sSubSupPr>
                                  <m:ctrlPr>
                                    <a:rPr lang="it-IT" sz="1200" i="1" smtClean="0">
                                      <a:latin typeface="Cambria Math" panose="02040503050406030204" pitchFamily="18" charset="0"/>
                                    </a:rPr>
                                  </m:ctrlPr>
                                </m:sSubSupPr>
                                <m:e>
                                  <m:r>
                                    <a:rPr lang="it-IT" sz="1200" b="0" i="1" smtClean="0">
                                      <a:latin typeface="Cambria Math" panose="02040503050406030204" pitchFamily="18" charset="0"/>
                                    </a:rPr>
                                    <m:t>𝑊</m:t>
                                  </m:r>
                                </m:e>
                                <m:sub>
                                  <m:r>
                                    <a:rPr lang="it-IT" sz="1200" b="0" i="1" smtClean="0">
                                      <a:latin typeface="Cambria Math" panose="02040503050406030204" pitchFamily="18" charset="0"/>
                                    </a:rPr>
                                    <m:t>𝐼𝑁</m:t>
                                  </m:r>
                                </m:sub>
                                <m:sup>
                                  <m:r>
                                    <a:rPr lang="it-IT" sz="1200" b="0" i="1" smtClean="0">
                                      <a:latin typeface="Cambria Math" panose="02040503050406030204" pitchFamily="18" charset="0"/>
                                    </a:rPr>
                                    <m:t>𝑎</m:t>
                                  </m:r>
                                </m:sup>
                              </m:sSubSup>
                            </m:e>
                          </m:nary>
                        </m:den>
                      </m:f>
                    </m:oMath>
                  </m:oMathPara>
                </a14:m>
                <a:endParaRPr lang="it-IT" sz="1200" dirty="0"/>
              </a:p>
            </p:txBody>
          </p:sp>
        </mc:Choice>
        <mc:Fallback xmlns="">
          <p:sp>
            <p:nvSpPr>
              <p:cNvPr id="32" name="CasellaDiTesto 31">
                <a:extLst>
                  <a:ext uri="{FF2B5EF4-FFF2-40B4-BE49-F238E27FC236}">
                    <a16:creationId xmlns:a16="http://schemas.microsoft.com/office/drawing/2014/main" id="{F8B9D953-576D-8F70-2193-69B03D9178D5}"/>
                  </a:ext>
                </a:extLst>
              </p:cNvPr>
              <p:cNvSpPr txBox="1">
                <a:spLocks noRot="1" noChangeAspect="1" noMove="1" noResize="1" noEditPoints="1" noAdjustHandles="1" noChangeArrowheads="1" noChangeShapeType="1" noTextEdit="1"/>
              </p:cNvSpPr>
              <p:nvPr/>
            </p:nvSpPr>
            <p:spPr>
              <a:xfrm>
                <a:off x="3378876" y="5555023"/>
                <a:ext cx="1481419" cy="516552"/>
              </a:xfrm>
              <a:prstGeom prst="rect">
                <a:avLst/>
              </a:prstGeom>
              <a:blipFill>
                <a:blip r:embed="rId8"/>
                <a:stretch>
                  <a:fillRect t="-9412" r="-2469" b="-81176"/>
                </a:stretch>
              </a:blipFill>
            </p:spPr>
            <p:txBody>
              <a:bodyPr/>
              <a:lstStyle/>
              <a:p>
                <a:r>
                  <a:rPr lang="it-IT">
                    <a:noFill/>
                  </a:rPr>
                  <a:t> </a:t>
                </a:r>
              </a:p>
            </p:txBody>
          </p:sp>
        </mc:Fallback>
      </mc:AlternateContent>
      <p:sp>
        <p:nvSpPr>
          <p:cNvPr id="33" name="Segnaposto contenuto 2">
            <a:extLst>
              <a:ext uri="{FF2B5EF4-FFF2-40B4-BE49-F238E27FC236}">
                <a16:creationId xmlns:a16="http://schemas.microsoft.com/office/drawing/2014/main" id="{2DF7A62F-976A-2E52-D0CA-0A18F7D4CE7F}"/>
              </a:ext>
            </a:extLst>
          </p:cNvPr>
          <p:cNvSpPr txBox="1">
            <a:spLocks/>
          </p:cNvSpPr>
          <p:nvPr/>
        </p:nvSpPr>
        <p:spPr bwMode="auto">
          <a:xfrm>
            <a:off x="4718306" y="5544510"/>
            <a:ext cx="43991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indent="0" algn="just">
              <a:spcBef>
                <a:spcPts val="600"/>
              </a:spcBef>
              <a:spcAft>
                <a:spcPts val="0"/>
              </a:spcAft>
              <a:buClr>
                <a:srgbClr val="01A4CD"/>
              </a:buClr>
              <a:buNone/>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Rapporto tra il volume prodotto dalla fonte di approvvigionamento più produttiva dell’anno e la somma dei volumi in ingresso nel sistema di acquedotto</a:t>
            </a:r>
          </a:p>
        </p:txBody>
      </p:sp>
      <p:sp>
        <p:nvSpPr>
          <p:cNvPr id="2" name="Segnaposto contenuto 2">
            <a:extLst>
              <a:ext uri="{FF2B5EF4-FFF2-40B4-BE49-F238E27FC236}">
                <a16:creationId xmlns:a16="http://schemas.microsoft.com/office/drawing/2014/main" id="{AF869311-2AB2-C3E9-0CEA-7D10F8545C47}"/>
              </a:ext>
            </a:extLst>
          </p:cNvPr>
          <p:cNvSpPr txBox="1">
            <a:spLocks/>
          </p:cNvSpPr>
          <p:nvPr/>
        </p:nvSpPr>
        <p:spPr bwMode="auto">
          <a:xfrm>
            <a:off x="9300802" y="3389588"/>
            <a:ext cx="2582198" cy="1938992"/>
          </a:xfrm>
          <a:prstGeom prst="rect">
            <a:avLst/>
          </a:prstGeom>
          <a:solidFill>
            <a:srgbClr val="00B0F0">
              <a:alpha val="34902"/>
            </a:srgbClr>
          </a:solidFill>
          <a:ln>
            <a:solidFill>
              <a:srgbClr val="00B0F0"/>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spcAft>
                <a:spcPts val="0"/>
              </a:spcAft>
              <a:buClr>
                <a:schemeClr val="accent1">
                  <a:lumMod val="75000"/>
                </a:schemeClr>
              </a:buClr>
              <a:buNone/>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M0a è immediatamente calcolabile, mentre M0b è oggetto in prima applicazione di stima, sulla base della conoscenza del territorio servito di EGA e gestore, nelle more della definizione di un calcolo compiuto dell’indicatore a valle di un percorso di condivisione con altri soggetti istituzionali e stakeholder.</a:t>
            </a:r>
          </a:p>
        </p:txBody>
      </p:sp>
    </p:spTree>
    <p:extLst>
      <p:ext uri="{BB962C8B-B14F-4D97-AF65-F5344CB8AC3E}">
        <p14:creationId xmlns:p14="http://schemas.microsoft.com/office/powerpoint/2010/main" val="3252674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B3C617B1-6ADF-90E6-4CDE-C43C4114EA32}"/>
            </a:ext>
          </a:extLst>
        </p:cNvPr>
        <p:cNvGrpSpPr/>
        <p:nvPr/>
      </p:nvGrpSpPr>
      <p:grpSpPr>
        <a:xfrm>
          <a:off x="0" y="0"/>
          <a:ext cx="0" cy="0"/>
          <a:chOff x="0" y="0"/>
          <a:chExt cx="0" cy="0"/>
        </a:xfrm>
      </p:grpSpPr>
      <p:sp>
        <p:nvSpPr>
          <p:cNvPr id="162" name="Google Shape;162;g22d488de23d_2_29">
            <a:extLst>
              <a:ext uri="{FF2B5EF4-FFF2-40B4-BE49-F238E27FC236}">
                <a16:creationId xmlns:a16="http://schemas.microsoft.com/office/drawing/2014/main" id="{A75B85B5-5311-7D8B-E716-D7BF9B04DE7A}"/>
              </a:ext>
            </a:extLst>
          </p:cNvPr>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M0 – definizione dell’obiettivo</a:t>
            </a:r>
            <a:endParaRPr sz="3300" b="1" dirty="0">
              <a:solidFill>
                <a:srgbClr val="00B0F0"/>
              </a:solidFill>
              <a:latin typeface="Century Gothic" panose="020B0502020202020204" pitchFamily="34" charset="0"/>
              <a:ea typeface="Calibri"/>
              <a:cs typeface="Calibri"/>
              <a:sym typeface="Calibri"/>
            </a:endParaRPr>
          </a:p>
        </p:txBody>
      </p:sp>
      <p:sp>
        <p:nvSpPr>
          <p:cNvPr id="5" name="Segnaposto contenuto 2">
            <a:extLst>
              <a:ext uri="{FF2B5EF4-FFF2-40B4-BE49-F238E27FC236}">
                <a16:creationId xmlns:a16="http://schemas.microsoft.com/office/drawing/2014/main" id="{B3E6C143-D462-6387-0F82-9E855E7EBD41}"/>
              </a:ext>
            </a:extLst>
          </p:cNvPr>
          <p:cNvSpPr txBox="1">
            <a:spLocks/>
          </p:cNvSpPr>
          <p:nvPr/>
        </p:nvSpPr>
        <p:spPr bwMode="auto">
          <a:xfrm>
            <a:off x="1828800" y="4227273"/>
            <a:ext cx="8225685" cy="1915909"/>
          </a:xfrm>
          <a:prstGeom prst="rect">
            <a:avLst/>
          </a:prstGeom>
          <a:solidFill>
            <a:srgbClr val="00B0F0">
              <a:alpha val="34902"/>
            </a:srgbClr>
          </a:solidFill>
          <a:ln w="28575">
            <a:solidFill>
              <a:srgbClr val="00B0F0"/>
            </a:solidFill>
            <a:miter lim="800000"/>
            <a:headEnd/>
            <a:tailEnd/>
          </a:ln>
        </p:spPr>
        <p:txBody>
          <a:bodyPr vert="horz" wrap="square" lIns="91440" tIns="45720" rIns="91440" bIns="45720" numCol="1" anchor="t" anchorCtr="0" compatLnSpc="1">
            <a:prstTxWarp prst="textNoShape">
              <a:avLst/>
            </a:prstTxWarp>
            <a:spAutoFit/>
          </a:bodyPr>
          <a:lstStyle>
            <a:defPPr>
              <a:defRPr lang="it-IT"/>
            </a:defPPr>
            <a:lvl1pPr marL="88900" indent="0" eaLnBrk="1" hangingPunct="1">
              <a:spcBef>
                <a:spcPts val="600"/>
              </a:spcBef>
              <a:spcAft>
                <a:spcPts val="0"/>
              </a:spcAft>
              <a:buClr>
                <a:srgbClr val="01A4CD"/>
              </a:buClr>
              <a:buFont typeface="Arial" pitchFamily="34" charset="0"/>
              <a:buNone/>
              <a:defRPr sz="1500">
                <a:solidFill>
                  <a:schemeClr val="accent1">
                    <a:lumMod val="75000"/>
                  </a:schemeClr>
                </a:solidFill>
                <a:latin typeface="+mj-lt"/>
                <a:cs typeface="Arial" panose="020B0604020202020204" pitchFamily="34" charset="0"/>
              </a:defRPr>
            </a:lvl1pPr>
            <a:lvl2pPr marL="742950" indent="-285750" eaLnBrk="1" hangingPunct="1">
              <a:spcBef>
                <a:spcPct val="20000"/>
              </a:spcBef>
              <a:buFont typeface="Arial" pitchFamily="34" charset="0"/>
              <a:buChar char="–"/>
              <a:defRPr sz="2800">
                <a:latin typeface="+mn-lt"/>
                <a:ea typeface="ヒラギノ角ゴ Pro W3" charset="0"/>
              </a:defRPr>
            </a:lvl2pPr>
            <a:lvl3pPr marL="1143000" indent="-228600" eaLnBrk="1" hangingPunct="1">
              <a:spcBef>
                <a:spcPct val="20000"/>
              </a:spcBef>
              <a:buFont typeface="Arial" pitchFamily="34" charset="0"/>
              <a:buChar char="•"/>
              <a:defRPr sz="2400">
                <a:latin typeface="+mn-lt"/>
                <a:ea typeface="ヒラギノ角ゴ Pro W3" charset="0"/>
              </a:defRPr>
            </a:lvl3pPr>
            <a:lvl4pPr marL="1600200" indent="-228600" eaLnBrk="1" hangingPunct="1">
              <a:spcBef>
                <a:spcPct val="20000"/>
              </a:spcBef>
              <a:buFont typeface="Arial" pitchFamily="34" charset="0"/>
              <a:buChar char="–"/>
              <a:defRPr sz="2000">
                <a:latin typeface="+mn-lt"/>
                <a:ea typeface="ヒラギノ角ゴ Pro W3" charset="0"/>
              </a:defRPr>
            </a:lvl4pPr>
            <a:lvl5pPr marL="2057400" indent="-228600" eaLnBrk="1" hangingPunct="1">
              <a:spcBef>
                <a:spcPct val="20000"/>
              </a:spcBef>
              <a:buFont typeface="Arial" pitchFamily="34" charset="0"/>
              <a:buChar char="»"/>
              <a:defRPr sz="2000">
                <a:latin typeface="+mn-lt"/>
                <a:ea typeface="ヒラギノ角ゴ Pro W3" charset="0"/>
              </a:defRPr>
            </a:lvl5pPr>
            <a:lvl6pPr marL="2514600" indent="-228600" defTabSz="457200">
              <a:spcBef>
                <a:spcPct val="20000"/>
              </a:spcBef>
              <a:buFont typeface="Arial"/>
              <a:buChar char="•"/>
              <a:defRPr sz="2000">
                <a:latin typeface="+mn-lt"/>
                <a:ea typeface="+mn-ea"/>
              </a:defRPr>
            </a:lvl6pPr>
            <a:lvl7pPr marL="2971800" indent="-228600" defTabSz="457200">
              <a:spcBef>
                <a:spcPct val="20000"/>
              </a:spcBef>
              <a:buFont typeface="Arial"/>
              <a:buChar char="•"/>
              <a:defRPr sz="2000">
                <a:latin typeface="+mn-lt"/>
                <a:ea typeface="+mn-ea"/>
              </a:defRPr>
            </a:lvl7pPr>
            <a:lvl8pPr marL="3429000" indent="-228600" defTabSz="457200">
              <a:spcBef>
                <a:spcPct val="20000"/>
              </a:spcBef>
              <a:buFont typeface="Arial"/>
              <a:buChar char="•"/>
              <a:defRPr sz="2000">
                <a:latin typeface="+mn-lt"/>
                <a:ea typeface="+mn-ea"/>
              </a:defRPr>
            </a:lvl8pPr>
            <a:lvl9pPr marL="3886200" indent="-228600" defTabSz="457200">
              <a:spcBef>
                <a:spcPct val="20000"/>
              </a:spcBef>
              <a:buFont typeface="Arial"/>
              <a:buChar char="•"/>
              <a:defRPr sz="2000">
                <a:latin typeface="+mn-lt"/>
                <a:ea typeface="+mn-ea"/>
              </a:defRPr>
            </a:lvl9pPr>
          </a:lstStyle>
          <a:p>
            <a:pPr marL="288925" indent="-200025">
              <a:spcBef>
                <a:spcPts val="300"/>
              </a:spcBef>
              <a:buClr>
                <a:schemeClr val="accent1">
                  <a:lumMod val="75000"/>
                </a:schemeClr>
              </a:buClr>
              <a:buFont typeface="Wingdings" panose="05000000000000000000" pitchFamily="2" charset="2"/>
              <a:buChar char="§"/>
            </a:pPr>
            <a:r>
              <a:rPr lang="it-IT" altLang="it-IT" sz="1200" dirty="0"/>
              <a:t>aumento dei volumi in concessione inseribile se deriva da aumento della risorsa (es. nuovi invasi, dissalazione, ecc.) o da riordino delle concessioni su fonti già utilizzate</a:t>
            </a:r>
          </a:p>
          <a:p>
            <a:pPr marL="288925" indent="-200025">
              <a:spcBef>
                <a:spcPts val="300"/>
              </a:spcBef>
              <a:buClr>
                <a:schemeClr val="accent1">
                  <a:lumMod val="75000"/>
                </a:schemeClr>
              </a:buClr>
              <a:buFont typeface="Wingdings" panose="05000000000000000000" pitchFamily="2" charset="2"/>
              <a:buChar char="§"/>
            </a:pPr>
            <a:r>
              <a:rPr lang="it-IT" altLang="it-IT" sz="1200" dirty="0"/>
              <a:t>“quote di concessioni di terzi” in caso di volumi di risorsa acquisiti in forza di un rapporto di partecipazione agli investimenti  di un soggetto terzo</a:t>
            </a:r>
          </a:p>
          <a:p>
            <a:pPr marL="288925" indent="-200025">
              <a:spcBef>
                <a:spcPts val="300"/>
              </a:spcBef>
              <a:buClr>
                <a:schemeClr val="accent1">
                  <a:lumMod val="75000"/>
                </a:schemeClr>
              </a:buClr>
              <a:buFont typeface="Wingdings" panose="05000000000000000000" pitchFamily="2" charset="2"/>
              <a:buChar char="§"/>
            </a:pPr>
            <a:r>
              <a:rPr lang="it-IT" altLang="it-IT" sz="1200" dirty="0"/>
              <a:t>valorizzazione positiva del riuso (e delle reti duali), che aumenta la disponibilità idrica del territorio per utilizzi diversi dal potabile, e dunque libera risorse per l’uso prioritario</a:t>
            </a:r>
          </a:p>
          <a:p>
            <a:pPr marL="288925" indent="-200025">
              <a:spcBef>
                <a:spcPts val="300"/>
              </a:spcBef>
              <a:buClr>
                <a:schemeClr val="accent1">
                  <a:lumMod val="75000"/>
                </a:schemeClr>
              </a:buClr>
              <a:buFont typeface="Wingdings" panose="05000000000000000000" pitchFamily="2" charset="2"/>
              <a:buChar char="§"/>
            </a:pPr>
            <a:r>
              <a:rPr lang="it-IT" altLang="it-IT" sz="1200" dirty="0"/>
              <a:t>l’inserimento del valore assoluto delle interconnessioni (esportazioni o importazioni) serve:</a:t>
            </a:r>
          </a:p>
          <a:p>
            <a:pPr marL="538163" lvl="1" indent="-152400">
              <a:spcBef>
                <a:spcPts val="300"/>
              </a:spcBef>
              <a:buClr>
                <a:schemeClr val="accent1">
                  <a:lumMod val="75000"/>
                </a:schemeClr>
              </a:buClr>
              <a:buFont typeface="Arial" panose="020B0604020202020204" pitchFamily="34" charset="0"/>
              <a:buChar char="•"/>
            </a:pPr>
            <a:r>
              <a:rPr lang="it-IT" altLang="it-IT" sz="1100" dirty="0">
                <a:solidFill>
                  <a:schemeClr val="accent1">
                    <a:lumMod val="75000"/>
                  </a:schemeClr>
                </a:solidFill>
              </a:rPr>
              <a:t>da un lato, a considerare le disponibilità idriche effettive per il soddisfacimento dei consumi</a:t>
            </a:r>
          </a:p>
          <a:p>
            <a:pPr marL="538163" lvl="1" indent="-152400">
              <a:spcBef>
                <a:spcPts val="300"/>
              </a:spcBef>
              <a:buClr>
                <a:schemeClr val="accent1">
                  <a:lumMod val="75000"/>
                </a:schemeClr>
              </a:buClr>
              <a:buFont typeface="Arial" panose="020B0604020202020204" pitchFamily="34" charset="0"/>
              <a:buChar char="•"/>
            </a:pPr>
            <a:r>
              <a:rPr lang="it-IT" altLang="it-IT" sz="1100" dirty="0">
                <a:solidFill>
                  <a:schemeClr val="accent1">
                    <a:lumMod val="75000"/>
                  </a:schemeClr>
                </a:solidFill>
              </a:rPr>
              <a:t>dall’altro, ad incoraggiare la condivisione di risorse tra territori ricchi di risorsa e territori con scarsa disponibilità</a:t>
            </a:r>
          </a:p>
        </p:txBody>
      </p:sp>
      <p:sp>
        <p:nvSpPr>
          <p:cNvPr id="6" name="Segnaposto contenuto 2">
            <a:extLst>
              <a:ext uri="{FF2B5EF4-FFF2-40B4-BE49-F238E27FC236}">
                <a16:creationId xmlns:a16="http://schemas.microsoft.com/office/drawing/2014/main" id="{986EA4DB-E3DD-666A-BDD5-D6FF25116E01}"/>
              </a:ext>
            </a:extLst>
          </p:cNvPr>
          <p:cNvSpPr txBox="1">
            <a:spLocks/>
          </p:cNvSpPr>
          <p:nvPr/>
        </p:nvSpPr>
        <p:spPr bwMode="auto">
          <a:xfrm>
            <a:off x="347158" y="1210774"/>
            <a:ext cx="11502172" cy="1969770"/>
          </a:xfrm>
          <a:prstGeom prst="rect">
            <a:avLst/>
          </a:prstGeom>
          <a:solidFill>
            <a:schemeClr val="bg1"/>
          </a:solidFill>
          <a:ln>
            <a:no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spcBef>
                <a:spcPts val="600"/>
              </a:spcBef>
              <a:spcAft>
                <a:spcPts val="0"/>
              </a:spcAft>
              <a:buClr>
                <a:srgbClr val="01A4CD"/>
              </a:buClr>
              <a:buNone/>
            </a:pPr>
            <a:r>
              <a:rPr lang="it-IT" altLang="it-IT" sz="1300" dirty="0">
                <a:solidFill>
                  <a:schemeClr val="accent1">
                    <a:lumMod val="75000"/>
                  </a:schemeClr>
                </a:solidFill>
                <a:latin typeface="+mj-lt"/>
                <a:ea typeface="ヒラギノ角ゴ Pro W3" pitchFamily="125" charset="-128"/>
                <a:cs typeface="Arial" panose="020B0604020202020204" pitchFamily="34" charset="0"/>
              </a:rPr>
              <a:t>Al fine di dare corretti incentivi alle gestioni, l’obiettivo:</a:t>
            </a:r>
          </a:p>
          <a:p>
            <a:pPr lvl="1" algn="just">
              <a:spcBef>
                <a:spcPts val="600"/>
              </a:spcBef>
              <a:spcAft>
                <a:spcPts val="0"/>
              </a:spcAft>
              <a:buClr>
                <a:srgbClr val="01A4CD"/>
              </a:buClr>
              <a:buFont typeface="Wingdings" panose="05000000000000000000" pitchFamily="2" charset="2"/>
              <a:buChar char="Ø"/>
            </a:pPr>
            <a:r>
              <a:rPr lang="it-IT" altLang="it-IT" sz="1300" u="sng" dirty="0">
                <a:solidFill>
                  <a:schemeClr val="accent1">
                    <a:lumMod val="75000"/>
                  </a:schemeClr>
                </a:solidFill>
                <a:latin typeface="+mj-lt"/>
                <a:ea typeface="ヒラギノ角ゴ Pro W3" pitchFamily="125" charset="-128"/>
                <a:cs typeface="Arial" panose="020B0604020202020204" pitchFamily="34" charset="0"/>
              </a:rPr>
              <a:t>non può essere espresso nei temini dell’indicatore</a:t>
            </a:r>
            <a:r>
              <a:rPr lang="it-IT" altLang="it-IT" sz="1300" dirty="0">
                <a:solidFill>
                  <a:schemeClr val="accent1">
                    <a:lumMod val="75000"/>
                  </a:schemeClr>
                </a:solidFill>
                <a:latin typeface="+mj-lt"/>
                <a:ea typeface="ヒラギノ角ゴ Pro W3" pitchFamily="125" charset="-128"/>
                <a:cs typeface="Arial" panose="020B0604020202020204" pitchFamily="34" charset="0"/>
              </a:rPr>
              <a:t>, poiché esprime un rapporto tra grandezze che possono modificarsi velocemente e transitoriamente (quando basate su eventi meteo) o lentamente (quando basate sulla realizzazione di grandi infrastrutture), in direzioni non sempre coordinate (tra disponibilità idrica e consumi) e, comunque, in gran parte esogene</a:t>
            </a:r>
          </a:p>
          <a:p>
            <a:pPr lvl="1" algn="just">
              <a:spcBef>
                <a:spcPts val="600"/>
              </a:spcBef>
              <a:spcAft>
                <a:spcPts val="0"/>
              </a:spcAft>
              <a:buClr>
                <a:srgbClr val="01A4CD"/>
              </a:buClr>
              <a:buFont typeface="Wingdings" panose="05000000000000000000" pitchFamily="2" charset="2"/>
              <a:buChar char="Ø"/>
            </a:pPr>
            <a:r>
              <a:rPr lang="it-IT" altLang="it-IT" sz="1300" dirty="0">
                <a:solidFill>
                  <a:schemeClr val="accent1">
                    <a:lumMod val="75000"/>
                  </a:schemeClr>
                </a:solidFill>
                <a:latin typeface="+mj-lt"/>
                <a:ea typeface="ヒラギノ角ゴ Pro W3" pitchFamily="125" charset="-128"/>
                <a:cs typeface="Arial" panose="020B0604020202020204" pitchFamily="34" charset="0"/>
              </a:rPr>
              <a:t>in particolare, M0 può peggiorare (aumentare), anche in presenza di nuove infrastrutture di stoccaggio idrico, per effetto di un aumento temporaneo dei </a:t>
            </a:r>
            <a:r>
              <a:rPr lang="it-IT" altLang="it-IT" sz="1300" u="sng" dirty="0">
                <a:solidFill>
                  <a:schemeClr val="accent1">
                    <a:lumMod val="75000"/>
                  </a:schemeClr>
                </a:solidFill>
                <a:latin typeface="+mj-lt"/>
                <a:ea typeface="ヒラギノ角ゴ Pro W3" pitchFamily="125" charset="-128"/>
                <a:cs typeface="Arial" panose="020B0604020202020204" pitchFamily="34" charset="0"/>
              </a:rPr>
              <a:t>consumi</a:t>
            </a:r>
          </a:p>
          <a:p>
            <a:pPr lvl="2"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l’eventuale riduzione dei consumi è importante, ma è catturata dall’eventuale </a:t>
            </a:r>
            <a:r>
              <a:rPr lang="it-IT" altLang="it-IT" sz="1200" u="sng" dirty="0">
                <a:solidFill>
                  <a:schemeClr val="accent1">
                    <a:lumMod val="75000"/>
                  </a:schemeClr>
                </a:solidFill>
                <a:latin typeface="+mj-lt"/>
                <a:ea typeface="ヒラギノ角ゴ Pro W3" pitchFamily="125" charset="-128"/>
                <a:cs typeface="Arial" panose="020B0604020202020204" pitchFamily="34" charset="0"/>
              </a:rPr>
              <a:t>cambio di classe </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per la definizione dell’obiettivo successivo</a:t>
            </a:r>
          </a:p>
          <a:p>
            <a:pPr lvl="2"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ma </a:t>
            </a:r>
            <a:r>
              <a:rPr lang="it-IT" altLang="it-IT" sz="1200" u="sng" dirty="0">
                <a:solidFill>
                  <a:schemeClr val="accent1">
                    <a:lumMod val="75000"/>
                  </a:schemeClr>
                </a:solidFill>
                <a:latin typeface="+mj-lt"/>
                <a:ea typeface="ヒラギノ角ゴ Pro W3" pitchFamily="125" charset="-128"/>
                <a:cs typeface="Arial" panose="020B0604020202020204" pitchFamily="34" charset="0"/>
              </a:rPr>
              <a:t>non può vanificare gli sforzi di incremento della disponibilità idrica </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del gestore</a:t>
            </a:r>
          </a:p>
        </p:txBody>
      </p:sp>
      <mc:AlternateContent xmlns:mc="http://schemas.openxmlformats.org/markup-compatibility/2006" xmlns:a14="http://schemas.microsoft.com/office/drawing/2010/main">
        <mc:Choice Requires="a14">
          <p:sp>
            <p:nvSpPr>
              <p:cNvPr id="7" name="CasellaDiTesto 6">
                <a:extLst>
                  <a:ext uri="{FF2B5EF4-FFF2-40B4-BE49-F238E27FC236}">
                    <a16:creationId xmlns:a16="http://schemas.microsoft.com/office/drawing/2014/main" id="{A9A1F488-D7A4-26E9-A9F5-78DFA23FC487}"/>
                  </a:ext>
                </a:extLst>
              </p:cNvPr>
              <p:cNvSpPr txBox="1"/>
              <p:nvPr/>
            </p:nvSpPr>
            <p:spPr>
              <a:xfrm>
                <a:off x="450840" y="3555502"/>
                <a:ext cx="8225685" cy="307777"/>
              </a:xfrm>
              <a:prstGeom prst="rect">
                <a:avLst/>
              </a:prstGeom>
              <a:noFill/>
            </p:spPr>
            <p:txBody>
              <a:bodyPr wrap="square">
                <a:spAutoFit/>
              </a:bodyPr>
              <a:lstStyle/>
              <a:p>
                <a:pPr/>
                <a14:m>
                  <m:oMathPara xmlns:m="http://schemas.openxmlformats.org/officeDocument/2006/math">
                    <m:oMathParaPr>
                      <m:jc m:val="left"/>
                    </m:oMathParaPr>
                    <m:oMath xmlns:m="http://schemas.openxmlformats.org/officeDocument/2006/math">
                      <m:r>
                        <a:rPr lang="it-IT" sz="1400" i="1" smtClean="0">
                          <a:latin typeface="Cambria Math" panose="02040503050406030204" pitchFamily="18" charset="0"/>
                        </a:rPr>
                        <m:t>𝐷𝐼𝑆𝑃</m:t>
                      </m:r>
                      <m:r>
                        <a:rPr lang="it-IT" sz="1400" i="0">
                          <a:latin typeface="Cambria Math" panose="02040503050406030204" pitchFamily="18" charset="0"/>
                        </a:rPr>
                        <m:t>=</m:t>
                      </m:r>
                      <m:d>
                        <m:dPr>
                          <m:ctrlPr>
                            <a:rPr lang="it-IT" sz="1400" i="1">
                              <a:latin typeface="Cambria Math" panose="02040503050406030204" pitchFamily="18" charset="0"/>
                            </a:rPr>
                          </m:ctrlPr>
                        </m:dPr>
                        <m:e>
                          <m:r>
                            <a:rPr lang="it-IT" sz="1400" i="1">
                              <a:latin typeface="Cambria Math" panose="02040503050406030204" pitchFamily="18" charset="0"/>
                            </a:rPr>
                            <m:t>𝑐𝑜𝑛𝑐𝑒𝑠𝑠𝑖𝑜𝑛𝑖</m:t>
                          </m:r>
                          <m:r>
                            <a:rPr lang="it-IT" sz="1400" i="0">
                              <a:latin typeface="Cambria Math" panose="02040503050406030204" pitchFamily="18" charset="0"/>
                            </a:rPr>
                            <m:t> </m:t>
                          </m:r>
                          <m:r>
                            <a:rPr lang="it-IT" sz="1400" i="1">
                              <a:latin typeface="Cambria Math" panose="02040503050406030204" pitchFamily="18" charset="0"/>
                            </a:rPr>
                            <m:t>𝑑𝑖</m:t>
                          </m:r>
                          <m:r>
                            <a:rPr lang="it-IT" sz="1400" i="0">
                              <a:latin typeface="Cambria Math" panose="02040503050406030204" pitchFamily="18" charset="0"/>
                            </a:rPr>
                            <m:t> </m:t>
                          </m:r>
                          <m:r>
                            <a:rPr lang="it-IT" sz="1400" i="1">
                              <a:latin typeface="Cambria Math" panose="02040503050406030204" pitchFamily="18" charset="0"/>
                            </a:rPr>
                            <m:t>𝑑𝑒𝑟𝑖𝑣𝑎𝑧𝑖𝑜𝑛𝑒</m:t>
                          </m:r>
                          <m:r>
                            <a:rPr lang="it-IT" sz="1400" i="0">
                              <a:latin typeface="Cambria Math" panose="02040503050406030204" pitchFamily="18" charset="0"/>
                            </a:rPr>
                            <m:t> </m:t>
                          </m:r>
                          <m:r>
                            <a:rPr lang="it-IT" sz="1400" i="1">
                              <a:latin typeface="Cambria Math" panose="02040503050406030204" pitchFamily="18" charset="0"/>
                            </a:rPr>
                            <m:t>𝑆𝐼𝐼</m:t>
                          </m:r>
                          <m:r>
                            <a:rPr lang="it-IT" sz="1400" i="0">
                              <a:latin typeface="Cambria Math" panose="02040503050406030204" pitchFamily="18" charset="0"/>
                            </a:rPr>
                            <m:t>+</m:t>
                          </m:r>
                          <m:r>
                            <a:rPr lang="it-IT" sz="1400" i="1">
                              <a:latin typeface="Cambria Math" panose="02040503050406030204" pitchFamily="18" charset="0"/>
                            </a:rPr>
                            <m:t>𝑞𝑢𝑜𝑡𝑒</m:t>
                          </m:r>
                          <m:r>
                            <a:rPr lang="it-IT" sz="1400" i="0">
                              <a:latin typeface="Cambria Math" panose="02040503050406030204" pitchFamily="18" charset="0"/>
                            </a:rPr>
                            <m:t> </m:t>
                          </m:r>
                          <m:r>
                            <a:rPr lang="it-IT" sz="1400" i="1">
                              <a:latin typeface="Cambria Math" panose="02040503050406030204" pitchFamily="18" charset="0"/>
                            </a:rPr>
                            <m:t>𝑑𝑖</m:t>
                          </m:r>
                          <m:r>
                            <a:rPr lang="it-IT" sz="1400" i="0">
                              <a:latin typeface="Cambria Math" panose="02040503050406030204" pitchFamily="18" charset="0"/>
                            </a:rPr>
                            <m:t> </m:t>
                          </m:r>
                          <m:r>
                            <a:rPr lang="it-IT" sz="1400" i="1">
                              <a:latin typeface="Cambria Math" panose="02040503050406030204" pitchFamily="18" charset="0"/>
                            </a:rPr>
                            <m:t>𝑐𝑜𝑛𝑐𝑒𝑠𝑠𝑖𝑜𝑛𝑖</m:t>
                          </m:r>
                          <m:r>
                            <a:rPr lang="it-IT" sz="1400" i="0">
                              <a:latin typeface="Cambria Math" panose="02040503050406030204" pitchFamily="18" charset="0"/>
                            </a:rPr>
                            <m:t> </m:t>
                          </m:r>
                          <m:r>
                            <a:rPr lang="it-IT" sz="1400" i="1">
                              <a:latin typeface="Cambria Math" panose="02040503050406030204" pitchFamily="18" charset="0"/>
                            </a:rPr>
                            <m:t>𝑑𝑖</m:t>
                          </m:r>
                          <m:r>
                            <a:rPr lang="it-IT" sz="1400" i="0">
                              <a:latin typeface="Cambria Math" panose="02040503050406030204" pitchFamily="18" charset="0"/>
                            </a:rPr>
                            <m:t> </m:t>
                          </m:r>
                          <m:r>
                            <a:rPr lang="it-IT" sz="1400" i="1">
                              <a:latin typeface="Cambria Math" panose="02040503050406030204" pitchFamily="18" charset="0"/>
                            </a:rPr>
                            <m:t>𝑡𝑒𝑟𝑧𝑖</m:t>
                          </m:r>
                          <m:r>
                            <a:rPr lang="it-IT" sz="1400" i="0">
                              <a:latin typeface="Cambria Math" panose="02040503050406030204" pitchFamily="18" charset="0"/>
                            </a:rPr>
                            <m:t>+</m:t>
                          </m:r>
                          <m:r>
                            <a:rPr lang="it-IT" sz="1400" i="1">
                              <a:latin typeface="Cambria Math" panose="02040503050406030204" pitchFamily="18" charset="0"/>
                            </a:rPr>
                            <m:t>𝑟𝑖𝑢𝑠𝑜</m:t>
                          </m:r>
                          <m:r>
                            <a:rPr lang="it-IT" sz="1400" i="0">
                              <a:latin typeface="Cambria Math" panose="02040503050406030204" pitchFamily="18" charset="0"/>
                            </a:rPr>
                            <m:t>+</m:t>
                          </m:r>
                          <m:d>
                            <m:dPr>
                              <m:begChr m:val="|"/>
                              <m:endChr m:val="|"/>
                              <m:ctrlPr>
                                <a:rPr lang="it-IT" sz="1400" i="1">
                                  <a:solidFill>
                                    <a:srgbClr val="836967"/>
                                  </a:solidFill>
                                  <a:latin typeface="Cambria Math" panose="02040503050406030204" pitchFamily="18" charset="0"/>
                                </a:rPr>
                              </m:ctrlPr>
                            </m:dPr>
                            <m:e>
                              <m:r>
                                <a:rPr lang="it-IT" sz="1400" i="1">
                                  <a:latin typeface="Cambria Math" panose="02040503050406030204" pitchFamily="18" charset="0"/>
                                </a:rPr>
                                <m:t>𝑖𝑛𝑡𝑒𝑟𝑐𝑜𝑛𝑛𝑒𝑠𝑠𝑖𝑜𝑛𝑖</m:t>
                              </m:r>
                            </m:e>
                          </m:d>
                        </m:e>
                      </m:d>
                    </m:oMath>
                  </m:oMathPara>
                </a14:m>
                <a:endParaRPr lang="it-IT" sz="1400" dirty="0"/>
              </a:p>
            </p:txBody>
          </p:sp>
        </mc:Choice>
        <mc:Fallback xmlns="">
          <p:sp>
            <p:nvSpPr>
              <p:cNvPr id="7" name="CasellaDiTesto 6">
                <a:extLst>
                  <a:ext uri="{FF2B5EF4-FFF2-40B4-BE49-F238E27FC236}">
                    <a16:creationId xmlns:a16="http://schemas.microsoft.com/office/drawing/2014/main" id="{A9A1F488-D7A4-26E9-A9F5-78DFA23FC487}"/>
                  </a:ext>
                </a:extLst>
              </p:cNvPr>
              <p:cNvSpPr txBox="1">
                <a:spLocks noRot="1" noChangeAspect="1" noMove="1" noResize="1" noEditPoints="1" noAdjustHandles="1" noChangeArrowheads="1" noChangeShapeType="1" noTextEdit="1"/>
              </p:cNvSpPr>
              <p:nvPr/>
            </p:nvSpPr>
            <p:spPr>
              <a:xfrm>
                <a:off x="450840" y="3555502"/>
                <a:ext cx="8225685" cy="307777"/>
              </a:xfrm>
              <a:prstGeom prst="rect">
                <a:avLst/>
              </a:prstGeom>
              <a:blipFill>
                <a:blip r:embed="rId3"/>
                <a:stretch>
                  <a:fillRect b="-5882"/>
                </a:stretch>
              </a:blipFill>
            </p:spPr>
            <p:txBody>
              <a:bodyPr/>
              <a:lstStyle/>
              <a:p>
                <a:r>
                  <a:rPr lang="it-IT">
                    <a:noFill/>
                  </a:rPr>
                  <a:t> </a:t>
                </a:r>
              </a:p>
            </p:txBody>
          </p:sp>
        </mc:Fallback>
      </mc:AlternateContent>
      <p:sp>
        <p:nvSpPr>
          <p:cNvPr id="8" name="Ovale 7">
            <a:extLst>
              <a:ext uri="{FF2B5EF4-FFF2-40B4-BE49-F238E27FC236}">
                <a16:creationId xmlns:a16="http://schemas.microsoft.com/office/drawing/2014/main" id="{C5173FD1-EBE3-0522-1CA7-96295C890CFA}"/>
              </a:ext>
            </a:extLst>
          </p:cNvPr>
          <p:cNvSpPr/>
          <p:nvPr/>
        </p:nvSpPr>
        <p:spPr>
          <a:xfrm>
            <a:off x="6915014" y="3535761"/>
            <a:ext cx="1574078" cy="365125"/>
          </a:xfrm>
          <a:prstGeom prst="ellipse">
            <a:avLst/>
          </a:prstGeom>
          <a:noFill/>
          <a:ln>
            <a:solidFill>
              <a:srgbClr val="F18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cxnSp>
        <p:nvCxnSpPr>
          <p:cNvPr id="9" name="Connettore 2 8">
            <a:extLst>
              <a:ext uri="{FF2B5EF4-FFF2-40B4-BE49-F238E27FC236}">
                <a16:creationId xmlns:a16="http://schemas.microsoft.com/office/drawing/2014/main" id="{40842005-7C19-854D-6BE3-A7F99B9BC7D7}"/>
              </a:ext>
            </a:extLst>
          </p:cNvPr>
          <p:cNvCxnSpPr>
            <a:cxnSpLocks/>
            <a:stCxn id="8" idx="4"/>
          </p:cNvCxnSpPr>
          <p:nvPr/>
        </p:nvCxnSpPr>
        <p:spPr>
          <a:xfrm flipH="1">
            <a:off x="6727581" y="3900886"/>
            <a:ext cx="974472" cy="1564983"/>
          </a:xfrm>
          <a:prstGeom prst="straightConnector1">
            <a:avLst/>
          </a:prstGeom>
          <a:ln w="3175">
            <a:solidFill>
              <a:srgbClr val="F18600"/>
            </a:solidFill>
            <a:prstDash val="sysDot"/>
            <a:tailEnd type="oval" w="sm"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5309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8AF950C6-67EC-0D97-CBCF-F769AEBB3BEB}"/>
            </a:ext>
          </a:extLst>
        </p:cNvPr>
        <p:cNvGrpSpPr/>
        <p:nvPr/>
      </p:nvGrpSpPr>
      <p:grpSpPr>
        <a:xfrm>
          <a:off x="0" y="0"/>
          <a:ext cx="0" cy="0"/>
          <a:chOff x="0" y="0"/>
          <a:chExt cx="0" cy="0"/>
        </a:xfrm>
      </p:grpSpPr>
      <p:sp>
        <p:nvSpPr>
          <p:cNvPr id="162" name="Google Shape;162;g22d488de23d_2_29">
            <a:extLst>
              <a:ext uri="{FF2B5EF4-FFF2-40B4-BE49-F238E27FC236}">
                <a16:creationId xmlns:a16="http://schemas.microsoft.com/office/drawing/2014/main" id="{869701D5-D34C-C3AC-5EF3-465AB5B2388A}"/>
              </a:ext>
            </a:extLst>
          </p:cNvPr>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M0b - Prime problematiche da affrontare</a:t>
            </a:r>
          </a:p>
        </p:txBody>
      </p:sp>
      <p:sp>
        <p:nvSpPr>
          <p:cNvPr id="5" name="Segnaposto contenuto 2">
            <a:extLst>
              <a:ext uri="{FF2B5EF4-FFF2-40B4-BE49-F238E27FC236}">
                <a16:creationId xmlns:a16="http://schemas.microsoft.com/office/drawing/2014/main" id="{E59598B6-FFDD-B753-C848-40A34B77F5B9}"/>
              </a:ext>
            </a:extLst>
          </p:cNvPr>
          <p:cNvSpPr txBox="1">
            <a:spLocks/>
          </p:cNvSpPr>
          <p:nvPr/>
        </p:nvSpPr>
        <p:spPr bwMode="auto">
          <a:xfrm>
            <a:off x="727210" y="1971649"/>
            <a:ext cx="1586221" cy="276999"/>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MISURAZIONE</a:t>
            </a:r>
          </a:p>
        </p:txBody>
      </p:sp>
      <p:sp>
        <p:nvSpPr>
          <p:cNvPr id="6" name="Freccia a destra 5">
            <a:extLst>
              <a:ext uri="{FF2B5EF4-FFF2-40B4-BE49-F238E27FC236}">
                <a16:creationId xmlns:a16="http://schemas.microsoft.com/office/drawing/2014/main" id="{BC8A7C59-2B12-0FFB-DFB1-A8762F69DFB8}"/>
              </a:ext>
            </a:extLst>
          </p:cNvPr>
          <p:cNvSpPr/>
          <p:nvPr/>
        </p:nvSpPr>
        <p:spPr>
          <a:xfrm>
            <a:off x="206427" y="1952916"/>
            <a:ext cx="365760" cy="365760"/>
          </a:xfrm>
          <a:prstGeom prst="rightArrow">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a:ln>
                <a:solidFill>
                  <a:srgbClr val="FFFFFF"/>
                </a:solidFill>
              </a:ln>
              <a:noFill/>
            </a:endParaRPr>
          </a:p>
        </p:txBody>
      </p:sp>
      <p:sp>
        <p:nvSpPr>
          <p:cNvPr id="7" name="Segnaposto contenuto 2">
            <a:extLst>
              <a:ext uri="{FF2B5EF4-FFF2-40B4-BE49-F238E27FC236}">
                <a16:creationId xmlns:a16="http://schemas.microsoft.com/office/drawing/2014/main" id="{72BB48DC-2943-565F-866A-DEB2CC6A022A}"/>
              </a:ext>
            </a:extLst>
          </p:cNvPr>
          <p:cNvSpPr txBox="1">
            <a:spLocks/>
          </p:cNvSpPr>
          <p:nvPr/>
        </p:nvSpPr>
        <p:spPr bwMode="auto">
          <a:xfrm>
            <a:off x="2327534" y="1970888"/>
            <a:ext cx="812147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4650" indent="-285750"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come misurare le </a:t>
            </a:r>
            <a:r>
              <a:rPr lang="it-IT" altLang="it-IT" sz="1200" u="sng" dirty="0">
                <a:solidFill>
                  <a:schemeClr val="accent1">
                    <a:lumMod val="75000"/>
                  </a:schemeClr>
                </a:solidFill>
                <a:latin typeface="+mj-lt"/>
                <a:ea typeface="ヒラギノ角ゴ Pro W3" pitchFamily="125" charset="-128"/>
                <a:cs typeface="Arial" panose="020B0604020202020204" pitchFamily="34" charset="0"/>
              </a:rPr>
              <a:t>risorse idriche disponibili</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 (tenuto conto di: deflusso minimo vitale, esigenze di salvaguardia ambientale)</a:t>
            </a:r>
          </a:p>
          <a:p>
            <a:pPr marL="374650" indent="-285750"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come misurare i consumi degli </a:t>
            </a:r>
            <a:r>
              <a:rPr lang="it-IT" altLang="it-IT" sz="1200" u="sng" dirty="0">
                <a:solidFill>
                  <a:schemeClr val="accent1">
                    <a:lumMod val="75000"/>
                  </a:schemeClr>
                </a:solidFill>
                <a:latin typeface="+mj-lt"/>
                <a:ea typeface="ヒラギノ角ゴ Pro W3" pitchFamily="125" charset="-128"/>
                <a:cs typeface="Arial" panose="020B0604020202020204" pitchFamily="34" charset="0"/>
              </a:rPr>
              <a:t>usi diversi dal potabile</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 (strumenti di misurazione non sempre presenti e responsabilità di soggetti diversi, es. Consorzi irrigui o di bonifica)</a:t>
            </a:r>
          </a:p>
          <a:p>
            <a:pPr marL="374650" indent="-285750" algn="just">
              <a:spcBef>
                <a:spcPts val="600"/>
              </a:spcBef>
              <a:spcAft>
                <a:spcPts val="0"/>
              </a:spcAft>
              <a:buClr>
                <a:srgbClr val="01A4CD"/>
              </a:buClr>
              <a:buFont typeface="Wingdings" panose="05000000000000000000" pitchFamily="2" charset="2"/>
              <a:buChar char="§"/>
            </a:pPr>
            <a:r>
              <a:rPr lang="it-IT" altLang="it-IT" sz="1200" u="sng" dirty="0">
                <a:solidFill>
                  <a:schemeClr val="accent1">
                    <a:lumMod val="75000"/>
                  </a:schemeClr>
                </a:solidFill>
                <a:latin typeface="+mj-lt"/>
                <a:ea typeface="ヒラギノ角ゴ Pro W3" pitchFamily="125" charset="-128"/>
                <a:cs typeface="Arial" panose="020B0604020202020204" pitchFamily="34" charset="0"/>
              </a:rPr>
              <a:t>diverse istituzioni</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 responsabili della misura delle risorse disponibili e dei consumi per usi diversi dal potabile (Autorità di Bacino Distrettuale, Regioni, altri Enti)</a:t>
            </a:r>
          </a:p>
        </p:txBody>
      </p:sp>
      <p:sp>
        <p:nvSpPr>
          <p:cNvPr id="8" name="Segnaposto contenuto 2">
            <a:extLst>
              <a:ext uri="{FF2B5EF4-FFF2-40B4-BE49-F238E27FC236}">
                <a16:creationId xmlns:a16="http://schemas.microsoft.com/office/drawing/2014/main" id="{7984B613-DBA9-A49D-0172-4003725CED3D}"/>
              </a:ext>
            </a:extLst>
          </p:cNvPr>
          <p:cNvSpPr txBox="1">
            <a:spLocks/>
          </p:cNvSpPr>
          <p:nvPr/>
        </p:nvSpPr>
        <p:spPr bwMode="auto">
          <a:xfrm>
            <a:off x="741314" y="3322330"/>
            <a:ext cx="1586220" cy="461665"/>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TERRITORIO RILEVANTE</a:t>
            </a:r>
          </a:p>
        </p:txBody>
      </p:sp>
      <p:sp>
        <p:nvSpPr>
          <p:cNvPr id="9" name="Freccia a destra 8">
            <a:extLst>
              <a:ext uri="{FF2B5EF4-FFF2-40B4-BE49-F238E27FC236}">
                <a16:creationId xmlns:a16="http://schemas.microsoft.com/office/drawing/2014/main" id="{977B750F-3997-8F09-F3FF-F760E5BAEA23}"/>
              </a:ext>
            </a:extLst>
          </p:cNvPr>
          <p:cNvSpPr/>
          <p:nvPr/>
        </p:nvSpPr>
        <p:spPr>
          <a:xfrm>
            <a:off x="206427" y="3366602"/>
            <a:ext cx="365760" cy="365760"/>
          </a:xfrm>
          <a:prstGeom prst="rightArrow">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a:ln>
                <a:solidFill>
                  <a:srgbClr val="FFFFFF"/>
                </a:solidFill>
              </a:ln>
              <a:noFill/>
            </a:endParaRPr>
          </a:p>
        </p:txBody>
      </p:sp>
      <p:sp>
        <p:nvSpPr>
          <p:cNvPr id="10" name="Segnaposto contenuto 2">
            <a:extLst>
              <a:ext uri="{FF2B5EF4-FFF2-40B4-BE49-F238E27FC236}">
                <a16:creationId xmlns:a16="http://schemas.microsoft.com/office/drawing/2014/main" id="{1E668053-5F17-BA3F-2682-C536216425FE}"/>
              </a:ext>
            </a:extLst>
          </p:cNvPr>
          <p:cNvSpPr txBox="1">
            <a:spLocks/>
          </p:cNvSpPr>
          <p:nvPr/>
        </p:nvSpPr>
        <p:spPr bwMode="auto">
          <a:xfrm>
            <a:off x="2327534" y="3388039"/>
            <a:ext cx="81214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4650" indent="-285750"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ai fini della misura della disponibilità, ragionare in termini di bacini: distrettuali, sub distrettuali, idrografici o altro?</a:t>
            </a:r>
          </a:p>
        </p:txBody>
      </p:sp>
      <mc:AlternateContent xmlns:mc="http://schemas.openxmlformats.org/markup-compatibility/2006" xmlns:a14="http://schemas.microsoft.com/office/drawing/2010/main">
        <mc:Choice Requires="a14">
          <p:sp>
            <p:nvSpPr>
              <p:cNvPr id="11" name="CasellaDiTesto 10">
                <a:extLst>
                  <a:ext uri="{FF2B5EF4-FFF2-40B4-BE49-F238E27FC236}">
                    <a16:creationId xmlns:a16="http://schemas.microsoft.com/office/drawing/2014/main" id="{88F4D998-C75F-DCA2-8EFA-87641DB44C95}"/>
                  </a:ext>
                </a:extLst>
              </p:cNvPr>
              <p:cNvSpPr txBox="1"/>
              <p:nvPr/>
            </p:nvSpPr>
            <p:spPr>
              <a:xfrm>
                <a:off x="727210" y="1309369"/>
                <a:ext cx="9694361" cy="45050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it-IT" sz="1100" i="1" smtClean="0">
                          <a:latin typeface="Cambria Math" panose="02040503050406030204" pitchFamily="18" charset="0"/>
                        </a:rPr>
                        <m:t>𝑀</m:t>
                      </m:r>
                      <m:r>
                        <a:rPr lang="it-IT" sz="1100" i="0">
                          <a:latin typeface="Cambria Math" panose="02040503050406030204" pitchFamily="18" charset="0"/>
                        </a:rPr>
                        <m:t>0</m:t>
                      </m:r>
                      <m:r>
                        <a:rPr lang="it-IT" sz="1100" i="1">
                          <a:latin typeface="Cambria Math" panose="02040503050406030204" pitchFamily="18" charset="0"/>
                        </a:rPr>
                        <m:t>𝑏</m:t>
                      </m:r>
                      <m:r>
                        <a:rPr lang="it-IT" sz="1100" i="0">
                          <a:latin typeface="Cambria Math" panose="02040503050406030204" pitchFamily="18" charset="0"/>
                        </a:rPr>
                        <m:t>=</m:t>
                      </m:r>
                      <m:f>
                        <m:fPr>
                          <m:ctrlPr>
                            <a:rPr lang="it-IT" sz="1100" i="1">
                              <a:solidFill>
                                <a:srgbClr val="836967"/>
                              </a:solidFill>
                              <a:latin typeface="Cambria Math" panose="02040503050406030204" pitchFamily="18" charset="0"/>
                            </a:rPr>
                          </m:ctrlPr>
                        </m:fPr>
                        <m:num>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r>
                                <a:rPr lang="it-IT" sz="1100" i="0">
                                  <a:latin typeface="Cambria Math" panose="02040503050406030204" pitchFamily="18" charset="0"/>
                                </a:rPr>
                                <m:t> </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𝑐𝑜𝑛𝑠𝑢𝑚𝑖</m:t>
                                  </m:r>
                                  <m:r>
                                    <a:rPr lang="it-IT" sz="1100" i="0">
                                      <a:latin typeface="Cambria Math" panose="02040503050406030204" pitchFamily="18" charset="0"/>
                                    </a:rPr>
                                    <m:t> </m:t>
                                  </m:r>
                                  <m:r>
                                    <a:rPr lang="it-IT" sz="1100" i="1">
                                      <a:latin typeface="Cambria Math" panose="02040503050406030204" pitchFamily="18" charset="0"/>
                                    </a:rPr>
                                    <m:t>𝑎𝑐𝑞𝑢𝑎</m:t>
                                  </m:r>
                                  <m:r>
                                    <a:rPr lang="it-IT" sz="1100" i="0">
                                      <a:latin typeface="Cambria Math" panose="02040503050406030204" pitchFamily="18" charset="0"/>
                                    </a:rPr>
                                    <m:t> </m:t>
                                  </m:r>
                                  <m:r>
                                    <a:rPr lang="it-IT" sz="1100" i="1">
                                      <a:latin typeface="Cambria Math" panose="02040503050406030204" pitchFamily="18" charset="0"/>
                                    </a:rPr>
                                    <m:t>𝑝𝑜𝑡𝑎𝑏𝑖𝑙𝑒</m:t>
                                  </m:r>
                                  <m:r>
                                    <a:rPr lang="it-IT" sz="1100" i="0">
                                      <a:latin typeface="Cambria Math" panose="02040503050406030204" pitchFamily="18" charset="0"/>
                                    </a:rPr>
                                    <m:t>+</m:t>
                                  </m:r>
                                  <m:r>
                                    <a:rPr lang="it-IT" sz="1100" i="1">
                                      <a:latin typeface="Cambria Math" panose="02040503050406030204" pitchFamily="18" charset="0"/>
                                    </a:rPr>
                                    <m:t>𝑐𝑜𝑛𝑠𝑢𝑚𝑖</m:t>
                                  </m:r>
                                  <m:r>
                                    <a:rPr lang="it-IT" sz="1100" i="0">
                                      <a:latin typeface="Cambria Math" panose="02040503050406030204" pitchFamily="18" charset="0"/>
                                    </a:rPr>
                                    <m:t> </m:t>
                                  </m:r>
                                  <m:r>
                                    <a:rPr lang="it-IT" sz="1100" i="1">
                                      <a:latin typeface="Cambria Math" panose="02040503050406030204" pitchFamily="18" charset="0"/>
                                    </a:rPr>
                                    <m:t>𝑖𝑟𝑟𝑖𝑔𝑢𝑖</m:t>
                                  </m:r>
                                  <m:r>
                                    <a:rPr lang="it-IT" sz="1100" i="0">
                                      <a:latin typeface="Cambria Math" panose="02040503050406030204" pitchFamily="18" charset="0"/>
                                    </a:rPr>
                                    <m:t>+</m:t>
                                  </m:r>
                                  <m:r>
                                    <a:rPr lang="it-IT" sz="1100" i="1">
                                      <a:latin typeface="Cambria Math" panose="02040503050406030204" pitchFamily="18" charset="0"/>
                                    </a:rPr>
                                    <m:t>𝑐𝑜𝑛𝑠𝑢𝑚𝑖</m:t>
                                  </m:r>
                                  <m:r>
                                    <a:rPr lang="it-IT" sz="1100" i="0">
                                      <a:latin typeface="Cambria Math" panose="02040503050406030204" pitchFamily="18" charset="0"/>
                                    </a:rPr>
                                    <m:t> </m:t>
                                  </m:r>
                                  <m:r>
                                    <a:rPr lang="it-IT" sz="1100" i="1">
                                      <a:latin typeface="Cambria Math" panose="02040503050406030204" pitchFamily="18" charset="0"/>
                                    </a:rPr>
                                    <m:t>𝑖𝑛𝑑𝑢𝑠𝑡𝑟𝑖𝑎𝑙𝑖</m:t>
                                  </m:r>
                                  <m:r>
                                    <a:rPr lang="it-IT" sz="1100" i="0">
                                      <a:latin typeface="Cambria Math" panose="02040503050406030204" pitchFamily="18" charset="0"/>
                                    </a:rPr>
                                    <m:t>+</m:t>
                                  </m:r>
                                  <m:r>
                                    <a:rPr lang="it-IT" sz="1100" i="1">
                                      <a:latin typeface="Cambria Math" panose="02040503050406030204" pitchFamily="18" charset="0"/>
                                    </a:rPr>
                                    <m:t>𝑎𝑙𝑡𝑟𝑖</m:t>
                                  </m:r>
                                  <m:r>
                                    <a:rPr lang="it-IT" sz="1100" i="0">
                                      <a:latin typeface="Cambria Math" panose="02040503050406030204" pitchFamily="18" charset="0"/>
                                    </a:rPr>
                                    <m:t> </m:t>
                                  </m:r>
                                  <m:r>
                                    <a:rPr lang="it-IT" sz="1100" i="1">
                                      <a:latin typeface="Cambria Math" panose="02040503050406030204" pitchFamily="18" charset="0"/>
                                    </a:rPr>
                                    <m:t>𝑐𝑜𝑛𝑠𝑢𝑚𝑖</m:t>
                                  </m:r>
                                </m:e>
                              </m:d>
                            </m:e>
                          </m:nary>
                          <m:r>
                            <a:rPr lang="it-IT" sz="1100" i="0">
                              <a:latin typeface="Cambria Math" panose="02040503050406030204" pitchFamily="18" charset="0"/>
                            </a:rPr>
                            <m:t>−</m:t>
                          </m:r>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r>
                                <a:rPr lang="it-IT" sz="1100" i="0">
                                  <a:latin typeface="Cambria Math" panose="02040503050406030204" pitchFamily="18" charset="0"/>
                                </a:rPr>
                                <m:t> </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𝑣𝑜𝑙𝑢𝑚𝑖</m:t>
                                  </m:r>
                                  <m:r>
                                    <a:rPr lang="it-IT" sz="1100" i="0">
                                      <a:latin typeface="Cambria Math" panose="02040503050406030204" pitchFamily="18" charset="0"/>
                                    </a:rPr>
                                    <m:t> </m:t>
                                  </m:r>
                                  <m:r>
                                    <a:rPr lang="it-IT" sz="1100" i="1">
                                      <a:latin typeface="Cambria Math" panose="02040503050406030204" pitchFamily="18" charset="0"/>
                                    </a:rPr>
                                    <m:t>𝑒𝑠𝑝𝑜𝑟𝑡𝑎𝑡𝑖</m:t>
                                  </m:r>
                                </m:e>
                              </m:d>
                            </m:e>
                          </m:nary>
                        </m:num>
                        <m:den>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𝑓𝑎𝑙𝑑𝑎</m:t>
                                  </m:r>
                                  <m:r>
                                    <a:rPr lang="it-IT" sz="1100" i="0">
                                      <a:latin typeface="Cambria Math" panose="02040503050406030204" pitchFamily="18" charset="0"/>
                                    </a:rPr>
                                    <m:t>+</m:t>
                                  </m:r>
                                  <m:r>
                                    <a:rPr lang="it-IT" sz="1100" i="1">
                                      <a:latin typeface="Cambria Math" panose="02040503050406030204" pitchFamily="18" charset="0"/>
                                    </a:rPr>
                                    <m:t>𝑖𝑛𝑣𝑎𝑠𝑖</m:t>
                                  </m:r>
                                  <m:r>
                                    <a:rPr lang="it-IT" sz="1100" i="0">
                                      <a:latin typeface="Cambria Math" panose="02040503050406030204" pitchFamily="18" charset="0"/>
                                    </a:rPr>
                                    <m:t>+</m:t>
                                  </m:r>
                                  <m:r>
                                    <a:rPr lang="it-IT" sz="1100" i="1">
                                      <a:latin typeface="Cambria Math" panose="02040503050406030204" pitchFamily="18" charset="0"/>
                                    </a:rPr>
                                    <m:t>𝑐𝑜𝑟𝑝𝑖</m:t>
                                  </m:r>
                                  <m:r>
                                    <a:rPr lang="it-IT" sz="1100" i="0">
                                      <a:latin typeface="Cambria Math" panose="02040503050406030204" pitchFamily="18" charset="0"/>
                                    </a:rPr>
                                    <m:t> </m:t>
                                  </m:r>
                                  <m:r>
                                    <a:rPr lang="it-IT" sz="1100" i="1">
                                      <a:latin typeface="Cambria Math" panose="02040503050406030204" pitchFamily="18" charset="0"/>
                                    </a:rPr>
                                    <m:t>𝑖𝑑𝑟𝑖𝑐𝑖</m:t>
                                  </m:r>
                                  <m:r>
                                    <a:rPr lang="it-IT" sz="1100" i="0">
                                      <a:latin typeface="Cambria Math" panose="02040503050406030204" pitchFamily="18" charset="0"/>
                                    </a:rPr>
                                    <m:t> </m:t>
                                  </m:r>
                                  <m:r>
                                    <a:rPr lang="it-IT" sz="1100" i="1">
                                      <a:latin typeface="Cambria Math" panose="02040503050406030204" pitchFamily="18" charset="0"/>
                                    </a:rPr>
                                    <m:t>𝑠𝑢𝑝𝑒𝑟𝑓𝑖𝑐𝑖𝑎𝑙𝑖</m:t>
                                  </m:r>
                                  <m:r>
                                    <a:rPr lang="it-IT" sz="1100" i="0">
                                      <a:latin typeface="Cambria Math" panose="02040503050406030204" pitchFamily="18" charset="0"/>
                                    </a:rPr>
                                    <m:t>+</m:t>
                                  </m:r>
                                  <m:r>
                                    <a:rPr lang="it-IT" sz="1100" i="1">
                                      <a:latin typeface="Cambria Math" panose="02040503050406030204" pitchFamily="18" charset="0"/>
                                    </a:rPr>
                                    <m:t>𝑑𝑖𝑠𝑠𝑎𝑙𝑎𝑧𝑖𝑜𝑛𝑒</m:t>
                                  </m:r>
                                  <m:r>
                                    <a:rPr lang="it-IT" sz="1100" i="0">
                                      <a:latin typeface="Cambria Math" panose="02040503050406030204" pitchFamily="18" charset="0"/>
                                    </a:rPr>
                                    <m:t>+</m:t>
                                  </m:r>
                                  <m:r>
                                    <a:rPr lang="it-IT" sz="1100" i="1">
                                      <a:latin typeface="Cambria Math" panose="02040503050406030204" pitchFamily="18" charset="0"/>
                                    </a:rPr>
                                    <m:t>𝑟𝑖𝑢𝑠𝑜</m:t>
                                  </m:r>
                                </m:e>
                              </m:d>
                            </m:e>
                          </m:nary>
                          <m:r>
                            <a:rPr lang="it-IT" sz="1100" i="0">
                              <a:latin typeface="Cambria Math" panose="02040503050406030204" pitchFamily="18" charset="0"/>
                            </a:rPr>
                            <m:t>+</m:t>
                          </m:r>
                          <m:nary>
                            <m:naryPr>
                              <m:chr m:val="∑"/>
                              <m:limLoc m:val="undOvr"/>
                              <m:supHide m:val="on"/>
                              <m:ctrlPr>
                                <a:rPr lang="it-IT" sz="1100" i="1">
                                  <a:latin typeface="Cambria Math" panose="02040503050406030204" pitchFamily="18" charset="0"/>
                                </a:rPr>
                              </m:ctrlPr>
                            </m:naryPr>
                            <m:sub>
                              <m:r>
                                <a:rPr lang="it-IT" sz="1100" i="1">
                                  <a:latin typeface="Cambria Math" panose="02040503050406030204" pitchFamily="18" charset="0"/>
                                </a:rPr>
                                <m:t>𝑚𝑐</m:t>
                              </m:r>
                            </m:sub>
                            <m:sup/>
                            <m:e>
                              <m:d>
                                <m:dPr>
                                  <m:ctrlPr>
                                    <a:rPr lang="it-IT" sz="1100" i="1">
                                      <a:solidFill>
                                        <a:srgbClr val="836967"/>
                                      </a:solidFill>
                                      <a:latin typeface="Cambria Math" panose="02040503050406030204" pitchFamily="18" charset="0"/>
                                    </a:rPr>
                                  </m:ctrlPr>
                                </m:dPr>
                                <m:e>
                                  <m:r>
                                    <a:rPr lang="it-IT" sz="1100" i="1">
                                      <a:latin typeface="Cambria Math" panose="02040503050406030204" pitchFamily="18" charset="0"/>
                                    </a:rPr>
                                    <m:t>𝑣𝑜𝑙𝑢𝑚𝑖</m:t>
                                  </m:r>
                                  <m:r>
                                    <a:rPr lang="it-IT" sz="1100" i="0">
                                      <a:latin typeface="Cambria Math" panose="02040503050406030204" pitchFamily="18" charset="0"/>
                                    </a:rPr>
                                    <m:t> </m:t>
                                  </m:r>
                                  <m:r>
                                    <a:rPr lang="it-IT" sz="1100" i="1">
                                      <a:latin typeface="Cambria Math" panose="02040503050406030204" pitchFamily="18" charset="0"/>
                                    </a:rPr>
                                    <m:t>𝑖𝑚𝑝𝑜𝑟𝑡𝑎𝑡𝑖</m:t>
                                  </m:r>
                                </m:e>
                              </m:d>
                            </m:e>
                          </m:nary>
                        </m:den>
                      </m:f>
                    </m:oMath>
                  </m:oMathPara>
                </a14:m>
                <a:endParaRPr lang="it-IT" sz="1100" dirty="0"/>
              </a:p>
            </p:txBody>
          </p:sp>
        </mc:Choice>
        <mc:Fallback xmlns="">
          <p:sp>
            <p:nvSpPr>
              <p:cNvPr id="11" name="CasellaDiTesto 10">
                <a:extLst>
                  <a:ext uri="{FF2B5EF4-FFF2-40B4-BE49-F238E27FC236}">
                    <a16:creationId xmlns:a16="http://schemas.microsoft.com/office/drawing/2014/main" id="{88F4D998-C75F-DCA2-8EFA-87641DB44C95}"/>
                  </a:ext>
                </a:extLst>
              </p:cNvPr>
              <p:cNvSpPr txBox="1">
                <a:spLocks noRot="1" noChangeAspect="1" noMove="1" noResize="1" noEditPoints="1" noAdjustHandles="1" noChangeArrowheads="1" noChangeShapeType="1" noTextEdit="1"/>
              </p:cNvSpPr>
              <p:nvPr/>
            </p:nvSpPr>
            <p:spPr>
              <a:xfrm>
                <a:off x="727210" y="1309369"/>
                <a:ext cx="9694361" cy="450508"/>
              </a:xfrm>
              <a:prstGeom prst="rect">
                <a:avLst/>
              </a:prstGeom>
              <a:blipFill>
                <a:blip r:embed="rId3"/>
                <a:stretch>
                  <a:fillRect t="-55405" b="-87838"/>
                </a:stretch>
              </a:blipFill>
            </p:spPr>
            <p:txBody>
              <a:bodyPr/>
              <a:lstStyle/>
              <a:p>
                <a:r>
                  <a:rPr lang="it-IT">
                    <a:noFill/>
                  </a:rPr>
                  <a:t> </a:t>
                </a:r>
              </a:p>
            </p:txBody>
          </p:sp>
        </mc:Fallback>
      </mc:AlternateContent>
      <p:sp>
        <p:nvSpPr>
          <p:cNvPr id="12" name="Segnaposto contenuto 2">
            <a:extLst>
              <a:ext uri="{FF2B5EF4-FFF2-40B4-BE49-F238E27FC236}">
                <a16:creationId xmlns:a16="http://schemas.microsoft.com/office/drawing/2014/main" id="{C660D565-ABAC-57EB-E1A2-CD262129DB3A}"/>
              </a:ext>
            </a:extLst>
          </p:cNvPr>
          <p:cNvSpPr txBox="1">
            <a:spLocks/>
          </p:cNvSpPr>
          <p:nvPr/>
        </p:nvSpPr>
        <p:spPr bwMode="auto">
          <a:xfrm>
            <a:off x="2121408" y="5479591"/>
            <a:ext cx="8327596" cy="954107"/>
          </a:xfrm>
          <a:prstGeom prst="rect">
            <a:avLst/>
          </a:prstGeom>
          <a:noFill/>
          <a:ln>
            <a:solidFill>
              <a:srgbClr val="F18700"/>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8900" indent="0" algn="just">
              <a:spcBef>
                <a:spcPts val="600"/>
              </a:spcBef>
              <a:spcAft>
                <a:spcPts val="0"/>
              </a:spcAft>
              <a:buClr>
                <a:srgbClr val="01A4CD"/>
              </a:buClr>
              <a:buNone/>
            </a:pPr>
            <a:r>
              <a:rPr lang="it-IT" altLang="it-IT" sz="1400" dirty="0">
                <a:latin typeface="Times New Roman" panose="02020603050405020304" pitchFamily="18" charset="0"/>
                <a:ea typeface="ヒラギノ角ゴ Pro W3" pitchFamily="125" charset="-128"/>
                <a:cs typeface="Times New Roman" panose="02020603050405020304" pitchFamily="18" charset="0"/>
              </a:rPr>
              <a:t>5-quater.3 Con successivo provvedimento l’Autorità intende ulteriormente promuovere la collaborazione con le Amministrazioni competenti e gli stakeholder al fine di procedere, nel corso del 2024, alla determinazione puntuale dell’ambito territoriale di riferimento, nonché alle modalità di misurazione di dettaglio dei volumi attinenti agli usi diversi dal potabile</a:t>
            </a:r>
          </a:p>
        </p:txBody>
      </p:sp>
      <p:sp>
        <p:nvSpPr>
          <p:cNvPr id="13" name="Freccia in giù 12">
            <a:extLst>
              <a:ext uri="{FF2B5EF4-FFF2-40B4-BE49-F238E27FC236}">
                <a16:creationId xmlns:a16="http://schemas.microsoft.com/office/drawing/2014/main" id="{695E8F10-BF5E-2EEE-65E1-AA8B62FBF2A7}"/>
              </a:ext>
            </a:extLst>
          </p:cNvPr>
          <p:cNvSpPr/>
          <p:nvPr/>
        </p:nvSpPr>
        <p:spPr>
          <a:xfrm>
            <a:off x="8297404" y="4995168"/>
            <a:ext cx="215660" cy="309754"/>
          </a:xfrm>
          <a:prstGeom prst="downArrow">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14" name="Segnaposto contenuto 2">
            <a:extLst>
              <a:ext uri="{FF2B5EF4-FFF2-40B4-BE49-F238E27FC236}">
                <a16:creationId xmlns:a16="http://schemas.microsoft.com/office/drawing/2014/main" id="{A78E887E-B008-DA3E-D921-58792C9C0D2A}"/>
              </a:ext>
            </a:extLst>
          </p:cNvPr>
          <p:cNvSpPr txBox="1">
            <a:spLocks/>
          </p:cNvSpPr>
          <p:nvPr/>
        </p:nvSpPr>
        <p:spPr bwMode="auto">
          <a:xfrm>
            <a:off x="727210" y="3973018"/>
            <a:ext cx="1600324" cy="461665"/>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PERIODO DI RIFERIMENTO</a:t>
            </a:r>
          </a:p>
        </p:txBody>
      </p:sp>
      <p:sp>
        <p:nvSpPr>
          <p:cNvPr id="16" name="Segnaposto contenuto 2">
            <a:extLst>
              <a:ext uri="{FF2B5EF4-FFF2-40B4-BE49-F238E27FC236}">
                <a16:creationId xmlns:a16="http://schemas.microsoft.com/office/drawing/2014/main" id="{709FA263-9BB2-84D5-F28D-11F8322DED58}"/>
              </a:ext>
            </a:extLst>
          </p:cNvPr>
          <p:cNvSpPr txBox="1">
            <a:spLocks/>
          </p:cNvSpPr>
          <p:nvPr/>
        </p:nvSpPr>
        <p:spPr bwMode="auto">
          <a:xfrm>
            <a:off x="2327535" y="4545250"/>
            <a:ext cx="81214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4650" indent="-285750"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identificazione e pianificazione delle misure necessarie a fronteggiare la resilienza idrica e impatto tariffario nel caso interessino infrastrutture </a:t>
            </a:r>
            <a:r>
              <a:rPr lang="it-IT" altLang="it-IT" sz="1200" i="1" dirty="0">
                <a:solidFill>
                  <a:schemeClr val="accent1">
                    <a:lumMod val="75000"/>
                  </a:schemeClr>
                </a:solidFill>
                <a:latin typeface="+mj-lt"/>
                <a:ea typeface="ヒラギノ角ゴ Pro W3" pitchFamily="125" charset="-128"/>
                <a:cs typeface="Arial" panose="020B0604020202020204" pitchFamily="34" charset="0"/>
              </a:rPr>
              <a:t>upstream</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 di rilevanza </a:t>
            </a:r>
            <a:r>
              <a:rPr lang="it-IT" altLang="it-IT" sz="1200" dirty="0" err="1">
                <a:solidFill>
                  <a:schemeClr val="accent1">
                    <a:lumMod val="75000"/>
                  </a:schemeClr>
                </a:solidFill>
                <a:latin typeface="+mj-lt"/>
                <a:ea typeface="ヒラギノ角ゴ Pro W3" pitchFamily="125" charset="-128"/>
                <a:cs typeface="Arial" panose="020B0604020202020204" pitchFamily="34" charset="0"/>
              </a:rPr>
              <a:t>sovrambito</a:t>
            </a:r>
            <a:r>
              <a:rPr lang="it-IT" altLang="it-IT" sz="1200" dirty="0">
                <a:solidFill>
                  <a:schemeClr val="accent1">
                    <a:lumMod val="75000"/>
                  </a:schemeClr>
                </a:solidFill>
                <a:latin typeface="+mj-lt"/>
                <a:ea typeface="ヒラギノ角ゴ Pro W3" pitchFamily="125" charset="-128"/>
                <a:cs typeface="Arial" panose="020B0604020202020204" pitchFamily="34" charset="0"/>
              </a:rPr>
              <a:t> </a:t>
            </a:r>
          </a:p>
        </p:txBody>
      </p:sp>
      <p:sp>
        <p:nvSpPr>
          <p:cNvPr id="17" name="CasellaDiTesto 16">
            <a:extLst>
              <a:ext uri="{FF2B5EF4-FFF2-40B4-BE49-F238E27FC236}">
                <a16:creationId xmlns:a16="http://schemas.microsoft.com/office/drawing/2014/main" id="{D0C1C51F-5754-57FB-0095-32BE74FDABD5}"/>
              </a:ext>
            </a:extLst>
          </p:cNvPr>
          <p:cNvSpPr txBox="1"/>
          <p:nvPr/>
        </p:nvSpPr>
        <p:spPr>
          <a:xfrm>
            <a:off x="2050416" y="5217685"/>
            <a:ext cx="5607739" cy="246221"/>
          </a:xfrm>
          <a:prstGeom prst="rect">
            <a:avLst/>
          </a:prstGeom>
          <a:noFill/>
        </p:spPr>
        <p:txBody>
          <a:bodyPr wrap="square">
            <a:spAutoFit/>
          </a:bodyPr>
          <a:lstStyle/>
          <a:p>
            <a:r>
              <a:rPr lang="it-IT" sz="1000" b="1" dirty="0">
                <a:solidFill>
                  <a:schemeClr val="accent1">
                    <a:lumMod val="75000"/>
                  </a:schemeClr>
                </a:solidFill>
                <a:latin typeface="+mj-lt"/>
                <a:cs typeface="Arial" panose="020B0604020202020204" pitchFamily="34" charset="0"/>
              </a:rPr>
              <a:t>Deliberazione 917/2017/R/</a:t>
            </a:r>
            <a:r>
              <a:rPr lang="it-IT" sz="1000" b="1" dirty="0" err="1">
                <a:solidFill>
                  <a:schemeClr val="accent1">
                    <a:lumMod val="75000"/>
                  </a:schemeClr>
                </a:solidFill>
                <a:latin typeface="+mj-lt"/>
                <a:cs typeface="Arial" panose="020B0604020202020204" pitchFamily="34" charset="0"/>
              </a:rPr>
              <a:t>idr</a:t>
            </a:r>
            <a:r>
              <a:rPr lang="it-IT" sz="1000" b="1" dirty="0">
                <a:solidFill>
                  <a:schemeClr val="accent1">
                    <a:lumMod val="75000"/>
                  </a:schemeClr>
                </a:solidFill>
                <a:latin typeface="+mj-lt"/>
                <a:cs typeface="Arial" panose="020B0604020202020204" pitchFamily="34" charset="0"/>
              </a:rPr>
              <a:t> (RQTI), come aggiornata dalla deliberazione 637/2023/R/</a:t>
            </a:r>
            <a:r>
              <a:rPr lang="it-IT" sz="1000" b="1" dirty="0" err="1">
                <a:solidFill>
                  <a:schemeClr val="accent1">
                    <a:lumMod val="75000"/>
                  </a:schemeClr>
                </a:solidFill>
                <a:latin typeface="+mj-lt"/>
                <a:cs typeface="Arial" panose="020B0604020202020204" pitchFamily="34" charset="0"/>
              </a:rPr>
              <a:t>idr</a:t>
            </a:r>
            <a:endParaRPr lang="it-IT" sz="1000" b="1" dirty="0">
              <a:solidFill>
                <a:schemeClr val="accent1">
                  <a:lumMod val="75000"/>
                </a:schemeClr>
              </a:solidFill>
              <a:latin typeface="+mj-lt"/>
              <a:cs typeface="Arial" panose="020B0604020202020204" pitchFamily="34" charset="0"/>
            </a:endParaRPr>
          </a:p>
        </p:txBody>
      </p:sp>
      <p:sp>
        <p:nvSpPr>
          <p:cNvPr id="2" name="Segnaposto contenuto 2">
            <a:extLst>
              <a:ext uri="{FF2B5EF4-FFF2-40B4-BE49-F238E27FC236}">
                <a16:creationId xmlns:a16="http://schemas.microsoft.com/office/drawing/2014/main" id="{98CA01A1-4FF9-6598-A963-6B6676816C61}"/>
              </a:ext>
            </a:extLst>
          </p:cNvPr>
          <p:cNvSpPr txBox="1">
            <a:spLocks/>
          </p:cNvSpPr>
          <p:nvPr/>
        </p:nvSpPr>
        <p:spPr bwMode="auto">
          <a:xfrm>
            <a:off x="741315" y="4586856"/>
            <a:ext cx="1586219" cy="276999"/>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OPERE</a:t>
            </a:r>
          </a:p>
        </p:txBody>
      </p:sp>
      <p:sp>
        <p:nvSpPr>
          <p:cNvPr id="3" name="Freccia a destra 2">
            <a:extLst>
              <a:ext uri="{FF2B5EF4-FFF2-40B4-BE49-F238E27FC236}">
                <a16:creationId xmlns:a16="http://schemas.microsoft.com/office/drawing/2014/main" id="{9EE38501-9867-3623-B80F-DD3D15F53D3A}"/>
              </a:ext>
            </a:extLst>
          </p:cNvPr>
          <p:cNvSpPr/>
          <p:nvPr/>
        </p:nvSpPr>
        <p:spPr>
          <a:xfrm>
            <a:off x="206427" y="3973018"/>
            <a:ext cx="365760" cy="365760"/>
          </a:xfrm>
          <a:prstGeom prst="rightArrow">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a:ln>
                <a:solidFill>
                  <a:srgbClr val="FFFFFF"/>
                </a:solidFill>
              </a:ln>
              <a:noFill/>
            </a:endParaRPr>
          </a:p>
        </p:txBody>
      </p:sp>
      <p:sp>
        <p:nvSpPr>
          <p:cNvPr id="4" name="Freccia a destra 3">
            <a:extLst>
              <a:ext uri="{FF2B5EF4-FFF2-40B4-BE49-F238E27FC236}">
                <a16:creationId xmlns:a16="http://schemas.microsoft.com/office/drawing/2014/main" id="{4FE62F73-3D8A-424E-FA59-CDA408BA998A}"/>
              </a:ext>
            </a:extLst>
          </p:cNvPr>
          <p:cNvSpPr/>
          <p:nvPr/>
        </p:nvSpPr>
        <p:spPr>
          <a:xfrm>
            <a:off x="212523" y="4555186"/>
            <a:ext cx="365760" cy="365760"/>
          </a:xfrm>
          <a:prstGeom prst="rightArrow">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a:ln>
                <a:solidFill>
                  <a:srgbClr val="FFFFFF"/>
                </a:solidFill>
              </a:ln>
              <a:noFill/>
            </a:endParaRPr>
          </a:p>
        </p:txBody>
      </p:sp>
      <p:sp>
        <p:nvSpPr>
          <p:cNvPr id="18" name="Segnaposto contenuto 2">
            <a:extLst>
              <a:ext uri="{FF2B5EF4-FFF2-40B4-BE49-F238E27FC236}">
                <a16:creationId xmlns:a16="http://schemas.microsoft.com/office/drawing/2014/main" id="{035ADCBD-817E-4350-D73C-9606BC7751FF}"/>
              </a:ext>
            </a:extLst>
          </p:cNvPr>
          <p:cNvSpPr txBox="1">
            <a:spLocks/>
          </p:cNvSpPr>
          <p:nvPr/>
        </p:nvSpPr>
        <p:spPr bwMode="auto">
          <a:xfrm>
            <a:off x="2327534" y="3972873"/>
            <a:ext cx="81214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74650" indent="-285750"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lasso temporale più adeguato per definire meglio le criticità di ciascun territorio (periodo di maggiore consumo? minore piovosità?)</a:t>
            </a:r>
          </a:p>
        </p:txBody>
      </p:sp>
      <p:sp>
        <p:nvSpPr>
          <p:cNvPr id="19" name="Rettangolo 18">
            <a:extLst>
              <a:ext uri="{FF2B5EF4-FFF2-40B4-BE49-F238E27FC236}">
                <a16:creationId xmlns:a16="http://schemas.microsoft.com/office/drawing/2014/main" id="{2A904A95-A418-7EB1-5D05-DBEAE18AEE00}"/>
              </a:ext>
            </a:extLst>
          </p:cNvPr>
          <p:cNvSpPr/>
          <p:nvPr/>
        </p:nvSpPr>
        <p:spPr>
          <a:xfrm>
            <a:off x="3110315" y="6433698"/>
            <a:ext cx="6070261" cy="223134"/>
          </a:xfrm>
          <a:prstGeom prst="rect">
            <a:avLst/>
          </a:prstGeom>
          <a:solidFill>
            <a:srgbClr val="00A4CD"/>
          </a:solidFill>
          <a:ln>
            <a:solidFill>
              <a:srgbClr val="00A4CD"/>
            </a:solidFill>
          </a:ln>
        </p:spPr>
        <p:style>
          <a:lnRef idx="1">
            <a:schemeClr val="accent1"/>
          </a:lnRef>
          <a:fillRef idx="3">
            <a:schemeClr val="accent1"/>
          </a:fillRef>
          <a:effectRef idx="2">
            <a:schemeClr val="accent1"/>
          </a:effectRef>
          <a:fontRef idx="minor">
            <a:schemeClr val="lt1"/>
          </a:fontRef>
        </p:style>
        <p:txBody>
          <a:bodyPr rtlCol="0" anchor="ctr"/>
          <a:lstStyle/>
          <a:p>
            <a:r>
              <a:rPr lang="en-AU" sz="1200" b="1" dirty="0"/>
              <a:t>AVVIO ATTIVITA’ PER DEFINIZIONE M0 CON DELIBERA 26/2024/R/</a:t>
            </a:r>
            <a:r>
              <a:rPr lang="en-AU" sz="1200" b="1" dirty="0" err="1"/>
              <a:t>idr</a:t>
            </a:r>
            <a:endParaRPr lang="en-AU" sz="1200" b="1" dirty="0"/>
          </a:p>
        </p:txBody>
      </p:sp>
    </p:spTree>
    <p:extLst>
      <p:ext uri="{BB962C8B-B14F-4D97-AF65-F5344CB8AC3E}">
        <p14:creationId xmlns:p14="http://schemas.microsoft.com/office/powerpoint/2010/main" val="945583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1">
          <a:extLst>
            <a:ext uri="{FF2B5EF4-FFF2-40B4-BE49-F238E27FC236}">
              <a16:creationId xmlns:a16="http://schemas.microsoft.com/office/drawing/2014/main" id="{3E867D40-F764-0AF1-1329-658CE498342C}"/>
            </a:ext>
          </a:extLst>
        </p:cNvPr>
        <p:cNvGrpSpPr/>
        <p:nvPr/>
      </p:nvGrpSpPr>
      <p:grpSpPr>
        <a:xfrm>
          <a:off x="0" y="0"/>
          <a:ext cx="0" cy="0"/>
          <a:chOff x="0" y="0"/>
          <a:chExt cx="0" cy="0"/>
        </a:xfrm>
      </p:grpSpPr>
      <p:sp>
        <p:nvSpPr>
          <p:cNvPr id="162" name="Google Shape;162;g22d488de23d_2_29">
            <a:extLst>
              <a:ext uri="{FF2B5EF4-FFF2-40B4-BE49-F238E27FC236}">
                <a16:creationId xmlns:a16="http://schemas.microsoft.com/office/drawing/2014/main" id="{C561E3A4-4D86-E9D2-954A-C4834BED47CC}"/>
              </a:ext>
            </a:extLst>
          </p:cNvPr>
          <p:cNvSpPr txBox="1"/>
          <p:nvPr/>
        </p:nvSpPr>
        <p:spPr>
          <a:xfrm>
            <a:off x="342670" y="126551"/>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it-IT" sz="3300" b="1" dirty="0">
                <a:solidFill>
                  <a:srgbClr val="00B0F0"/>
                </a:solidFill>
                <a:latin typeface="Century Gothic" panose="020B0502020202020204" pitchFamily="34" charset="0"/>
                <a:ea typeface="Calibri"/>
                <a:cs typeface="Calibri"/>
                <a:sym typeface="Calibri"/>
              </a:rPr>
              <a:t>M0 – gradualità di implementazione</a:t>
            </a:r>
          </a:p>
        </p:txBody>
      </p:sp>
      <p:sp>
        <p:nvSpPr>
          <p:cNvPr id="5" name="Segnaposto contenuto 2">
            <a:extLst>
              <a:ext uri="{FF2B5EF4-FFF2-40B4-BE49-F238E27FC236}">
                <a16:creationId xmlns:a16="http://schemas.microsoft.com/office/drawing/2014/main" id="{46347919-D9EA-A249-E021-B6D0370FE0C7}"/>
              </a:ext>
            </a:extLst>
          </p:cNvPr>
          <p:cNvSpPr txBox="1">
            <a:spLocks/>
          </p:cNvSpPr>
          <p:nvPr/>
        </p:nvSpPr>
        <p:spPr bwMode="auto">
          <a:xfrm>
            <a:off x="3388781" y="1256461"/>
            <a:ext cx="6120979" cy="984885"/>
          </a:xfrm>
          <a:prstGeom prst="rect">
            <a:avLst/>
          </a:prstGeom>
          <a:noFill/>
          <a:ln>
            <a:no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calcolo puntuale M0a e stima M0b </a:t>
            </a:r>
          </a:p>
          <a:p>
            <a:pPr marL="571500" lvl="1" indent="-171450" algn="just">
              <a:spcBef>
                <a:spcPts val="600"/>
              </a:spcBef>
              <a:spcAft>
                <a:spcPts val="0"/>
              </a:spcAft>
              <a:buClr>
                <a:srgbClr val="01A4CD"/>
              </a:buClr>
              <a:buFont typeface="Wingdings" panose="05000000000000000000" pitchFamily="2" charset="2"/>
              <a:buChar char="Ø"/>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stima da determinarsi tramite l’interlocuzione con la propria Autorità di Distretto, oltre che utilizzando le informazioni di ciascun gestore</a:t>
            </a:r>
          </a:p>
          <a:p>
            <a:pPr marL="171450" indent="-171450" algn="just">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avvio attività di consultazione con tutti gli stakeholder, istituzionali e non istituzionali</a:t>
            </a:r>
          </a:p>
        </p:txBody>
      </p:sp>
      <p:sp>
        <p:nvSpPr>
          <p:cNvPr id="6" name="Segnaposto contenuto 2">
            <a:extLst>
              <a:ext uri="{FF2B5EF4-FFF2-40B4-BE49-F238E27FC236}">
                <a16:creationId xmlns:a16="http://schemas.microsoft.com/office/drawing/2014/main" id="{B49049DF-0056-2EC3-DB36-5C00320CF115}"/>
              </a:ext>
            </a:extLst>
          </p:cNvPr>
          <p:cNvSpPr txBox="1">
            <a:spLocks/>
          </p:cNvSpPr>
          <p:nvPr/>
        </p:nvSpPr>
        <p:spPr bwMode="auto">
          <a:xfrm>
            <a:off x="1867537" y="1248282"/>
            <a:ext cx="1409854" cy="292388"/>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300" dirty="0">
                <a:solidFill>
                  <a:schemeClr val="accent1">
                    <a:lumMod val="75000"/>
                  </a:schemeClr>
                </a:solidFill>
                <a:latin typeface="+mj-lt"/>
                <a:ea typeface="ヒラギノ角ゴ Pro W3" pitchFamily="125" charset="-128"/>
                <a:cs typeface="Arial" panose="020B0604020202020204" pitchFamily="34" charset="0"/>
              </a:rPr>
              <a:t>1 gennaio 2024</a:t>
            </a:r>
          </a:p>
        </p:txBody>
      </p:sp>
      <p:sp>
        <p:nvSpPr>
          <p:cNvPr id="7" name="Segnaposto contenuto 2">
            <a:extLst>
              <a:ext uri="{FF2B5EF4-FFF2-40B4-BE49-F238E27FC236}">
                <a16:creationId xmlns:a16="http://schemas.microsoft.com/office/drawing/2014/main" id="{3D2C7D09-1D51-58FF-3709-E3E734A1BB4E}"/>
              </a:ext>
            </a:extLst>
          </p:cNvPr>
          <p:cNvSpPr txBox="1">
            <a:spLocks/>
          </p:cNvSpPr>
          <p:nvPr/>
        </p:nvSpPr>
        <p:spPr bwMode="auto">
          <a:xfrm>
            <a:off x="1867537" y="3063797"/>
            <a:ext cx="1409854" cy="292388"/>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300" dirty="0">
                <a:solidFill>
                  <a:schemeClr val="accent1">
                    <a:lumMod val="75000"/>
                  </a:schemeClr>
                </a:solidFill>
                <a:latin typeface="+mj-lt"/>
                <a:ea typeface="ヒラギノ角ゴ Pro W3" pitchFamily="125" charset="-128"/>
                <a:cs typeface="Arial" panose="020B0604020202020204" pitchFamily="34" charset="0"/>
              </a:rPr>
              <a:t>1 gennaio 2026</a:t>
            </a:r>
          </a:p>
        </p:txBody>
      </p:sp>
      <p:sp>
        <p:nvSpPr>
          <p:cNvPr id="8" name="Segnaposto contenuto 2">
            <a:extLst>
              <a:ext uri="{FF2B5EF4-FFF2-40B4-BE49-F238E27FC236}">
                <a16:creationId xmlns:a16="http://schemas.microsoft.com/office/drawing/2014/main" id="{9F71F36E-9AE1-A001-463C-4A96B002D8EF}"/>
              </a:ext>
            </a:extLst>
          </p:cNvPr>
          <p:cNvSpPr txBox="1">
            <a:spLocks/>
          </p:cNvSpPr>
          <p:nvPr/>
        </p:nvSpPr>
        <p:spPr bwMode="auto">
          <a:xfrm>
            <a:off x="1867537" y="2369106"/>
            <a:ext cx="1409854" cy="292388"/>
          </a:xfrm>
          <a:prstGeom prst="rect">
            <a:avLst/>
          </a:prstGeom>
          <a:solidFill>
            <a:srgbClr val="00B0F0">
              <a:alpha val="34902"/>
            </a:srgbClr>
          </a:solidFill>
          <a:ln>
            <a:solidFill>
              <a:srgbClr val="00B0F0">
                <a:alpha val="34902"/>
              </a:srgbClr>
            </a:solid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0"/>
              </a:spcAft>
              <a:buClr>
                <a:srgbClr val="01A4CD"/>
              </a:buClr>
              <a:buNone/>
            </a:pPr>
            <a:r>
              <a:rPr lang="it-IT" altLang="it-IT" sz="1300" dirty="0">
                <a:solidFill>
                  <a:schemeClr val="accent1">
                    <a:lumMod val="75000"/>
                  </a:schemeClr>
                </a:solidFill>
                <a:latin typeface="+mj-lt"/>
                <a:ea typeface="ヒラギノ角ゴ Pro W3" pitchFamily="125" charset="-128"/>
                <a:cs typeface="Arial" panose="020B0604020202020204" pitchFamily="34" charset="0"/>
              </a:rPr>
              <a:t>1 gennaio 2025</a:t>
            </a:r>
          </a:p>
        </p:txBody>
      </p:sp>
      <p:sp>
        <p:nvSpPr>
          <p:cNvPr id="9" name="Segnaposto contenuto 2">
            <a:extLst>
              <a:ext uri="{FF2B5EF4-FFF2-40B4-BE49-F238E27FC236}">
                <a16:creationId xmlns:a16="http://schemas.microsoft.com/office/drawing/2014/main" id="{80EF604D-0C11-6BBA-6C21-5157AA3CA191}"/>
              </a:ext>
            </a:extLst>
          </p:cNvPr>
          <p:cNvSpPr txBox="1">
            <a:spLocks/>
          </p:cNvSpPr>
          <p:nvPr/>
        </p:nvSpPr>
        <p:spPr bwMode="auto">
          <a:xfrm>
            <a:off x="3388782" y="2380608"/>
            <a:ext cx="6120978" cy="461665"/>
          </a:xfrm>
          <a:prstGeom prst="rect">
            <a:avLst/>
          </a:prstGeom>
          <a:noFill/>
          <a:ln>
            <a:no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avvio fase sperimentale di monitoraggio e raccolta delle grandezze preposte alla costruzione dell’indicatore M0b</a:t>
            </a:r>
          </a:p>
        </p:txBody>
      </p:sp>
      <p:sp>
        <p:nvSpPr>
          <p:cNvPr id="10" name="Segnaposto contenuto 2">
            <a:extLst>
              <a:ext uri="{FF2B5EF4-FFF2-40B4-BE49-F238E27FC236}">
                <a16:creationId xmlns:a16="http://schemas.microsoft.com/office/drawing/2014/main" id="{B5DE876D-450C-050E-9986-8C6B92172AF9}"/>
              </a:ext>
            </a:extLst>
          </p:cNvPr>
          <p:cNvSpPr txBox="1">
            <a:spLocks/>
          </p:cNvSpPr>
          <p:nvPr/>
        </p:nvSpPr>
        <p:spPr bwMode="auto">
          <a:xfrm>
            <a:off x="3388781" y="3074004"/>
            <a:ext cx="6120978" cy="276999"/>
          </a:xfrm>
          <a:prstGeom prst="rect">
            <a:avLst/>
          </a:prstGeom>
          <a:noFill/>
          <a:ln>
            <a:noFill/>
          </a:ln>
        </p:spPr>
        <p:txBody>
          <a:bodyPr vert="horz" wrap="square" lIns="91440" tIns="45720" rIns="91440" bIns="45720" numCol="1" anchor="t" anchorCtr="0" compatLnSpc="1">
            <a:prstTxWarp prst="textNoShape">
              <a:avLst/>
            </a:prstTxWarp>
            <a:spAutoFit/>
          </a:bodyPr>
          <a:lst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1450" indent="-171450">
              <a:spcBef>
                <a:spcPts val="600"/>
              </a:spcBef>
              <a:spcAft>
                <a:spcPts val="0"/>
              </a:spcAft>
              <a:buClr>
                <a:srgbClr val="01A4CD"/>
              </a:buClr>
              <a:buFont typeface="Wingdings" panose="05000000000000000000" pitchFamily="2" charset="2"/>
              <a:buChar char="§"/>
            </a:pPr>
            <a:r>
              <a:rPr lang="it-IT" altLang="it-IT" sz="1200" dirty="0">
                <a:solidFill>
                  <a:schemeClr val="accent1">
                    <a:lumMod val="75000"/>
                  </a:schemeClr>
                </a:solidFill>
                <a:latin typeface="+mj-lt"/>
                <a:ea typeface="ヒラギノ角ゴ Pro W3" pitchFamily="125" charset="-128"/>
                <a:cs typeface="Arial" panose="020B0604020202020204" pitchFamily="34" charset="0"/>
              </a:rPr>
              <a:t>applicazione a regime del meccanismo di incentivazione</a:t>
            </a:r>
          </a:p>
        </p:txBody>
      </p:sp>
      <p:sp>
        <p:nvSpPr>
          <p:cNvPr id="11" name="Freccia a destra 10">
            <a:extLst>
              <a:ext uri="{FF2B5EF4-FFF2-40B4-BE49-F238E27FC236}">
                <a16:creationId xmlns:a16="http://schemas.microsoft.com/office/drawing/2014/main" id="{D0DA3554-6F27-B3FC-8B60-ACB5F0564972}"/>
              </a:ext>
            </a:extLst>
          </p:cNvPr>
          <p:cNvSpPr/>
          <p:nvPr/>
        </p:nvSpPr>
        <p:spPr>
          <a:xfrm>
            <a:off x="8020338" y="4276895"/>
            <a:ext cx="202342" cy="229833"/>
          </a:xfrm>
          <a:prstGeom prst="rightArrow">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t-IT"/>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it-IT">
              <a:ln>
                <a:solidFill>
                  <a:srgbClr val="FFFFFF"/>
                </a:solidFill>
              </a:ln>
              <a:noFill/>
            </a:endParaRPr>
          </a:p>
        </p:txBody>
      </p:sp>
      <p:sp>
        <p:nvSpPr>
          <p:cNvPr id="12" name="CasellaDiTesto 11">
            <a:extLst>
              <a:ext uri="{FF2B5EF4-FFF2-40B4-BE49-F238E27FC236}">
                <a16:creationId xmlns:a16="http://schemas.microsoft.com/office/drawing/2014/main" id="{DE54EC75-2DA4-7CD8-A858-28C01F9223B8}"/>
              </a:ext>
            </a:extLst>
          </p:cNvPr>
          <p:cNvSpPr txBox="1"/>
          <p:nvPr/>
        </p:nvSpPr>
        <p:spPr>
          <a:xfrm>
            <a:off x="1867537" y="3696377"/>
            <a:ext cx="4599708" cy="246221"/>
          </a:xfrm>
          <a:prstGeom prst="rect">
            <a:avLst/>
          </a:prstGeom>
          <a:noFill/>
        </p:spPr>
        <p:txBody>
          <a:bodyPr wrap="square">
            <a:spAutoFit/>
          </a:bodyPr>
          <a:lstStyle/>
          <a:p>
            <a:r>
              <a:rPr lang="it-IT" sz="1000" b="1" dirty="0">
                <a:solidFill>
                  <a:schemeClr val="accent1">
                    <a:lumMod val="75000"/>
                  </a:schemeClr>
                </a:solidFill>
                <a:latin typeface="+mj-lt"/>
                <a:cs typeface="Arial" panose="020B0604020202020204" pitchFamily="34" charset="0"/>
              </a:rPr>
              <a:t>Classi e obiettivi ipotizzati per il primo periodo di implementazione</a:t>
            </a:r>
          </a:p>
        </p:txBody>
      </p:sp>
      <p:sp>
        <p:nvSpPr>
          <p:cNvPr id="13" name="CasellaDiTesto 12">
            <a:extLst>
              <a:ext uri="{FF2B5EF4-FFF2-40B4-BE49-F238E27FC236}">
                <a16:creationId xmlns:a16="http://schemas.microsoft.com/office/drawing/2014/main" id="{0849A460-9C9B-A078-CB9A-026D0439EFF9}"/>
              </a:ext>
            </a:extLst>
          </p:cNvPr>
          <p:cNvSpPr txBox="1"/>
          <p:nvPr/>
        </p:nvSpPr>
        <p:spPr>
          <a:xfrm>
            <a:off x="8293854" y="4180087"/>
            <a:ext cx="3575058" cy="830997"/>
          </a:xfrm>
          <a:prstGeom prst="rect">
            <a:avLst/>
          </a:prstGeom>
          <a:solidFill>
            <a:schemeClr val="bg1">
              <a:lumMod val="95000"/>
            </a:schemeClr>
          </a:solidFill>
        </p:spPr>
        <p:txBody>
          <a:bodyPr wrap="square">
            <a:spAutoFit/>
          </a:bodyPr>
          <a:lstStyle/>
          <a:p>
            <a:pPr algn="just"/>
            <a:r>
              <a:rPr lang="it-IT" sz="1200" b="1" dirty="0">
                <a:solidFill>
                  <a:schemeClr val="accent1">
                    <a:lumMod val="75000"/>
                  </a:schemeClr>
                </a:solidFill>
                <a:latin typeface="+mj-lt"/>
                <a:cs typeface="Arial" panose="020B0604020202020204" pitchFamily="34" charset="0"/>
              </a:rPr>
              <a:t>per il biennio di valutazione </a:t>
            </a:r>
            <a:r>
              <a:rPr lang="it-IT" sz="1200" b="1" u="sng" dirty="0">
                <a:solidFill>
                  <a:schemeClr val="accent1">
                    <a:lumMod val="75000"/>
                  </a:schemeClr>
                </a:solidFill>
                <a:latin typeface="+mj-lt"/>
                <a:cs typeface="Arial" panose="020B0604020202020204" pitchFamily="34" charset="0"/>
              </a:rPr>
              <a:t>2024-2025</a:t>
            </a:r>
            <a:r>
              <a:rPr lang="it-IT" sz="1200" b="1" dirty="0">
                <a:solidFill>
                  <a:schemeClr val="accent1">
                    <a:lumMod val="75000"/>
                  </a:schemeClr>
                </a:solidFill>
                <a:latin typeface="+mj-lt"/>
                <a:cs typeface="Arial" panose="020B0604020202020204" pitchFamily="34" charset="0"/>
              </a:rPr>
              <a:t>  </a:t>
            </a:r>
            <a:r>
              <a:rPr lang="it-IT" sz="1200" b="1" u="sng" dirty="0">
                <a:solidFill>
                  <a:schemeClr val="accent1">
                    <a:lumMod val="75000"/>
                  </a:schemeClr>
                </a:solidFill>
                <a:latin typeface="+mj-lt"/>
                <a:cs typeface="Arial" panose="020B0604020202020204" pitchFamily="34" charset="0"/>
              </a:rPr>
              <a:t>si rinvia </a:t>
            </a:r>
            <a:r>
              <a:rPr lang="it-IT" sz="1200" b="1" dirty="0">
                <a:solidFill>
                  <a:schemeClr val="accent1">
                    <a:lumMod val="75000"/>
                  </a:schemeClr>
                </a:solidFill>
                <a:latin typeface="+mj-lt"/>
                <a:cs typeface="Arial" panose="020B0604020202020204" pitchFamily="34" charset="0"/>
              </a:rPr>
              <a:t>l’applicazione dei meccanismi di incentivazione dei livelli di valutazione avanzati e di eccellenza (</a:t>
            </a:r>
            <a:r>
              <a:rPr lang="it-IT" sz="1200" b="1" u="sng" dirty="0">
                <a:solidFill>
                  <a:schemeClr val="accent1">
                    <a:lumMod val="75000"/>
                  </a:schemeClr>
                </a:solidFill>
                <a:latin typeface="+mj-lt"/>
                <a:cs typeface="Arial" panose="020B0604020202020204" pitchFamily="34" charset="0"/>
              </a:rPr>
              <a:t>Stadi III, IV e V</a:t>
            </a:r>
            <a:r>
              <a:rPr lang="it-IT" sz="1200" b="1" dirty="0">
                <a:solidFill>
                  <a:schemeClr val="accent1">
                    <a:lumMod val="75000"/>
                  </a:schemeClr>
                </a:solidFill>
                <a:latin typeface="+mj-lt"/>
                <a:cs typeface="Arial" panose="020B0604020202020204" pitchFamily="34" charset="0"/>
              </a:rPr>
              <a:t>) </a:t>
            </a:r>
          </a:p>
        </p:txBody>
      </p:sp>
      <p:pic>
        <p:nvPicPr>
          <p:cNvPr id="14" name="Immagine 13">
            <a:extLst>
              <a:ext uri="{FF2B5EF4-FFF2-40B4-BE49-F238E27FC236}">
                <a16:creationId xmlns:a16="http://schemas.microsoft.com/office/drawing/2014/main" id="{3B39ACC0-F4AA-6E4D-BD18-CC9F669A65F4}"/>
              </a:ext>
            </a:extLst>
          </p:cNvPr>
          <p:cNvPicPr>
            <a:picLocks noChangeAspect="1"/>
          </p:cNvPicPr>
          <p:nvPr/>
        </p:nvPicPr>
        <p:blipFill>
          <a:blip r:embed="rId3"/>
          <a:stretch>
            <a:fillRect/>
          </a:stretch>
        </p:blipFill>
        <p:spPr>
          <a:xfrm>
            <a:off x="1867538" y="3931786"/>
            <a:ext cx="5918436" cy="2539832"/>
          </a:xfrm>
          <a:prstGeom prst="rect">
            <a:avLst/>
          </a:prstGeom>
        </p:spPr>
      </p:pic>
      <p:sp>
        <p:nvSpPr>
          <p:cNvPr id="15" name="Parentesi graffa aperta 14">
            <a:extLst>
              <a:ext uri="{FF2B5EF4-FFF2-40B4-BE49-F238E27FC236}">
                <a16:creationId xmlns:a16="http://schemas.microsoft.com/office/drawing/2014/main" id="{6A32EDD6-5CE4-8D0E-2585-2749A753AA2C}"/>
              </a:ext>
            </a:extLst>
          </p:cNvPr>
          <p:cNvSpPr/>
          <p:nvPr/>
        </p:nvSpPr>
        <p:spPr>
          <a:xfrm rot="10800000">
            <a:off x="9720646" y="2365559"/>
            <a:ext cx="122973" cy="990626"/>
          </a:xfrm>
          <a:prstGeom prst="leftBrace">
            <a:avLst>
              <a:gd name="adj1" fmla="val 44161"/>
              <a:gd name="adj2" fmla="val 50000"/>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defPPr>
              <a:defRPr lang="it-IT"/>
            </a:defPPr>
            <a:lvl1pPr algn="l" defTabSz="457200" rtl="0" fontAlgn="base">
              <a:spcBef>
                <a:spcPct val="0"/>
              </a:spcBef>
              <a:spcAft>
                <a:spcPct val="0"/>
              </a:spcAft>
              <a:defRPr kern="1200">
                <a:solidFill>
                  <a:schemeClr val="tx1"/>
                </a:solidFill>
                <a:latin typeface="+mn-lt"/>
                <a:ea typeface="+mn-ea"/>
                <a:cs typeface="+mn-cs"/>
              </a:defRPr>
            </a:lvl1pPr>
            <a:lvl2pPr marL="457200" algn="l" defTabSz="457200" rtl="0" fontAlgn="base">
              <a:spcBef>
                <a:spcPct val="0"/>
              </a:spcBef>
              <a:spcAft>
                <a:spcPct val="0"/>
              </a:spcAft>
              <a:defRPr kern="1200">
                <a:solidFill>
                  <a:schemeClr val="tx1"/>
                </a:solidFill>
                <a:latin typeface="+mn-lt"/>
                <a:ea typeface="+mn-ea"/>
                <a:cs typeface="+mn-cs"/>
              </a:defRPr>
            </a:lvl2pPr>
            <a:lvl3pPr marL="914400" algn="l" defTabSz="457200" rtl="0" fontAlgn="base">
              <a:spcBef>
                <a:spcPct val="0"/>
              </a:spcBef>
              <a:spcAft>
                <a:spcPct val="0"/>
              </a:spcAft>
              <a:defRPr kern="1200">
                <a:solidFill>
                  <a:schemeClr val="tx1"/>
                </a:solidFill>
                <a:latin typeface="+mn-lt"/>
                <a:ea typeface="+mn-ea"/>
                <a:cs typeface="+mn-cs"/>
              </a:defRPr>
            </a:lvl3pPr>
            <a:lvl4pPr marL="1371600" algn="l" defTabSz="457200" rtl="0" fontAlgn="base">
              <a:spcBef>
                <a:spcPct val="0"/>
              </a:spcBef>
              <a:spcAft>
                <a:spcPct val="0"/>
              </a:spcAft>
              <a:defRPr kern="1200">
                <a:solidFill>
                  <a:schemeClr val="tx1"/>
                </a:solidFill>
                <a:latin typeface="+mn-lt"/>
                <a:ea typeface="+mn-ea"/>
                <a:cs typeface="+mn-cs"/>
              </a:defRPr>
            </a:lvl4pPr>
            <a:lvl5pPr marL="1828800" algn="l" defTabSz="457200" rtl="0" fontAlgn="base">
              <a:spcBef>
                <a:spcPct val="0"/>
              </a:spcBef>
              <a:spcAft>
                <a:spcPct val="0"/>
              </a:spcAft>
              <a:defRPr kern="1200">
                <a:solidFill>
                  <a:schemeClr val="tx1"/>
                </a:solidFill>
                <a:latin typeface="+mn-lt"/>
                <a:ea typeface="+mn-ea"/>
                <a:cs typeface="+mn-cs"/>
              </a:defRPr>
            </a:lvl5pPr>
            <a:lvl6pPr marL="2286000" algn="l" defTabSz="914400" rtl="0" eaLnBrk="1" latinLnBrk="0" hangingPunct="1">
              <a:defRPr kern="1200">
                <a:solidFill>
                  <a:schemeClr val="tx1"/>
                </a:solidFill>
                <a:latin typeface="+mn-lt"/>
                <a:ea typeface="+mn-ea"/>
                <a:cs typeface="+mn-cs"/>
              </a:defRPr>
            </a:lvl6pPr>
            <a:lvl7pPr marL="2743200" algn="l" defTabSz="914400" rtl="0" eaLnBrk="1" latinLnBrk="0" hangingPunct="1">
              <a:defRPr kern="1200">
                <a:solidFill>
                  <a:schemeClr val="tx1"/>
                </a:solidFill>
                <a:latin typeface="+mn-lt"/>
                <a:ea typeface="+mn-ea"/>
                <a:cs typeface="+mn-cs"/>
              </a:defRPr>
            </a:lvl7pPr>
            <a:lvl8pPr marL="3200400" algn="l" defTabSz="914400" rtl="0" eaLnBrk="1" latinLnBrk="0" hangingPunct="1">
              <a:defRPr kern="1200">
                <a:solidFill>
                  <a:schemeClr val="tx1"/>
                </a:solidFill>
                <a:latin typeface="+mn-lt"/>
                <a:ea typeface="+mn-ea"/>
                <a:cs typeface="+mn-cs"/>
              </a:defRPr>
            </a:lvl8pPr>
            <a:lvl9pPr marL="3657600" algn="l" defTabSz="914400" rtl="0" eaLnBrk="1" latinLnBrk="0" hangingPunct="1">
              <a:defRPr kern="1200">
                <a:solidFill>
                  <a:schemeClr val="tx1"/>
                </a:solidFill>
                <a:latin typeface="+mn-lt"/>
                <a:ea typeface="+mn-ea"/>
                <a:cs typeface="+mn-cs"/>
              </a:defRPr>
            </a:lvl9pPr>
          </a:lstStyle>
          <a:p>
            <a:pPr algn="ctr">
              <a:defRPr/>
            </a:pPr>
            <a:endParaRPr lang="it-IT" dirty="0">
              <a:solidFill>
                <a:srgbClr val="646464"/>
              </a:solidFill>
            </a:endParaRPr>
          </a:p>
        </p:txBody>
      </p:sp>
      <p:sp>
        <p:nvSpPr>
          <p:cNvPr id="16" name="CasellaDiTesto 15">
            <a:extLst>
              <a:ext uri="{FF2B5EF4-FFF2-40B4-BE49-F238E27FC236}">
                <a16:creationId xmlns:a16="http://schemas.microsoft.com/office/drawing/2014/main" id="{C4A1E3C1-4C1C-6355-DE00-E726DA00959B}"/>
              </a:ext>
            </a:extLst>
          </p:cNvPr>
          <p:cNvSpPr txBox="1"/>
          <p:nvPr/>
        </p:nvSpPr>
        <p:spPr>
          <a:xfrm>
            <a:off x="9934484" y="2402078"/>
            <a:ext cx="1934427" cy="646331"/>
          </a:xfrm>
          <a:prstGeom prst="rect">
            <a:avLst/>
          </a:prstGeom>
          <a:solidFill>
            <a:schemeClr val="bg1">
              <a:lumMod val="95000"/>
            </a:schemeClr>
          </a:solidFill>
        </p:spPr>
        <p:txBody>
          <a:bodyPr wrap="square">
            <a:spAutoFit/>
          </a:bodyPr>
          <a:lstStyle/>
          <a:p>
            <a:r>
              <a:rPr lang="it-IT" sz="1200" b="1" dirty="0">
                <a:solidFill>
                  <a:schemeClr val="accent1">
                    <a:lumMod val="75000"/>
                  </a:schemeClr>
                </a:solidFill>
                <a:latin typeface="+mj-lt"/>
                <a:cs typeface="Arial" panose="020B0604020202020204" pitchFamily="34" charset="0"/>
              </a:rPr>
              <a:t>nell’ambito del provvedimento di cui al comma 5-quater.3 RQTI</a:t>
            </a:r>
          </a:p>
        </p:txBody>
      </p:sp>
    </p:spTree>
    <p:extLst>
      <p:ext uri="{BB962C8B-B14F-4D97-AF65-F5344CB8AC3E}">
        <p14:creationId xmlns:p14="http://schemas.microsoft.com/office/powerpoint/2010/main" val="283794065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Personalizza struttur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1130</TotalTime>
  <Words>1867</Words>
  <Application>Microsoft Office PowerPoint</Application>
  <PresentationFormat>Widescreen</PresentationFormat>
  <Paragraphs>167</Paragraphs>
  <Slides>12</Slides>
  <Notes>12</Notes>
  <HiddenSlides>0</HiddenSlides>
  <MMClips>0</MMClips>
  <ScaleCrop>false</ScaleCrop>
  <HeadingPairs>
    <vt:vector size="6" baseType="variant">
      <vt:variant>
        <vt:lpstr>Caratteri utilizzati</vt:lpstr>
      </vt:variant>
      <vt:variant>
        <vt:i4>9</vt:i4>
      </vt:variant>
      <vt:variant>
        <vt:lpstr>Tema</vt:lpstr>
      </vt:variant>
      <vt:variant>
        <vt:i4>3</vt:i4>
      </vt:variant>
      <vt:variant>
        <vt:lpstr>Titoli diapositive</vt:lpstr>
      </vt:variant>
      <vt:variant>
        <vt:i4>12</vt:i4>
      </vt:variant>
    </vt:vector>
  </HeadingPairs>
  <TitlesOfParts>
    <vt:vector size="24" baseType="lpstr">
      <vt:lpstr>Arial</vt:lpstr>
      <vt:lpstr>Calibri</vt:lpstr>
      <vt:lpstr>Calibri Light</vt:lpstr>
      <vt:lpstr>Cambria Math</vt:lpstr>
      <vt:lpstr>Century Gothic</vt:lpstr>
      <vt:lpstr>Helvetica</vt:lpstr>
      <vt:lpstr>Roboto Medium</vt:lpstr>
      <vt:lpstr>Times New Roman</vt:lpstr>
      <vt:lpstr>Wingdings</vt:lpstr>
      <vt:lpstr>Office Theme</vt:lpstr>
      <vt:lpstr>Personalizza struttura</vt:lpstr>
      <vt:lpstr>1_Personalizza struttura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STA</cp:lastModifiedBy>
  <cp:revision>41</cp:revision>
  <dcterms:created xsi:type="dcterms:W3CDTF">2021-11-12T10:24:11Z</dcterms:created>
  <dcterms:modified xsi:type="dcterms:W3CDTF">2024-03-19T13:24:51Z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16.0016</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