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7" r:id="rId2"/>
    <p:sldMasterId id="2147483689" r:id="rId3"/>
    <p:sldMasterId id="2147483701" r:id="rId4"/>
  </p:sldMasterIdLst>
  <p:notesMasterIdLst>
    <p:notesMasterId r:id="rId24"/>
  </p:notesMasterIdLst>
  <p:sldIdLst>
    <p:sldId id="256" r:id="rId5"/>
    <p:sldId id="257" r:id="rId6"/>
    <p:sldId id="362" r:id="rId7"/>
    <p:sldId id="340" r:id="rId8"/>
    <p:sldId id="368" r:id="rId9"/>
    <p:sldId id="367" r:id="rId10"/>
    <p:sldId id="363" r:id="rId11"/>
    <p:sldId id="369" r:id="rId12"/>
    <p:sldId id="370" r:id="rId13"/>
    <p:sldId id="372" r:id="rId14"/>
    <p:sldId id="373" r:id="rId15"/>
    <p:sldId id="374" r:id="rId16"/>
    <p:sldId id="375" r:id="rId17"/>
    <p:sldId id="376" r:id="rId18"/>
    <p:sldId id="377" r:id="rId19"/>
    <p:sldId id="378" r:id="rId20"/>
    <p:sldId id="379" r:id="rId21"/>
    <p:sldId id="334" r:id="rId22"/>
    <p:sldId id="271" r:id="rId23"/>
  </p:sldIdLst>
  <p:sldSz cx="12192000" cy="6858000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ghkIi509NnivDI5g1xAVKnSJFg0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09"/>
    <p:restoredTop sz="94674"/>
  </p:normalViewPr>
  <p:slideViewPr>
    <p:cSldViewPr snapToGrid="0">
      <p:cViewPr varScale="1">
        <p:scale>
          <a:sx n="88" d="100"/>
          <a:sy n="88" d="100"/>
        </p:scale>
        <p:origin x="61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8" name="Google Shape;1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F2D26A-CEF1-434E-BFA7-970DFDCC0502}" type="slidenum">
              <a:rPr kumimoji="0" lang="fr-BE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BE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989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F2D26A-CEF1-434E-BFA7-970DFDCC0502}" type="slidenum">
              <a:rPr kumimoji="0" lang="fr-BE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BE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229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F2D26A-CEF1-434E-BFA7-970DFDCC0502}" type="slidenum">
              <a:rPr kumimoji="0" lang="fr-BE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BE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171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F2D26A-CEF1-434E-BFA7-970DFDCC0502}" type="slidenum">
              <a:rPr kumimoji="0" lang="fr-BE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BE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166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F2D26A-CEF1-434E-BFA7-970DFDCC0502}" type="slidenum">
              <a:rPr kumimoji="0" lang="fr-BE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BE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465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F2D26A-CEF1-434E-BFA7-970DFDCC0502}" type="slidenum">
              <a:rPr kumimoji="0" lang="fr-BE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BE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131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F2D26A-CEF1-434E-BFA7-970DFDCC0502}" type="slidenum">
              <a:rPr kumimoji="0" lang="fr-BE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BE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701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F2D26A-CEF1-434E-BFA7-970DFDCC0502}" type="slidenum">
              <a:rPr kumimoji="0" lang="fr-BE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BE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586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2d2ecb69a3_1_12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2" name="Google Shape;132;g22d2ecb69a3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F2D26A-CEF1-434E-BFA7-970DFDCC0502}" type="slidenum">
              <a:rPr kumimoji="0" lang="fr-BE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BE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999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F2D26A-CEF1-434E-BFA7-970DFDCC0502}" type="slidenum">
              <a:rPr kumimoji="0" lang="fr-BE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BE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9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F2D26A-CEF1-434E-BFA7-970DFDCC0502}" type="slidenum">
              <a:rPr kumimoji="0" lang="fr-BE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BE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251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F2D26A-CEF1-434E-BFA7-970DFDCC0502}" type="slidenum">
              <a:rPr kumimoji="0" lang="fr-BE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BE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192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F2D26A-CEF1-434E-BFA7-970DFDCC0502}" type="slidenum">
              <a:rPr kumimoji="0" lang="fr-BE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BE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980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F2D26A-CEF1-434E-BFA7-970DFDCC0502}" type="slidenum">
              <a:rPr kumimoji="0" lang="fr-BE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BE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700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F2D26A-CEF1-434E-BFA7-970DFDCC0502}" type="slidenum">
              <a:rPr kumimoji="0" lang="fr-BE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BE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183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5B7D8B-24E3-C247-B391-9AE890AE7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E24CE1C-4D19-304D-8725-BCE26A408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EBFE26-F6BE-E042-962D-D0488AEF83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35EB52-ACC8-9349-BF7C-B19D1376D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DE9647-BAE7-0945-8941-324705C20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613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664840-755F-B54D-9A89-6E92076F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94EC25-FFFC-C94F-9251-E2AF3AA20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2DA1E0-D42A-A147-8C03-868DACCB5C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58CE8E-7BD4-B346-9D82-27FE4F10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70ABFD-A653-874A-8C7A-AE29AF7B8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03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29EC1F-9A24-7042-85C7-D940619F5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B960D7-3C14-1E49-9AC9-27E47CCD0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B9E875-7EA9-A241-BADF-EBA7B839A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287C85-D7AD-6B45-87D4-17A1A9A63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090795-7298-D94E-8727-9DEEE72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317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A837DB-5FD7-C249-909F-404762B3D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B3881A-7830-0D4A-A8CA-D878046C9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4C330AD-66E5-5144-97DC-3F9BF20CE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5AF64C4-4315-5641-AB69-5C2495254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16C0981-621D-E94F-BC0C-6C6ED0BF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43B03FF-9DDC-9843-8E31-DBACACFEC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718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2207DE-0EED-2147-B496-D9842C3EC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1E1BB2-6DF7-0A47-B52C-41822A709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094BCE9-202A-2A4D-A6B4-6BEE27E4E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9F9069D-B8E7-4C4A-87C0-999D95B5B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CEAD101-3A01-104B-842C-50F5D2EBF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069F879-AF52-2D47-BE86-7D3C3F4DB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75B9945-3FFD-4140-9F6F-D8FDD7E22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6A41EFE-1DF0-684D-88EA-CC4689E2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831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F96B9C-7F1B-8249-A66D-E483F083A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BA5A954-6EE7-1043-B252-11C9082EBD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27AF950-425E-1F44-BE18-AA2A91092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EE6B573-56FA-3F43-A358-E99B6547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7018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C256EB4-8859-FA49-9BF4-FD13440C1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AE021A8-7041-AB41-B841-B8B22A05B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B64D8D4-D400-644E-816A-C3F2EC3A0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11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BA1E38-2D24-DB45-8C26-F182BDB8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86FEAC-88F4-284F-B739-CFF082B6F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EFCF09B-2E42-104D-BE40-1895B2D45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C2B453C-9CE6-B44C-84F0-00E85A3C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5422B89-4BB0-A04C-967E-101384AF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45B4E9-78D1-E04F-A31F-91584FC9D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6963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1E1D40-0D8B-7D40-8296-80DB01A91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BA896D0-7853-C144-89E7-158C628707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6203D91-74EA-6D4B-9FF0-60483886C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66F3A22-A47E-9D4A-9170-00D9E92B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CA1F0C8-0A97-6F4A-ABC2-0C6130679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1EC3EC4-5EBB-B242-8AA0-FDF99E9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849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56CEF4-5C15-0C48-AD43-8D19D710D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5649C8-BF7A-9445-B633-231C53339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7EBDBE-52DB-744B-908D-CFB016874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FFC4D9-4E44-E248-9C77-F8E415A7D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CECCAA-E80B-8A4B-912E-341F3D46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2018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5048E51-A57C-F449-9593-A337AF2E44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7CC8791-32C6-DB4C-81D3-246FA58AB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C0D1E1-10F6-AB4B-A246-71803BDE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436512-5F38-BD4D-8AE6-10160BD51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F32EEF-D90D-F44F-AAF2-64516213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52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B742EF-57B9-D348-8159-91B58EDB1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0136" y="11588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6176EB-E3EA-E743-BB04-222A00CA9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4D00EF-BC46-0C41-94D6-530C15CB6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5D4D5B-EB74-F541-85B8-4C31E0EB6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286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3A227F-BE77-5E40-A79D-8C8B6BAC6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2619B6-A7AB-B440-BC03-C8D6A82D3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7A2D29-013C-A046-BFBB-B75E2FB3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3A6D7E-E430-6548-92F0-9DE9DAC99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0F5D46-84B0-A84C-970E-0B30081C1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2909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FD82C6-3DBD-1F42-8138-A3EB8525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C5371A2-B565-2C4E-B5EC-B7492939D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01F88B-0F15-B143-BFCB-F427BEADE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9B9BEE-AC56-454D-808C-9D16B32D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049E1E-1F4A-074E-A098-B2A1D247A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6126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A36C74-B5A7-CA4B-A0B0-18F597D04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7D93E9-A12E-BF48-9060-6BE9F3E75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2C4E49-8ADD-344B-8813-90CB31767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7CCCD04-D488-EC4D-ABC7-313D11E9D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71A10C1-E1F4-9449-95C9-CDF6A8358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6B4028-7A5A-ED4B-8182-E0A567738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288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6C2A48-BDF7-1D45-B3FC-0F9B4D3CB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D802160-A3A2-8F4B-AEDB-02C6D8B39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F1A615D-E45B-BA4E-B784-2D70FC300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93E787E-E691-6640-97A8-5AD9C4681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CC78803-50B9-2F44-A872-64C3EFC647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62BBA0F-1A1F-EF45-AA6E-7D5F9429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8F830E5-7B7B-CC4A-ADD9-118D80E6D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4E35A60-9860-624D-931F-19E6F4A7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066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D1A859-5DDA-B74A-8261-02374C8E6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816E8F6-409E-D249-9450-52AEE4A6E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6BD86F-149C-2643-9E1F-A147EEF75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203191-BA6D-3A4F-B195-06DB92C2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247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6AD1882-B768-224B-9BFA-A248CBA3B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8D89F44-0E12-FE4D-A7D7-E9DA219BF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166A603-B8FD-4442-A919-36255756D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4781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26DEC6-EF13-7E40-BD0D-C5413A60D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FD0D60-B28D-EA4B-A134-DDC29D657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896E392-0924-F447-86F2-847C78BEA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3566ECC-5344-494F-B4E6-D5D5AFE539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B34659A-DB89-194B-A049-15970F7C4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1CDEBD-56F6-0B44-98EB-2CF9EBE86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9900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0B982F-1136-054E-8824-CD6DC190F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5490229-4D85-F944-AF65-2874457FE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953EABF-B6DC-364A-94BE-E975F3528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7E6D69-FE22-D54D-A284-1B0DCF91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4F56AA3-B912-CB48-9771-196740501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17D48C-7868-5A45-8E00-181572CAA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991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97FDA5-A693-E343-8419-D1D82B66F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335E775-54EB-7F48-835B-AA5726C13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E2439D-2BFB-8442-BEBD-1804B91A3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DFECF0-CB8C-3A4C-835A-F4D65C10C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218039-C2D0-7F47-96FA-839C4C87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11202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6E57B2D-D97D-6847-8C6A-4129DC23B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979DB3D-22ED-4441-89B1-64AD9DD9E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6911C2-8C7A-984C-9152-4BF3A062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76960F-771A-4F49-BC31-A0560F830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9F28F0-8290-7A45-8D48-9EB2CE948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40114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9933"/>
                </a:solidFill>
              </a:defRPr>
            </a:lvl1pPr>
          </a:lstStyle>
          <a:p>
            <a:fld id="{4BA81A63-7D68-45C7-9918-56B4EDB4D538}" type="datetimeFigureOut">
              <a:rPr lang="fr-BE" smtClean="0"/>
              <a:pPr/>
              <a:t>18-03-24</a:t>
            </a:fld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C063-B7B0-4385-81C8-B7EB0DA66FC0}" type="slidenum">
              <a:rPr lang="fr-BE" smtClean="0"/>
              <a:t>‹#›</a:t>
            </a:fld>
            <a:endParaRPr lang="fr-BE" dirty="0"/>
          </a:p>
        </p:txBody>
      </p:sp>
      <p:pic>
        <p:nvPicPr>
          <p:cNvPr id="11" name="Image 10" descr="Goutte 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4053">
            <a:off x="11654009" y="5897705"/>
            <a:ext cx="389091" cy="41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Gout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272" y="5541235"/>
            <a:ext cx="625773" cy="62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4" descr="Fond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1" descr="Dégradé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498" y="1892829"/>
            <a:ext cx="10208503" cy="496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3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0"/>
          <p:cNvSpPr>
            <a:spLocks noChangeArrowheads="1"/>
          </p:cNvSpPr>
          <p:nvPr userDrawn="1"/>
        </p:nvSpPr>
        <p:spPr bwMode="auto">
          <a:xfrm>
            <a:off x="1" y="0"/>
            <a:ext cx="1983497" cy="18928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000" tIns="62400" rIns="120000" bIns="62400" anchor="ctr"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fr-FR" sz="3200" b="0" dirty="0"/>
          </a:p>
        </p:txBody>
      </p:sp>
      <p:pic>
        <p:nvPicPr>
          <p:cNvPr id="19" name="Image 7" descr="Dégradé logo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983497" cy="189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8" descr="Logo Aqua Publica Def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05" y="181547"/>
            <a:ext cx="1694683" cy="171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23568" y="3429001"/>
            <a:ext cx="10032437" cy="105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4800" b="1" i="0">
                <a:solidFill>
                  <a:srgbClr val="0F4B75"/>
                </a:solidFill>
                <a:latin typeface="Arial-Bld"/>
                <a:cs typeface="Arial-Bld"/>
              </a:defRPr>
            </a:lvl1pPr>
          </a:lstStyle>
          <a:p>
            <a:pPr lvl="0"/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7735926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9933"/>
                </a:solidFill>
              </a:defRPr>
            </a:lvl1pPr>
          </a:lstStyle>
          <a:p>
            <a:fld id="{4BA81A63-7D68-45C7-9918-56B4EDB4D538}" type="datetimeFigureOut">
              <a:rPr lang="fr-BE" smtClean="0"/>
              <a:pPr/>
              <a:t>18-03-24</a:t>
            </a:fld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C063-B7B0-4385-81C8-B7EB0DA66FC0}" type="slidenum">
              <a:rPr lang="fr-BE" smtClean="0"/>
              <a:t>‹#›</a:t>
            </a:fld>
            <a:endParaRPr lang="fr-BE" dirty="0"/>
          </a:p>
        </p:txBody>
      </p:sp>
      <p:pic>
        <p:nvPicPr>
          <p:cNvPr id="7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3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0"/>
            <a:ext cx="7806267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Goutte 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4053">
            <a:off x="11654009" y="5897705"/>
            <a:ext cx="389091" cy="41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Goutt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272" y="5541235"/>
            <a:ext cx="625773" cy="62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1" y="0"/>
            <a:ext cx="1983497" cy="18928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000" tIns="62400" rIns="120000" bIns="62400" anchor="ctr"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fr-FR" sz="3200" b="0" dirty="0"/>
          </a:p>
        </p:txBody>
      </p:sp>
      <p:pic>
        <p:nvPicPr>
          <p:cNvPr id="20" name="Image 7" descr="Dégradé logo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08" y="900992"/>
            <a:ext cx="1983497" cy="200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8" descr="Logo Aqua Publica Def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15" y="1502804"/>
            <a:ext cx="1694683" cy="171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193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9933"/>
                </a:solidFill>
              </a:defRPr>
            </a:lvl1pPr>
          </a:lstStyle>
          <a:p>
            <a:fld id="{4BA81A63-7D68-45C7-9918-56B4EDB4D538}" type="datetimeFigureOut">
              <a:rPr lang="fr-BE" smtClean="0"/>
              <a:pPr/>
              <a:t>18-03-24</a:t>
            </a:fld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C063-B7B0-4385-81C8-B7EB0DA66FC0}" type="slidenum">
              <a:rPr lang="fr-BE" smtClean="0"/>
              <a:t>‹#›</a:t>
            </a:fld>
            <a:endParaRPr lang="fr-BE" dirty="0"/>
          </a:p>
        </p:txBody>
      </p:sp>
      <p:pic>
        <p:nvPicPr>
          <p:cNvPr id="7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3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8" descr="Logo Aqua Publica Def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249767"/>
            <a:ext cx="1426633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2" descr="Dégradé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62" y="1734520"/>
            <a:ext cx="10758255" cy="512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0"/>
            <a:ext cx="7806267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Goutte 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4053">
            <a:off x="11654009" y="5897705"/>
            <a:ext cx="389091" cy="41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Goutt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272" y="5541235"/>
            <a:ext cx="625773" cy="62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5584" y="635102"/>
            <a:ext cx="10032437" cy="105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4800" b="1" i="0">
                <a:solidFill>
                  <a:srgbClr val="0F4B75"/>
                </a:solidFill>
                <a:latin typeface="Arial-Bld"/>
                <a:cs typeface="Arial-Bld"/>
              </a:defRPr>
            </a:lvl1pPr>
          </a:lstStyle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583499" y="1892830"/>
            <a:ext cx="9987747" cy="427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667" b="0" i="0">
                <a:solidFill>
                  <a:srgbClr val="0F4B75"/>
                </a:solidFill>
                <a:latin typeface="Arial"/>
                <a:cs typeface="Arial"/>
              </a:defRPr>
            </a:lvl1pPr>
            <a:lvl2pPr>
              <a:defRPr sz="2667" b="0" i="0">
                <a:solidFill>
                  <a:srgbClr val="0F4B75"/>
                </a:solidFill>
                <a:latin typeface="Arial"/>
                <a:cs typeface="Arial"/>
              </a:defRPr>
            </a:lvl2pPr>
            <a:lvl3pPr>
              <a:defRPr sz="2667" b="0" i="0">
                <a:solidFill>
                  <a:srgbClr val="0F4B75"/>
                </a:solidFill>
                <a:latin typeface="Arial"/>
                <a:cs typeface="Arial"/>
              </a:defRPr>
            </a:lvl3pPr>
            <a:lvl4pPr>
              <a:defRPr sz="2667" b="0" i="0">
                <a:solidFill>
                  <a:srgbClr val="0F4B75"/>
                </a:solidFill>
                <a:latin typeface="Arial"/>
                <a:cs typeface="Arial"/>
              </a:defRPr>
            </a:lvl4pPr>
            <a:lvl5pPr>
              <a:defRPr sz="2667" b="0" i="0">
                <a:solidFill>
                  <a:srgbClr val="0F4B75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317943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C063-B7B0-4385-81C8-B7EB0DA66FC0}" type="slidenum">
              <a:rPr lang="fr-BE" smtClean="0"/>
              <a:t>‹#›</a:t>
            </a:fld>
            <a:endParaRPr lang="fr-BE" dirty="0"/>
          </a:p>
        </p:txBody>
      </p:sp>
      <p:pic>
        <p:nvPicPr>
          <p:cNvPr id="7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3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8" descr="Logo Aqua Publica Def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249767"/>
            <a:ext cx="1426633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2" descr="Dégradé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62" y="1734520"/>
            <a:ext cx="10758255" cy="512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0"/>
            <a:ext cx="7806267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Goutte 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4053">
            <a:off x="11654009" y="5897705"/>
            <a:ext cx="389091" cy="41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Goutt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272" y="5541235"/>
            <a:ext cx="625773" cy="62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5584" y="635102"/>
            <a:ext cx="10032437" cy="105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4800" b="1" i="0">
                <a:solidFill>
                  <a:srgbClr val="0F4B75"/>
                </a:solidFill>
                <a:latin typeface="Arial-Bld"/>
                <a:cs typeface="Arial-Bld"/>
              </a:defRPr>
            </a:lvl1pPr>
          </a:lstStyle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4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583499" y="1892830"/>
            <a:ext cx="9987747" cy="427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667" b="0" i="0">
                <a:solidFill>
                  <a:srgbClr val="0F4B75"/>
                </a:solidFill>
                <a:latin typeface="Arial"/>
                <a:cs typeface="Arial"/>
              </a:defRPr>
            </a:lvl1pPr>
            <a:lvl2pPr>
              <a:defRPr sz="2667" b="0" i="0">
                <a:solidFill>
                  <a:srgbClr val="0F4B75"/>
                </a:solidFill>
                <a:latin typeface="Arial"/>
                <a:cs typeface="Arial"/>
              </a:defRPr>
            </a:lvl2pPr>
            <a:lvl3pPr>
              <a:defRPr sz="2667" b="0" i="0">
                <a:solidFill>
                  <a:srgbClr val="0F4B75"/>
                </a:solidFill>
                <a:latin typeface="Arial"/>
                <a:cs typeface="Arial"/>
              </a:defRPr>
            </a:lvl3pPr>
            <a:lvl4pPr>
              <a:defRPr sz="2667" b="0" i="0">
                <a:solidFill>
                  <a:srgbClr val="0F4B75"/>
                </a:solidFill>
                <a:latin typeface="Arial"/>
                <a:cs typeface="Arial"/>
              </a:defRPr>
            </a:lvl4pPr>
            <a:lvl5pPr>
              <a:defRPr sz="2667" b="0" i="0">
                <a:solidFill>
                  <a:srgbClr val="0F4B75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303188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9933"/>
                </a:solidFill>
              </a:defRPr>
            </a:lvl1pPr>
          </a:lstStyle>
          <a:p>
            <a:fld id="{4BA81A63-7D68-45C7-9918-56B4EDB4D538}" type="datetimeFigureOut">
              <a:rPr lang="fr-BE" smtClean="0"/>
              <a:pPr/>
              <a:t>18-03-24</a:t>
            </a:fld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C063-B7B0-4385-81C8-B7EB0DA66FC0}" type="slidenum">
              <a:rPr lang="fr-BE" smtClean="0"/>
              <a:t>‹#›</a:t>
            </a:fld>
            <a:endParaRPr lang="fr-BE" dirty="0"/>
          </a:p>
        </p:txBody>
      </p:sp>
      <p:pic>
        <p:nvPicPr>
          <p:cNvPr id="7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3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8" descr="Logo Aqua Publica Def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249767"/>
            <a:ext cx="1426633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2" descr="Dégradé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62" y="1734520"/>
            <a:ext cx="10758255" cy="512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0"/>
            <a:ext cx="7806267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Goutte 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4053">
            <a:off x="11654009" y="5897705"/>
            <a:ext cx="389091" cy="41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Goutt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272" y="5541235"/>
            <a:ext cx="625773" cy="62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/>
          <p:cNvSpPr txBox="1">
            <a:spLocks noChangeArrowheads="1"/>
          </p:cNvSpPr>
          <p:nvPr userDrawn="1"/>
        </p:nvSpPr>
        <p:spPr bwMode="auto">
          <a:xfrm>
            <a:off x="1550760" y="635001"/>
            <a:ext cx="10033000" cy="105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F4B75"/>
                </a:solidFill>
                <a:latin typeface="Arial-Bld"/>
                <a:ea typeface="+mj-ea"/>
                <a:cs typeface="Arial-B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9pPr>
          </a:lstStyle>
          <a:p>
            <a:pPr>
              <a:defRPr/>
            </a:pPr>
            <a:r>
              <a:rPr lang="fr-FR" sz="4800" dirty="0"/>
              <a:t>Cliquez et modifiez le titre</a:t>
            </a:r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1775521" y="4004851"/>
            <a:ext cx="9070711" cy="1816100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>
                <a:solidFill>
                  <a:srgbClr val="0F4B75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17" name="Espace réservé du texte 2"/>
          <p:cNvSpPr>
            <a:spLocks noGrp="1"/>
          </p:cNvSpPr>
          <p:nvPr>
            <p:ph type="body" idx="1"/>
          </p:nvPr>
        </p:nvSpPr>
        <p:spPr>
          <a:xfrm>
            <a:off x="1775521" y="2004602"/>
            <a:ext cx="9070711" cy="20002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rgbClr val="0F4B75"/>
                </a:solidFill>
              </a:defRPr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7565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9933"/>
                </a:solidFill>
              </a:defRPr>
            </a:lvl1pPr>
          </a:lstStyle>
          <a:p>
            <a:fld id="{4BA81A63-7D68-45C7-9918-56B4EDB4D538}" type="datetimeFigureOut">
              <a:rPr lang="fr-BE" smtClean="0"/>
              <a:pPr/>
              <a:t>18-03-24</a:t>
            </a:fld>
            <a:endParaRPr lang="fr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C063-B7B0-4385-81C8-B7EB0DA66FC0}" type="slidenum">
              <a:rPr lang="fr-BE" smtClean="0"/>
              <a:t>‹#›</a:t>
            </a:fld>
            <a:endParaRPr lang="fr-BE" dirty="0"/>
          </a:p>
        </p:txBody>
      </p:sp>
      <p:pic>
        <p:nvPicPr>
          <p:cNvPr id="8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3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Logo Aqua Publica Def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249767"/>
            <a:ext cx="1426633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2" descr="Dégradé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62" y="1734520"/>
            <a:ext cx="10758255" cy="512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0"/>
            <a:ext cx="7806267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0" descr="Goutte 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4053">
            <a:off x="11654009" y="5897705"/>
            <a:ext cx="389091" cy="41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1" descr="Goutt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272" y="5541235"/>
            <a:ext cx="625773" cy="62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 userDrawn="1"/>
        </p:nvSpPr>
        <p:spPr bwMode="auto">
          <a:xfrm>
            <a:off x="1550760" y="635001"/>
            <a:ext cx="10033000" cy="105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F4B75"/>
                </a:solidFill>
                <a:latin typeface="Arial-Bld"/>
                <a:ea typeface="+mj-ea"/>
                <a:cs typeface="Arial-B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9pPr>
          </a:lstStyle>
          <a:p>
            <a:pPr>
              <a:defRPr/>
            </a:pPr>
            <a:r>
              <a:rPr lang="fr-FR" sz="4800" dirty="0"/>
              <a:t>Cliquez et modifiez le titre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sz="half" idx="1"/>
          </p:nvPr>
        </p:nvSpPr>
        <p:spPr>
          <a:xfrm>
            <a:off x="1562267" y="1892830"/>
            <a:ext cx="4320480" cy="4210775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0F4B75"/>
                </a:solidFill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Espace réservé du contenu 3"/>
          <p:cNvSpPr>
            <a:spLocks noGrp="1"/>
          </p:cNvSpPr>
          <p:nvPr>
            <p:ph sz="half" idx="2"/>
          </p:nvPr>
        </p:nvSpPr>
        <p:spPr>
          <a:xfrm>
            <a:off x="6730247" y="1892830"/>
            <a:ext cx="4413515" cy="4210775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0F4B75"/>
                </a:solidFill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7610968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9933"/>
                </a:solidFill>
              </a:defRPr>
            </a:lvl1pPr>
          </a:lstStyle>
          <a:p>
            <a:fld id="{4BA81A63-7D68-45C7-9918-56B4EDB4D538}" type="datetimeFigureOut">
              <a:rPr lang="fr-BE" smtClean="0"/>
              <a:pPr/>
              <a:t>18-03-24</a:t>
            </a:fld>
            <a:endParaRPr lang="fr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C063-B7B0-4385-81C8-B7EB0DA66FC0}" type="slidenum">
              <a:rPr lang="fr-BE" smtClean="0"/>
              <a:t>‹#›</a:t>
            </a:fld>
            <a:endParaRPr lang="fr-BE" dirty="0"/>
          </a:p>
        </p:txBody>
      </p:sp>
      <p:pic>
        <p:nvPicPr>
          <p:cNvPr id="10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3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8" descr="Logo Aqua Publica Def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249767"/>
            <a:ext cx="1426633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2" descr="Dégradé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62" y="1734520"/>
            <a:ext cx="10758255" cy="512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0"/>
            <a:ext cx="7806267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0" descr="Goutte 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4053">
            <a:off x="11654009" y="5897705"/>
            <a:ext cx="389091" cy="41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1" descr="Goutt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272" y="5541235"/>
            <a:ext cx="625773" cy="62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 noChangeArrowheads="1"/>
          </p:cNvSpPr>
          <p:nvPr userDrawn="1"/>
        </p:nvSpPr>
        <p:spPr bwMode="auto">
          <a:xfrm>
            <a:off x="1550760" y="635001"/>
            <a:ext cx="10033000" cy="105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F4B75"/>
                </a:solidFill>
                <a:latin typeface="Arial-Bld"/>
                <a:ea typeface="+mj-ea"/>
                <a:cs typeface="Arial-B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9pPr>
          </a:lstStyle>
          <a:p>
            <a:pPr>
              <a:defRPr/>
            </a:pPr>
            <a:r>
              <a:rPr lang="fr-FR" sz="4800" dirty="0"/>
              <a:t>Cliquez et modifiez le titre</a:t>
            </a:r>
          </a:p>
        </p:txBody>
      </p:sp>
      <p:sp>
        <p:nvSpPr>
          <p:cNvPr id="17" name="Espace réservé du texte 2"/>
          <p:cNvSpPr>
            <a:spLocks noGrp="1"/>
          </p:cNvSpPr>
          <p:nvPr>
            <p:ph type="body" idx="1"/>
          </p:nvPr>
        </p:nvSpPr>
        <p:spPr>
          <a:xfrm>
            <a:off x="1624001" y="1892829"/>
            <a:ext cx="4608512" cy="8530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 b="1">
                <a:solidFill>
                  <a:srgbClr val="0F4B75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Espace réservé du contenu 3"/>
          <p:cNvSpPr>
            <a:spLocks noGrp="1"/>
          </p:cNvSpPr>
          <p:nvPr>
            <p:ph sz="half" idx="2"/>
          </p:nvPr>
        </p:nvSpPr>
        <p:spPr>
          <a:xfrm>
            <a:off x="1624001" y="2745846"/>
            <a:ext cx="4608512" cy="3357759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0F4B75"/>
                </a:solidFill>
              </a:defRPr>
            </a:lvl1pPr>
            <a:lvl2pPr>
              <a:defRPr sz="2667">
                <a:solidFill>
                  <a:srgbClr val="0F4B75"/>
                </a:solidFill>
              </a:defRPr>
            </a:lvl2pPr>
            <a:lvl3pPr>
              <a:defRPr sz="2400">
                <a:solidFill>
                  <a:srgbClr val="0F4B75"/>
                </a:solidFill>
              </a:defRPr>
            </a:lvl3pPr>
            <a:lvl4pPr>
              <a:defRPr sz="2133">
                <a:solidFill>
                  <a:srgbClr val="0F4B75"/>
                </a:solidFill>
              </a:defRPr>
            </a:lvl4pPr>
            <a:lvl5pPr>
              <a:defRPr sz="2133">
                <a:solidFill>
                  <a:srgbClr val="0F4B75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9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328524" y="1892829"/>
            <a:ext cx="4800533" cy="8530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 b="1">
                <a:solidFill>
                  <a:srgbClr val="0F4B75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0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328524" y="2745846"/>
            <a:ext cx="4800533" cy="3357759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0F4B75"/>
                </a:solidFill>
              </a:defRPr>
            </a:lvl1pPr>
            <a:lvl2pPr>
              <a:defRPr sz="2667">
                <a:solidFill>
                  <a:srgbClr val="0F4B75"/>
                </a:solidFill>
              </a:defRPr>
            </a:lvl2pPr>
            <a:lvl3pPr>
              <a:defRPr sz="2400">
                <a:solidFill>
                  <a:srgbClr val="0F4B75"/>
                </a:solidFill>
              </a:defRPr>
            </a:lvl3pPr>
            <a:lvl4pPr>
              <a:defRPr sz="2133">
                <a:solidFill>
                  <a:srgbClr val="0F4B75"/>
                </a:solidFill>
              </a:defRPr>
            </a:lvl4pPr>
            <a:lvl5pPr>
              <a:defRPr sz="2133">
                <a:solidFill>
                  <a:srgbClr val="0F4B75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952101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9933"/>
                </a:solidFill>
              </a:defRPr>
            </a:lvl1pPr>
          </a:lstStyle>
          <a:p>
            <a:fld id="{4BA81A63-7D68-45C7-9918-56B4EDB4D538}" type="datetimeFigureOut">
              <a:rPr lang="fr-BE" smtClean="0"/>
              <a:pPr/>
              <a:t>18-03-24</a:t>
            </a:fld>
            <a:endParaRPr lang="fr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C063-B7B0-4385-81C8-B7EB0DA66FC0}" type="slidenum">
              <a:rPr lang="fr-BE" smtClean="0"/>
              <a:t>‹#›</a:t>
            </a:fld>
            <a:endParaRPr lang="fr-BE" dirty="0"/>
          </a:p>
        </p:txBody>
      </p:sp>
      <p:pic>
        <p:nvPicPr>
          <p:cNvPr id="10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3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8" descr="Logo Aqua Publica Def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249767"/>
            <a:ext cx="1426633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2" descr="Dégradé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62" y="1734520"/>
            <a:ext cx="10758255" cy="512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0"/>
            <a:ext cx="7806267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0" descr="Goutte 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4053">
            <a:off x="11654009" y="5897705"/>
            <a:ext cx="389091" cy="41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1" descr="Goutt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272" y="5541235"/>
            <a:ext cx="625773" cy="62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 noChangeArrowheads="1"/>
          </p:cNvSpPr>
          <p:nvPr userDrawn="1"/>
        </p:nvSpPr>
        <p:spPr bwMode="auto">
          <a:xfrm>
            <a:off x="1550760" y="635001"/>
            <a:ext cx="10033000" cy="105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F4B75"/>
                </a:solidFill>
                <a:latin typeface="Arial-Bld"/>
                <a:ea typeface="+mj-ea"/>
                <a:cs typeface="Arial-B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9pPr>
          </a:lstStyle>
          <a:p>
            <a:pPr>
              <a:defRPr/>
            </a:pPr>
            <a:r>
              <a:rPr lang="fr-FR" sz="4800" dirty="0"/>
              <a:t>Cliquez et modifiez le titre</a:t>
            </a:r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1550760" y="4205871"/>
            <a:ext cx="10297795" cy="7556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solidFill>
                  <a:srgbClr val="0F4B75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22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50760" y="1821672"/>
            <a:ext cx="10297795" cy="2375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fr-FR" noProof="0" dirty="0"/>
          </a:p>
        </p:txBody>
      </p:sp>
      <p:sp>
        <p:nvSpPr>
          <p:cNvPr id="23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50760" y="5069967"/>
            <a:ext cx="10297795" cy="1073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solidFill>
                  <a:srgbClr val="0F4B75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142324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9933"/>
                </a:solidFill>
              </a:defRPr>
            </a:lvl1pPr>
          </a:lstStyle>
          <a:p>
            <a:fld id="{4BA81A63-7D68-45C7-9918-56B4EDB4D538}" type="datetimeFigureOut">
              <a:rPr lang="fr-BE" smtClean="0"/>
              <a:pPr/>
              <a:t>18-03-24</a:t>
            </a:fld>
            <a:endParaRPr lang="fr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C063-B7B0-4385-81C8-B7EB0DA66FC0}" type="slidenum">
              <a:rPr lang="fr-BE" smtClean="0"/>
              <a:t>‹#›</a:t>
            </a:fld>
            <a:endParaRPr lang="fr-BE" dirty="0"/>
          </a:p>
        </p:txBody>
      </p:sp>
      <p:pic>
        <p:nvPicPr>
          <p:cNvPr id="10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3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8" descr="Logo Aqua Publica Def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249767"/>
            <a:ext cx="1426633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2" descr="Dégradé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62" y="1734520"/>
            <a:ext cx="10758255" cy="512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97" y="-136371"/>
            <a:ext cx="7806267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0" descr="Goutte 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4053">
            <a:off x="11654009" y="5897705"/>
            <a:ext cx="389091" cy="41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1" descr="Goutt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272" y="5541235"/>
            <a:ext cx="625773" cy="62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 noChangeArrowheads="1"/>
          </p:cNvSpPr>
          <p:nvPr userDrawn="1"/>
        </p:nvSpPr>
        <p:spPr bwMode="auto">
          <a:xfrm>
            <a:off x="1550760" y="635001"/>
            <a:ext cx="10033000" cy="105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F4B75"/>
                </a:solidFill>
                <a:latin typeface="Arial-Bld"/>
                <a:ea typeface="+mj-ea"/>
                <a:cs typeface="Arial-B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9pPr>
          </a:lstStyle>
          <a:p>
            <a:pPr>
              <a:defRPr/>
            </a:pPr>
            <a:r>
              <a:rPr lang="fr-FR" sz="4800" dirty="0"/>
              <a:t>Cliquez et modifiez le titre</a:t>
            </a:r>
          </a:p>
        </p:txBody>
      </p:sp>
      <p:sp>
        <p:nvSpPr>
          <p:cNvPr id="17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50760" y="1898146"/>
            <a:ext cx="10297795" cy="3931871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F4B75"/>
                </a:solidFill>
              </a:defRPr>
            </a:lvl1pPr>
            <a:lvl2pPr>
              <a:defRPr>
                <a:solidFill>
                  <a:srgbClr val="0F4B75"/>
                </a:solidFill>
              </a:defRPr>
            </a:lvl2pPr>
            <a:lvl3pPr>
              <a:defRPr>
                <a:solidFill>
                  <a:srgbClr val="0F4B75"/>
                </a:solidFill>
              </a:defRPr>
            </a:lvl3pPr>
            <a:lvl4pPr>
              <a:defRPr>
                <a:solidFill>
                  <a:srgbClr val="0F4B75"/>
                </a:solidFill>
              </a:defRPr>
            </a:lvl4pPr>
            <a:lvl5pPr>
              <a:defRPr>
                <a:solidFill>
                  <a:srgbClr val="0F4B75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278461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9933"/>
                </a:solidFill>
              </a:defRPr>
            </a:lvl1pPr>
          </a:lstStyle>
          <a:p>
            <a:fld id="{4BA81A63-7D68-45C7-9918-56B4EDB4D538}" type="datetimeFigureOut">
              <a:rPr lang="fr-BE" smtClean="0"/>
              <a:pPr/>
              <a:t>18-03-24</a:t>
            </a:fld>
            <a:endParaRPr lang="fr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C063-B7B0-4385-81C8-B7EB0DA66FC0}" type="slidenum">
              <a:rPr lang="fr-BE" smtClean="0"/>
              <a:t>‹#›</a:t>
            </a:fld>
            <a:endParaRPr lang="fr-BE" dirty="0"/>
          </a:p>
        </p:txBody>
      </p:sp>
      <p:pic>
        <p:nvPicPr>
          <p:cNvPr id="10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3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8" descr="Logo Aqua Publica Def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249767"/>
            <a:ext cx="1426633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2" descr="Dégradé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62" y="1734520"/>
            <a:ext cx="10758255" cy="512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97" y="-136371"/>
            <a:ext cx="7806267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0" descr="Goutte 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4053">
            <a:off x="11654009" y="5897705"/>
            <a:ext cx="389091" cy="41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1" descr="Goutt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272" y="5541235"/>
            <a:ext cx="625773" cy="62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 noChangeArrowheads="1"/>
          </p:cNvSpPr>
          <p:nvPr userDrawn="1"/>
        </p:nvSpPr>
        <p:spPr bwMode="auto">
          <a:xfrm>
            <a:off x="1550760" y="635001"/>
            <a:ext cx="10033000" cy="105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F4B75"/>
                </a:solidFill>
                <a:latin typeface="Arial-Bld"/>
                <a:ea typeface="+mj-ea"/>
                <a:cs typeface="Arial-B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9pPr>
          </a:lstStyle>
          <a:p>
            <a:pPr>
              <a:defRPr/>
            </a:pPr>
            <a:r>
              <a:rPr lang="fr-FR" sz="4800" dirty="0"/>
              <a:t>Cliquez et modifiez le titre</a:t>
            </a:r>
          </a:p>
        </p:txBody>
      </p:sp>
      <p:sp>
        <p:nvSpPr>
          <p:cNvPr id="18" name="Espace réservé du contenu 1"/>
          <p:cNvSpPr>
            <a:spLocks noGrp="1"/>
          </p:cNvSpPr>
          <p:nvPr>
            <p:ph/>
          </p:nvPr>
        </p:nvSpPr>
        <p:spPr>
          <a:xfrm>
            <a:off x="1584987" y="1892829"/>
            <a:ext cx="10263568" cy="3961291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0F4B75"/>
                </a:solidFill>
              </a:defRPr>
            </a:lvl1pPr>
            <a:lvl2pPr>
              <a:defRPr>
                <a:solidFill>
                  <a:srgbClr val="0F4B75"/>
                </a:solidFill>
              </a:defRPr>
            </a:lvl2pPr>
            <a:lvl3pPr>
              <a:defRPr>
                <a:solidFill>
                  <a:srgbClr val="0F4B75"/>
                </a:solidFill>
              </a:defRPr>
            </a:lvl3pPr>
            <a:lvl4pPr>
              <a:defRPr>
                <a:solidFill>
                  <a:srgbClr val="0F4B75"/>
                </a:solidFill>
              </a:defRPr>
            </a:lvl4pPr>
            <a:lvl5pPr>
              <a:defRPr>
                <a:solidFill>
                  <a:srgbClr val="0F4B75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105000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9933"/>
                </a:solidFill>
              </a:defRPr>
            </a:lvl1pPr>
          </a:lstStyle>
          <a:p>
            <a:fld id="{4BA81A63-7D68-45C7-9918-56B4EDB4D538}" type="datetimeFigureOut">
              <a:rPr lang="fr-BE" smtClean="0"/>
              <a:pPr/>
              <a:t>18-03-24</a:t>
            </a:fld>
            <a:endParaRPr lang="fr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C063-B7B0-4385-81C8-B7EB0DA66FC0}" type="slidenum">
              <a:rPr lang="fr-BE" smtClean="0"/>
              <a:t>‹#›</a:t>
            </a:fld>
            <a:endParaRPr lang="fr-BE" dirty="0"/>
          </a:p>
        </p:txBody>
      </p:sp>
      <p:pic>
        <p:nvPicPr>
          <p:cNvPr id="10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3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8" descr="Logo Aqua Publica Def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249767"/>
            <a:ext cx="1426633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2" descr="Dégradé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62" y="1734520"/>
            <a:ext cx="10758255" cy="512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97" y="-136371"/>
            <a:ext cx="7806267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0" descr="Goutte 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4053">
            <a:off x="11654009" y="5897705"/>
            <a:ext cx="389091" cy="41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1" descr="Goutt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272" y="5541235"/>
            <a:ext cx="625773" cy="62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 noChangeArrowheads="1"/>
          </p:cNvSpPr>
          <p:nvPr userDrawn="1"/>
        </p:nvSpPr>
        <p:spPr bwMode="auto">
          <a:xfrm>
            <a:off x="1550760" y="635001"/>
            <a:ext cx="10033000" cy="105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F4B75"/>
                </a:solidFill>
                <a:latin typeface="Arial-Bld"/>
                <a:ea typeface="+mj-ea"/>
                <a:cs typeface="Arial-B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36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36" charset="-128"/>
              </a:defRPr>
            </a:lvl9pPr>
          </a:lstStyle>
          <a:p>
            <a:pPr>
              <a:defRPr/>
            </a:pPr>
            <a:r>
              <a:rPr lang="fr-FR" sz="4800" dirty="0"/>
              <a:t>Cliquez et modifiez le titre</a:t>
            </a:r>
          </a:p>
        </p:txBody>
      </p:sp>
      <p:sp>
        <p:nvSpPr>
          <p:cNvPr id="18" name="Espace réservé du contenu 1"/>
          <p:cNvSpPr>
            <a:spLocks noGrp="1"/>
          </p:cNvSpPr>
          <p:nvPr>
            <p:ph/>
          </p:nvPr>
        </p:nvSpPr>
        <p:spPr>
          <a:xfrm>
            <a:off x="1584987" y="1892829"/>
            <a:ext cx="10263568" cy="3961291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0F4B75"/>
                </a:solidFill>
              </a:defRPr>
            </a:lvl1pPr>
            <a:lvl2pPr>
              <a:defRPr>
                <a:solidFill>
                  <a:srgbClr val="0F4B75"/>
                </a:solidFill>
              </a:defRPr>
            </a:lvl2pPr>
            <a:lvl3pPr>
              <a:defRPr>
                <a:solidFill>
                  <a:srgbClr val="0F4B75"/>
                </a:solidFill>
              </a:defRPr>
            </a:lvl3pPr>
            <a:lvl4pPr>
              <a:defRPr>
                <a:solidFill>
                  <a:srgbClr val="0F4B75"/>
                </a:solidFill>
              </a:defRPr>
            </a:lvl4pPr>
            <a:lvl5pPr>
              <a:defRPr>
                <a:solidFill>
                  <a:srgbClr val="0F4B75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960694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9933"/>
                </a:solidFill>
              </a:defRPr>
            </a:lvl1pPr>
          </a:lstStyle>
          <a:p>
            <a:fld id="{4BA81A63-7D68-45C7-9918-56B4EDB4D538}" type="datetimeFigureOut">
              <a:rPr lang="fr-BE" smtClean="0"/>
              <a:pPr/>
              <a:t>18-03-24</a:t>
            </a:fld>
            <a:endParaRPr lang="fr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C063-B7B0-4385-81C8-B7EB0DA66FC0}" type="slidenum">
              <a:rPr lang="fr-BE" smtClean="0"/>
              <a:t>‹#›</a:t>
            </a:fld>
            <a:endParaRPr lang="fr-BE" dirty="0"/>
          </a:p>
        </p:txBody>
      </p:sp>
      <p:pic>
        <p:nvPicPr>
          <p:cNvPr id="10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3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8" descr="Logo Aqua Publica Def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249767"/>
            <a:ext cx="1426633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2" descr="Dégradé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62" y="1734520"/>
            <a:ext cx="10758255" cy="512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97" y="-136371"/>
            <a:ext cx="7806267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0" descr="Goutte 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4053">
            <a:off x="11654009" y="5897705"/>
            <a:ext cx="389091" cy="41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1" descr="Goutt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272" y="5541235"/>
            <a:ext cx="625773" cy="62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2373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9933"/>
                </a:solidFill>
              </a:defRPr>
            </a:lvl1pPr>
          </a:lstStyle>
          <a:p>
            <a:fld id="{4BA81A63-7D68-45C7-9918-56B4EDB4D538}" type="datetimeFigureOut">
              <a:rPr lang="fr-BE" smtClean="0"/>
              <a:pPr/>
              <a:t>18-03-24</a:t>
            </a:fld>
            <a:endParaRPr lang="fr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C063-B7B0-4385-81C8-B7EB0DA66FC0}" type="slidenum">
              <a:rPr lang="fr-BE" smtClean="0"/>
              <a:t>‹#›</a:t>
            </a:fld>
            <a:endParaRPr lang="fr-BE" dirty="0"/>
          </a:p>
        </p:txBody>
      </p:sp>
      <p:pic>
        <p:nvPicPr>
          <p:cNvPr id="10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3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8" descr="Logo Aqua Publica Def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249767"/>
            <a:ext cx="1426633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2" descr="Dégradé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62" y="1734520"/>
            <a:ext cx="10758255" cy="512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97" y="-136371"/>
            <a:ext cx="7806267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0" descr="Goutte 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4053">
            <a:off x="11654009" y="5897705"/>
            <a:ext cx="389091" cy="41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1" descr="Goutt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272" y="5541235"/>
            <a:ext cx="625773" cy="62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space réservé du contenu 1"/>
          <p:cNvSpPr>
            <a:spLocks noGrp="1"/>
          </p:cNvSpPr>
          <p:nvPr>
            <p:ph/>
          </p:nvPr>
        </p:nvSpPr>
        <p:spPr>
          <a:xfrm>
            <a:off x="6096000" y="452669"/>
            <a:ext cx="5752555" cy="5401451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0F4B75"/>
                </a:solidFill>
              </a:defRPr>
            </a:lvl1pPr>
            <a:lvl2pPr>
              <a:defRPr>
                <a:solidFill>
                  <a:srgbClr val="0F4B75"/>
                </a:solidFill>
              </a:defRPr>
            </a:lvl2pPr>
            <a:lvl3pPr>
              <a:defRPr>
                <a:solidFill>
                  <a:srgbClr val="0F4B75"/>
                </a:solidFill>
              </a:defRPr>
            </a:lvl3pPr>
            <a:lvl4pPr>
              <a:defRPr>
                <a:solidFill>
                  <a:srgbClr val="0F4B75"/>
                </a:solidFill>
              </a:defRPr>
            </a:lvl4pPr>
            <a:lvl5pPr>
              <a:defRPr>
                <a:solidFill>
                  <a:srgbClr val="0F4B75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9" name="Espace réservé du texte 2"/>
          <p:cNvSpPr>
            <a:spLocks noGrp="1"/>
          </p:cNvSpPr>
          <p:nvPr>
            <p:ph type="body" idx="1"/>
          </p:nvPr>
        </p:nvSpPr>
        <p:spPr>
          <a:xfrm>
            <a:off x="1484461" y="543984"/>
            <a:ext cx="4183967" cy="8530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 b="1">
                <a:solidFill>
                  <a:srgbClr val="0F4B75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2"/>
          </p:nvPr>
        </p:nvSpPr>
        <p:spPr>
          <a:xfrm>
            <a:off x="1473962" y="1412777"/>
            <a:ext cx="4334007" cy="46908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rgbClr val="0F4B75"/>
                </a:solidFill>
              </a:defRPr>
            </a:lvl1pPr>
            <a:lvl2pPr>
              <a:defRPr sz="2667">
                <a:solidFill>
                  <a:srgbClr val="0F4B75"/>
                </a:solidFill>
              </a:defRPr>
            </a:lvl2pPr>
            <a:lvl3pPr>
              <a:defRPr sz="2400">
                <a:solidFill>
                  <a:srgbClr val="0F4B75"/>
                </a:solidFill>
              </a:defRPr>
            </a:lvl3pPr>
            <a:lvl4pPr>
              <a:defRPr sz="2133">
                <a:solidFill>
                  <a:srgbClr val="0F4B75"/>
                </a:solidFill>
              </a:defRPr>
            </a:lvl4pPr>
            <a:lvl5pPr>
              <a:defRPr sz="2133">
                <a:solidFill>
                  <a:srgbClr val="0F4B75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9206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9933"/>
                </a:solidFill>
              </a:defRPr>
            </a:lvl1pPr>
          </a:lstStyle>
          <a:p>
            <a:fld id="{4BA81A63-7D68-45C7-9918-56B4EDB4D538}" type="datetimeFigureOut">
              <a:rPr lang="fr-BE" smtClean="0"/>
              <a:pPr/>
              <a:t>18-03-24</a:t>
            </a:fld>
            <a:endParaRPr lang="fr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C063-B7B0-4385-81C8-B7EB0DA66FC0}" type="slidenum">
              <a:rPr lang="fr-BE" smtClean="0"/>
              <a:t>‹#›</a:t>
            </a:fld>
            <a:endParaRPr lang="fr-BE" dirty="0"/>
          </a:p>
        </p:txBody>
      </p:sp>
      <p:pic>
        <p:nvPicPr>
          <p:cNvPr id="10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3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0" descr="Goutte 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4053">
            <a:off x="11654009" y="5897705"/>
            <a:ext cx="389091" cy="41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1" descr="Goutte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272" y="5541235"/>
            <a:ext cx="625773" cy="62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8" descr="Logo Aqua Publica Def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134" y="711200"/>
            <a:ext cx="2328333" cy="235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5"/>
          <p:cNvSpPr txBox="1">
            <a:spLocks noChangeArrowheads="1"/>
          </p:cNvSpPr>
          <p:nvPr userDrawn="1"/>
        </p:nvSpPr>
        <p:spPr bwMode="auto">
          <a:xfrm>
            <a:off x="0" y="3515784"/>
            <a:ext cx="12192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fr-FR" sz="3200" dirty="0">
              <a:solidFill>
                <a:srgbClr val="0F4B75"/>
              </a:solidFill>
            </a:endParaRPr>
          </a:p>
          <a:p>
            <a:pPr algn="ctr"/>
            <a:endParaRPr lang="en-US" altLang="fr-FR" sz="3200" dirty="0">
              <a:solidFill>
                <a:srgbClr val="0F4B75"/>
              </a:solidFill>
            </a:endParaRPr>
          </a:p>
          <a:p>
            <a:pPr algn="ctr"/>
            <a:endParaRPr lang="en-US" altLang="fr-FR" sz="3200" dirty="0">
              <a:solidFill>
                <a:srgbClr val="0F4B75"/>
              </a:solidFill>
            </a:endParaRPr>
          </a:p>
          <a:p>
            <a:pPr algn="ctr"/>
            <a:endParaRPr lang="en-US" altLang="fr-FR" sz="3200" dirty="0">
              <a:solidFill>
                <a:srgbClr val="0F4B75"/>
              </a:solidFill>
            </a:endParaRPr>
          </a:p>
          <a:p>
            <a:pPr algn="ctr"/>
            <a:endParaRPr lang="en-US" altLang="fr-FR" sz="3200" dirty="0">
              <a:solidFill>
                <a:srgbClr val="0F4B75"/>
              </a:solidFill>
            </a:endParaRPr>
          </a:p>
          <a:p>
            <a:pPr algn="ctr"/>
            <a:endParaRPr lang="en-US" altLang="fr-FR" sz="3200" dirty="0">
              <a:solidFill>
                <a:srgbClr val="0F4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52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3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F41E976-4588-6B4B-89BC-CFB8DE0C4A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E34E740-D028-9D41-B371-AA0FB12DB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4F76C3B-CE93-EB45-B47A-C109DAC6BFB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4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1E049AC-994B-5948-B422-3E5D6F94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0E17405-A776-744D-A755-559308103EE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381024" y="1690688"/>
            <a:ext cx="3429952" cy="342995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51495C6-1721-3F4E-8BD6-56AB3A9B807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152505" y="5633929"/>
            <a:ext cx="1886989" cy="95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7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81A63-7D68-45C7-9918-56B4EDB4D538}" type="datetimeFigureOut">
              <a:rPr lang="fr-BE" smtClean="0"/>
              <a:t>18-03-24</a:t>
            </a:fld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4C063-B7B0-4385-81C8-B7EB0DA66FC0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0328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ario.rossi@unibg.i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A1D5E69-19F1-E93B-8122-BF9C6B50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48" y="414177"/>
            <a:ext cx="10508962" cy="1056116"/>
          </a:xfrm>
        </p:spPr>
        <p:txBody>
          <a:bodyPr>
            <a:normAutofit/>
          </a:bodyPr>
          <a:lstStyle/>
          <a:p>
            <a:pPr algn="l"/>
            <a:r>
              <a:rPr lang="en-GB" altLang="fr-FR" dirty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| </a:t>
            </a:r>
            <a:r>
              <a:rPr lang="en-GB" altLang="fr-FR" sz="4400" dirty="0">
                <a:latin typeface="Arial" pitchFamily="34" charset="0"/>
                <a:cs typeface="Arial" pitchFamily="34" charset="0"/>
              </a:rPr>
              <a:t>La </a:t>
            </a:r>
            <a:r>
              <a:rPr lang="en-GB" altLang="fr-FR" sz="4400" dirty="0" err="1">
                <a:latin typeface="Arial" pitchFamily="34" charset="0"/>
                <a:cs typeface="Arial" pitchFamily="34" charset="0"/>
              </a:rPr>
              <a:t>valutazione</a:t>
            </a:r>
            <a:r>
              <a:rPr lang="en-GB" altLang="fr-FR" sz="4400" dirty="0">
                <a:latin typeface="Arial" pitchFamily="34" charset="0"/>
                <a:cs typeface="Arial" pitchFamily="34" charset="0"/>
              </a:rPr>
              <a:t> del </a:t>
            </a:r>
            <a:r>
              <a:rPr lang="en-GB" altLang="fr-FR" sz="4400" dirty="0" err="1">
                <a:latin typeface="Arial" pitchFamily="34" charset="0"/>
                <a:cs typeface="Arial" pitchFamily="34" charset="0"/>
              </a:rPr>
              <a:t>rischio</a:t>
            </a:r>
            <a:endParaRPr lang="en-GB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FBA42B0-6F71-9428-FF4A-70AB108E4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94549" y="1751446"/>
            <a:ext cx="4577652" cy="2622842"/>
          </a:xfrm>
          <a:prstGeom prst="rect">
            <a:avLst/>
          </a:prstGeom>
        </p:spPr>
      </p:pic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2559BD1A-9EB4-F5D4-3987-8866CA5559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284" t="5128" r="1284" b="6735"/>
          <a:stretch/>
        </p:blipFill>
        <p:spPr bwMode="auto">
          <a:xfrm>
            <a:off x="1215651" y="4476817"/>
            <a:ext cx="4956550" cy="238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DDF737E-F9FA-15CD-AA5D-25858DC4F6C8}"/>
              </a:ext>
            </a:extLst>
          </p:cNvPr>
          <p:cNvSpPr txBox="1">
            <a:spLocks/>
          </p:cNvSpPr>
          <p:nvPr/>
        </p:nvSpPr>
        <p:spPr>
          <a:xfrm>
            <a:off x="6745029" y="1715656"/>
            <a:ext cx="5358481" cy="5106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Vivaqua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Bruxelles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– Piano </a:t>
            </a:r>
            <a:r>
              <a:rPr kumimoji="0" lang="it-IT" sz="2667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quantitativo 2030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67" b="0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Assunzione di nuovo personale qualificato (idrogeologo)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67" b="0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Ricerca e combinazione di dati fonti diverse (ministero ambiente, istituto meteorologico, ministero economia)</a:t>
            </a:r>
          </a:p>
        </p:txBody>
      </p:sp>
    </p:spTree>
    <p:extLst>
      <p:ext uri="{BB962C8B-B14F-4D97-AF65-F5344CB8AC3E}">
        <p14:creationId xmlns:p14="http://schemas.microsoft.com/office/powerpoint/2010/main" val="3808840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A1D5E69-19F1-E93B-8122-BF9C6B50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48" y="414177"/>
            <a:ext cx="10508962" cy="1056116"/>
          </a:xfrm>
        </p:spPr>
        <p:txBody>
          <a:bodyPr>
            <a:normAutofit/>
          </a:bodyPr>
          <a:lstStyle/>
          <a:p>
            <a:pPr algn="l"/>
            <a:r>
              <a:rPr lang="it-IT" altLang="fr-FR" dirty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| </a:t>
            </a:r>
            <a:r>
              <a:rPr lang="it-IT" altLang="fr-FR" sz="4400" dirty="0">
                <a:latin typeface="Arial" pitchFamily="34" charset="0"/>
                <a:cs typeface="Arial" pitchFamily="34" charset="0"/>
              </a:rPr>
              <a:t>Le misure preventive: la domanda </a:t>
            </a:r>
            <a:endParaRPr lang="it-IT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DF737E-F9FA-15CD-AA5D-25858DC4F6C8}"/>
              </a:ext>
            </a:extLst>
          </p:cNvPr>
          <p:cNvSpPr txBox="1">
            <a:spLocks/>
          </p:cNvSpPr>
          <p:nvPr/>
        </p:nvSpPr>
        <p:spPr>
          <a:xfrm>
            <a:off x="6745029" y="1715656"/>
            <a:ext cx="5358481" cy="5106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EMASESA (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Siviglia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– Campagna di comunicazione ‘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obiettivo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90’</a:t>
            </a:r>
            <a:endParaRPr kumimoji="0" lang="it-IT" sz="2667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67" b="0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Investimento nella campagna di comunicazione (sviluppo e diffusione)</a:t>
            </a:r>
          </a:p>
        </p:txBody>
      </p:sp>
      <p:pic>
        <p:nvPicPr>
          <p:cNvPr id="8" name="Picture 7" descr="A sidewalk with blue signs&#10;&#10;Description automatically generated">
            <a:extLst>
              <a:ext uri="{FF2B5EF4-FFF2-40B4-BE49-F238E27FC236}">
                <a16:creationId xmlns:a16="http://schemas.microsoft.com/office/drawing/2014/main" id="{7C746D55-FA06-41AA-DF7C-30CA8C0A9E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20"/>
          <a:stretch/>
        </p:blipFill>
        <p:spPr>
          <a:xfrm>
            <a:off x="1440780" y="1715657"/>
            <a:ext cx="5164644" cy="2149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768EA9-8074-3846-7E3D-C01F97859F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789" t="-7338" r="6789" b="43266"/>
          <a:stretch/>
        </p:blipFill>
        <p:spPr>
          <a:xfrm>
            <a:off x="1227516" y="3566950"/>
            <a:ext cx="3630769" cy="32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59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A1D5E69-19F1-E93B-8122-BF9C6B50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48" y="414177"/>
            <a:ext cx="10508962" cy="1056116"/>
          </a:xfrm>
        </p:spPr>
        <p:txBody>
          <a:bodyPr>
            <a:normAutofit/>
          </a:bodyPr>
          <a:lstStyle/>
          <a:p>
            <a:pPr algn="l"/>
            <a:r>
              <a:rPr lang="it-IT" altLang="fr-FR" dirty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| </a:t>
            </a:r>
            <a:r>
              <a:rPr lang="it-IT" altLang="fr-FR" sz="4400" dirty="0">
                <a:latin typeface="Arial" pitchFamily="34" charset="0"/>
                <a:cs typeface="Arial" pitchFamily="34" charset="0"/>
              </a:rPr>
              <a:t>Le misure preventive: la domanda </a:t>
            </a:r>
            <a:endParaRPr lang="it-IT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DF737E-F9FA-15CD-AA5D-25858DC4F6C8}"/>
              </a:ext>
            </a:extLst>
          </p:cNvPr>
          <p:cNvSpPr txBox="1">
            <a:spLocks/>
          </p:cNvSpPr>
          <p:nvPr/>
        </p:nvSpPr>
        <p:spPr>
          <a:xfrm>
            <a:off x="6745029" y="1715656"/>
            <a:ext cx="5358481" cy="5106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Irish Water – Industrial Stewardship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Programme</a:t>
            </a:r>
            <a:endParaRPr kumimoji="0" lang="it-IT" sz="2667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67" b="0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Sviluppo di un piano d’azione specifico per la riduzione consumo idrico «grandi consumatori»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67" b="0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Creazione di un team dedicato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67" b="0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Coordinazione con Ministero dell’Ambiente e dell’Industria</a:t>
            </a: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814F0A88-8D28-D162-3BC2-08C3E092D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48" y="1899851"/>
            <a:ext cx="2385208" cy="10561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logo of a university&#10;&#10;Description automatically generated">
            <a:extLst>
              <a:ext uri="{FF2B5EF4-FFF2-40B4-BE49-F238E27FC236}">
                <a16:creationId xmlns:a16="http://schemas.microsoft.com/office/drawing/2014/main" id="{7407A125-1C37-7A87-3327-4E10F7027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999" y="1899851"/>
            <a:ext cx="2291405" cy="10561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0DB4AED7-C664-C6AC-9E61-004F613951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48" y="3233351"/>
            <a:ext cx="2385208" cy="10561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C050D127-8462-9BE9-E35F-CF36081865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999" y="3233351"/>
            <a:ext cx="2291660" cy="10561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3974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A1D5E69-19F1-E93B-8122-BF9C6B50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48" y="414177"/>
            <a:ext cx="10508962" cy="1056116"/>
          </a:xfrm>
        </p:spPr>
        <p:txBody>
          <a:bodyPr>
            <a:normAutofit/>
          </a:bodyPr>
          <a:lstStyle/>
          <a:p>
            <a:pPr algn="l"/>
            <a:r>
              <a:rPr lang="it-IT" altLang="fr-FR" dirty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| </a:t>
            </a:r>
            <a:r>
              <a:rPr lang="it-IT" altLang="fr-FR" sz="4400" dirty="0">
                <a:latin typeface="Arial" pitchFamily="34" charset="0"/>
                <a:cs typeface="Arial" pitchFamily="34" charset="0"/>
              </a:rPr>
              <a:t>Le misure preventive: la domanda </a:t>
            </a:r>
            <a:endParaRPr lang="it-IT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DF737E-F9FA-15CD-AA5D-25858DC4F6C8}"/>
              </a:ext>
            </a:extLst>
          </p:cNvPr>
          <p:cNvSpPr txBox="1">
            <a:spLocks/>
          </p:cNvSpPr>
          <p:nvPr/>
        </p:nvSpPr>
        <p:spPr>
          <a:xfrm>
            <a:off x="6745029" y="1715656"/>
            <a:ext cx="5358481" cy="5106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Hydria (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Bruxelles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– Water Reuse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Industria</a:t>
            </a:r>
            <a:endParaRPr kumimoji="0" lang="it-IT" sz="2667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67" b="0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Nuovo impianto trattamento a membrane per refluo urbano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67" b="0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 financing con Audi per fornitura acqua depurata all’impianto di Bruxelles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67" b="0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Coordinazione con regolatore per impatti tariffari (operatore acqua potabile è altra entità…).</a:t>
            </a:r>
          </a:p>
        </p:txBody>
      </p:sp>
      <p:pic>
        <p:nvPicPr>
          <p:cNvPr id="1028" name="Picture 4" descr="No alternative text description for this image">
            <a:extLst>
              <a:ext uri="{FF2B5EF4-FFF2-40B4-BE49-F238E27FC236}">
                <a16:creationId xmlns:a16="http://schemas.microsoft.com/office/drawing/2014/main" id="{27663828-536E-0EA6-1DFE-176F90B72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6" b="25539"/>
          <a:stretch/>
        </p:blipFill>
        <p:spPr bwMode="auto">
          <a:xfrm>
            <a:off x="1416912" y="1793589"/>
            <a:ext cx="5201117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AFE1B0-18AB-567D-64F8-0DA328F454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66" r="14001" b="23778"/>
          <a:stretch/>
        </p:blipFill>
        <p:spPr>
          <a:xfrm>
            <a:off x="1416912" y="4942611"/>
            <a:ext cx="2591984" cy="1879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748E37-F824-3FCE-3F5B-0DE6399DE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5896" y="4942610"/>
            <a:ext cx="2482133" cy="187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53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A1D5E69-19F1-E93B-8122-BF9C6B50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48" y="414177"/>
            <a:ext cx="10508962" cy="1056116"/>
          </a:xfrm>
        </p:spPr>
        <p:txBody>
          <a:bodyPr>
            <a:normAutofit/>
          </a:bodyPr>
          <a:lstStyle/>
          <a:p>
            <a:pPr algn="l"/>
            <a:r>
              <a:rPr lang="it-IT" altLang="fr-FR" dirty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| </a:t>
            </a:r>
            <a:r>
              <a:rPr lang="it-IT" altLang="fr-FR" sz="4400" dirty="0">
                <a:latin typeface="Arial" pitchFamily="34" charset="0"/>
                <a:cs typeface="Arial" pitchFamily="34" charset="0"/>
              </a:rPr>
              <a:t>Le misure preventive: l’offerta</a:t>
            </a:r>
            <a:endParaRPr lang="it-IT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DF737E-F9FA-15CD-AA5D-25858DC4F6C8}"/>
              </a:ext>
            </a:extLst>
          </p:cNvPr>
          <p:cNvSpPr txBox="1">
            <a:spLocks/>
          </p:cNvSpPr>
          <p:nvPr/>
        </p:nvSpPr>
        <p:spPr>
          <a:xfrm>
            <a:off x="6745029" y="1715656"/>
            <a:ext cx="5358481" cy="5106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Watergroep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Belgio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–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Programma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investimenti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interconnessioni</a:t>
            </a:r>
            <a:endParaRPr kumimoji="0" lang="it-IT" sz="2667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67" b="0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Mappatura risorse disponibili con Università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67" b="0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Piano di interconnessioni, in coordinazione tra i diversi operatori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67" b="0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Regia ministero ambiente, incluso per ripartizione costi investimento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FAF799-3B5D-27B2-3727-E34333A8F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912" y="1715656"/>
            <a:ext cx="4951748" cy="2432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5B37FA-766D-DCC8-5712-DFD396213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913" y="4249911"/>
            <a:ext cx="4951748" cy="260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35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A1D5E69-19F1-E93B-8122-BF9C6B50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48" y="414177"/>
            <a:ext cx="10508962" cy="1056116"/>
          </a:xfrm>
        </p:spPr>
        <p:txBody>
          <a:bodyPr>
            <a:normAutofit/>
          </a:bodyPr>
          <a:lstStyle/>
          <a:p>
            <a:pPr algn="l"/>
            <a:r>
              <a:rPr lang="it-IT" altLang="fr-FR" dirty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| </a:t>
            </a:r>
            <a:r>
              <a:rPr lang="it-IT" altLang="fr-FR" sz="4400" dirty="0">
                <a:latin typeface="Arial" pitchFamily="34" charset="0"/>
                <a:cs typeface="Arial" pitchFamily="34" charset="0"/>
              </a:rPr>
              <a:t>Le misure preventive: l’offerta</a:t>
            </a:r>
            <a:endParaRPr lang="it-IT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DF737E-F9FA-15CD-AA5D-25858DC4F6C8}"/>
              </a:ext>
            </a:extLst>
          </p:cNvPr>
          <p:cNvSpPr txBox="1">
            <a:spLocks/>
          </p:cNvSpPr>
          <p:nvPr/>
        </p:nvSpPr>
        <p:spPr>
          <a:xfrm>
            <a:off x="6745029" y="1715656"/>
            <a:ext cx="5358481" cy="5106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SDEA (Francia) –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Ripristino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morfologia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fiume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67" b="0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Progetto a finalità di protezione qualitativa, prevenzione inondazioni e contro siccità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67" b="0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Sviluppo di team dedicato con assunzione nuove professionalità (ingegneri ambientali)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67" b="0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Pacchetto di interventi finanziato con tassa specifica (Legge </a:t>
            </a:r>
            <a:r>
              <a:rPr kumimoji="0" lang="it-IT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Ge.M.A.P.I</a:t>
            </a:r>
            <a:r>
              <a:rPr kumimoji="0" lang="it-IT" sz="2667" b="0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)</a:t>
            </a:r>
          </a:p>
        </p:txBody>
      </p:sp>
      <p:pic>
        <p:nvPicPr>
          <p:cNvPr id="2" name="Picture 1" descr="A landscape with fields and trees&#10;&#10;Description automatically generated with medium confidence">
            <a:extLst>
              <a:ext uri="{FF2B5EF4-FFF2-40B4-BE49-F238E27FC236}">
                <a16:creationId xmlns:a16="http://schemas.microsoft.com/office/drawing/2014/main" id="{60D30318-9BBC-9B1C-F9AD-96A6E4DFCB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"/>
          <a:stretch/>
        </p:blipFill>
        <p:spPr>
          <a:xfrm>
            <a:off x="304800" y="1893777"/>
            <a:ext cx="6160829" cy="37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50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A1D5E69-19F1-E93B-8122-BF9C6B50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48" y="414177"/>
            <a:ext cx="10508962" cy="1056116"/>
          </a:xfrm>
        </p:spPr>
        <p:txBody>
          <a:bodyPr>
            <a:normAutofit/>
          </a:bodyPr>
          <a:lstStyle/>
          <a:p>
            <a:pPr algn="l"/>
            <a:r>
              <a:rPr lang="it-IT" altLang="fr-FR" dirty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| </a:t>
            </a:r>
            <a:r>
              <a:rPr lang="it-IT" altLang="fr-FR" sz="4400" dirty="0">
                <a:latin typeface="Arial" pitchFamily="34" charset="0"/>
                <a:cs typeface="Arial" pitchFamily="34" charset="0"/>
              </a:rPr>
              <a:t>La gestione dell’emergenza</a:t>
            </a:r>
            <a:endParaRPr lang="it-IT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DF737E-F9FA-15CD-AA5D-25858DC4F6C8}"/>
              </a:ext>
            </a:extLst>
          </p:cNvPr>
          <p:cNvSpPr txBox="1">
            <a:spLocks/>
          </p:cNvSpPr>
          <p:nvPr/>
        </p:nvSpPr>
        <p:spPr>
          <a:xfrm>
            <a:off x="6745029" y="1715656"/>
            <a:ext cx="5358481" cy="5106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Promedio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Spagna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– Piano di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gestione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siccità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67" b="0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Misure articolate in funzione del livello di siccità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67" b="0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Articolazione delle responsabilità tra i diversi soggetti responsabili (comuni, provincia, regione, gestori, autorità di bacino, ecc.)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67" b="0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Misure organizzate per tipo: domanda (restrizioni); offerta (attivazioni fonti alternative, back-up).</a:t>
            </a:r>
          </a:p>
        </p:txBody>
      </p:sp>
      <p:pic>
        <p:nvPicPr>
          <p:cNvPr id="8" name="Picture 7" descr="A close-up of a document&#10;&#10;Description automatically generated">
            <a:extLst>
              <a:ext uri="{FF2B5EF4-FFF2-40B4-BE49-F238E27FC236}">
                <a16:creationId xmlns:a16="http://schemas.microsoft.com/office/drawing/2014/main" id="{BCCB8A8A-41C2-9EF6-E520-E088848A93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" t="9353" r="9655" b="7463"/>
          <a:stretch/>
        </p:blipFill>
        <p:spPr>
          <a:xfrm>
            <a:off x="2048680" y="1715656"/>
            <a:ext cx="3587846" cy="513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45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A1D5E69-19F1-E93B-8122-BF9C6B50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48" y="414177"/>
            <a:ext cx="10508962" cy="1056116"/>
          </a:xfrm>
        </p:spPr>
        <p:txBody>
          <a:bodyPr>
            <a:normAutofit fontScale="90000"/>
          </a:bodyPr>
          <a:lstStyle/>
          <a:p>
            <a:pPr algn="l"/>
            <a:r>
              <a:rPr lang="it-IT" altLang="fr-FR" dirty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| </a:t>
            </a:r>
            <a:r>
              <a:rPr lang="it-IT" altLang="fr-FR" sz="4400" dirty="0">
                <a:latin typeface="Arial" pitchFamily="34" charset="0"/>
                <a:cs typeface="Arial" pitchFamily="34" charset="0"/>
              </a:rPr>
              <a:t>Conclusioni: cambio climatico e ruolo dei gestori</a:t>
            </a:r>
            <a:endParaRPr lang="it-IT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46D58F0-00C8-36E6-AD64-B4686F2D1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8652" y="1783266"/>
            <a:ext cx="10413843" cy="4814087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it-IT" sz="2400" b="1" i="1" dirty="0">
                <a:solidFill>
                  <a:srgbClr val="56ACB1"/>
                </a:solidFill>
              </a:rPr>
              <a:t>Gestore della risorsa: visione eco-sistemica di lungo termine che sappia offrire delle soluzione adattive adeguate al territorio e al sistema socio-economico</a:t>
            </a:r>
          </a:p>
          <a:p>
            <a:pPr marL="623888" indent="-44767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2400" dirty="0"/>
              <a:t>Evoluzione e integrazione delle competenze</a:t>
            </a:r>
          </a:p>
          <a:p>
            <a:pPr marL="623888" indent="-44767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2400" dirty="0"/>
              <a:t>Un ruolo più attivo nella relazioni con il sistema sociale e produttivo</a:t>
            </a:r>
          </a:p>
          <a:p>
            <a:pPr marL="623888" indent="-44767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2400" dirty="0"/>
              <a:t>Un maggiore presenza nella governance ambientale del territorio</a:t>
            </a:r>
          </a:p>
          <a:p>
            <a:pPr marL="623888" indent="-44767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2400" dirty="0"/>
              <a:t>Un riferimento per il sistema decisionale nella congiunzione di sapere tecnico-industriale, e capacità di proiezione a lungo termine grazie al modello pubblico di gestione</a:t>
            </a:r>
            <a:endParaRPr lang="en-GB" sz="2133" dirty="0">
              <a:solidFill>
                <a:srgbClr val="56AC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66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CF45D-E4F6-4C6F-A21F-DD0B24515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511" y="407185"/>
            <a:ext cx="10032437" cy="1056116"/>
          </a:xfrm>
        </p:spPr>
        <p:txBody>
          <a:bodyPr/>
          <a:lstStyle/>
          <a:p>
            <a:pPr algn="l"/>
            <a:r>
              <a:rPr lang="fr-BE" altLang="fr-FR" dirty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| </a:t>
            </a:r>
            <a:r>
              <a:rPr lang="en-US" altLang="fr-FR">
                <a:latin typeface="Arial" pitchFamily="34" charset="0"/>
                <a:cs typeface="Arial" pitchFamily="34" charset="0"/>
              </a:rPr>
              <a:t>Thank you</a:t>
            </a:r>
            <a:endParaRPr lang="en-B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1335BEF-2A83-4E74-92AD-C0061BDA2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704" b="55741" l="15625" r="30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5" t="28147" r="68645" b="41193"/>
          <a:stretch/>
        </p:blipFill>
        <p:spPr bwMode="auto">
          <a:xfrm>
            <a:off x="5164560" y="1751145"/>
            <a:ext cx="1862881" cy="194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BFD847-35CA-4D1B-B577-2F96827DC53C}"/>
              </a:ext>
            </a:extLst>
          </p:cNvPr>
          <p:cNvSpPr txBox="1"/>
          <p:nvPr/>
        </p:nvSpPr>
        <p:spPr>
          <a:xfrm>
            <a:off x="4655840" y="3663536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MILO FIASCONARO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Executive Director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Milo.fiasconaro@aquapublica.eu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: + + 32.2.518.80.58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M: + 32.499.37.70.85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2B37C734-AA30-45B8-BF95-F79AE12FA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713" y="5293475"/>
            <a:ext cx="288032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C1A90FEB-9096-4B05-9AEC-D420D3363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5283164"/>
            <a:ext cx="308653" cy="3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52833572-00F8-445F-B0D0-9BBFDD64A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658" y="5293476"/>
            <a:ext cx="347273" cy="34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DAB4A0-8338-496E-B75E-44DECD31852E}"/>
              </a:ext>
            </a:extLst>
          </p:cNvPr>
          <p:cNvSpPr txBox="1"/>
          <p:nvPr/>
        </p:nvSpPr>
        <p:spPr>
          <a:xfrm>
            <a:off x="2056879" y="5591817"/>
            <a:ext cx="297633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www.aquapublica.eu</a:t>
            </a:r>
            <a:endParaRPr kumimoji="0" lang="fr-BE" sz="1867" b="0" i="0" u="none" strike="noStrike" kern="1200" cap="none" spc="0" normalizeH="0" baseline="0" noProof="0" dirty="0">
              <a:ln>
                <a:noFill/>
              </a:ln>
              <a:solidFill>
                <a:srgbClr val="0F4B7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7DE808-2D50-4992-9BAA-CDE471200169}"/>
              </a:ext>
            </a:extLst>
          </p:cNvPr>
          <p:cNvSpPr txBox="1"/>
          <p:nvPr/>
        </p:nvSpPr>
        <p:spPr>
          <a:xfrm>
            <a:off x="5013564" y="5602433"/>
            <a:ext cx="297633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@APE_eu</a:t>
            </a:r>
            <a:endParaRPr kumimoji="0" lang="fr-BE" sz="1867" b="0" i="0" u="none" strike="noStrike" kern="1200" cap="none" spc="0" normalizeH="0" baseline="0" noProof="0" dirty="0">
              <a:ln>
                <a:noFill/>
              </a:ln>
              <a:solidFill>
                <a:srgbClr val="0F4B7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63CF67-982B-4D4C-B838-CB24B76BA498}"/>
              </a:ext>
            </a:extLst>
          </p:cNvPr>
          <p:cNvSpPr txBox="1"/>
          <p:nvPr/>
        </p:nvSpPr>
        <p:spPr>
          <a:xfrm>
            <a:off x="7721508" y="5591818"/>
            <a:ext cx="297633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Aqua Publica Europea</a:t>
            </a:r>
            <a:endParaRPr kumimoji="0" lang="fr-BE" sz="1867" b="0" i="0" u="none" strike="noStrike" kern="1200" cap="none" spc="0" normalizeH="0" baseline="0" noProof="0" dirty="0">
              <a:ln>
                <a:noFill/>
              </a:ln>
              <a:solidFill>
                <a:srgbClr val="0F4B7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862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102DFF2-9BD3-B94F-8E18-CB3A3D557E99}"/>
              </a:ext>
            </a:extLst>
          </p:cNvPr>
          <p:cNvSpPr/>
          <p:nvPr/>
        </p:nvSpPr>
        <p:spPr>
          <a:xfrm>
            <a:off x="5448307" y="5379119"/>
            <a:ext cx="1229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un progetto</a:t>
            </a:r>
            <a:endParaRPr lang="it-IT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2d2ecb69a3_1_123"/>
          <p:cNvSpPr txBox="1"/>
          <p:nvPr/>
        </p:nvSpPr>
        <p:spPr>
          <a:xfrm>
            <a:off x="1646750" y="1675178"/>
            <a:ext cx="8568000" cy="175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Da Gestori di Servizi a Gestori di Risorse – La Nuova Missione </a:t>
            </a:r>
            <a:r>
              <a:rPr lang="it-IT" sz="3800" b="1" dirty="0" err="1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degi</a:t>
            </a:r>
            <a:r>
              <a:rPr lang="it-IT" sz="3800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Operatori Idrici e tra Evoluzione Normativa e Cambiamento Climatico</a:t>
            </a:r>
            <a:endParaRPr sz="38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g22d2ecb69a3_1_123"/>
          <p:cNvSpPr txBox="1"/>
          <p:nvPr/>
        </p:nvSpPr>
        <p:spPr>
          <a:xfrm>
            <a:off x="1358750" y="3536000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Bergamo, 22 aprile 2024</a:t>
            </a:r>
            <a:endParaRPr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Milo Fiasconaro</a:t>
            </a:r>
            <a:endParaRPr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400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Milo.fiasconaro@aquapublica.eu</a:t>
            </a:r>
            <a:endParaRPr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548" y="414177"/>
            <a:ext cx="10032437" cy="1056116"/>
          </a:xfrm>
        </p:spPr>
        <p:txBody>
          <a:bodyPr>
            <a:normAutofit/>
          </a:bodyPr>
          <a:lstStyle/>
          <a:p>
            <a:pPr algn="l"/>
            <a:r>
              <a:rPr lang="fr-BE" altLang="fr-FR" dirty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| </a:t>
            </a:r>
            <a:r>
              <a:rPr lang="fr-BE" altLang="fr-FR" dirty="0">
                <a:latin typeface="Arial" pitchFamily="34" charset="0"/>
                <a:cs typeface="Arial" pitchFamily="34" charset="0"/>
              </a:rPr>
              <a:t>AQUA PUBLICA EUROPEA</a:t>
            </a:r>
            <a:endParaRPr lang="en-US" dirty="0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22E31DD6-CBCF-94D3-32D5-0A87D75CFDD7}"/>
              </a:ext>
            </a:extLst>
          </p:cNvPr>
          <p:cNvSpPr txBox="1"/>
          <p:nvPr/>
        </p:nvSpPr>
        <p:spPr>
          <a:xfrm>
            <a:off x="7136063" y="1382365"/>
            <a:ext cx="5200631" cy="17338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5067" b="1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68</a:t>
            </a:r>
            <a:r>
              <a:rPr kumimoji="0" lang="fr-BE" sz="58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Gestori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pubblici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del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serivizio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idrico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integrato</a:t>
            </a:r>
            <a:endParaRPr kumimoji="0" lang="fr-BE" sz="933" b="1" i="1" u="none" strike="noStrike" kern="1200" cap="none" spc="0" normalizeH="0" baseline="0" noProof="0" dirty="0">
              <a:ln>
                <a:noFill/>
              </a:ln>
              <a:solidFill>
                <a:srgbClr val="56ACB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5427B024-0CB5-2F07-95D9-BE134056E19E}"/>
              </a:ext>
            </a:extLst>
          </p:cNvPr>
          <p:cNvSpPr txBox="1"/>
          <p:nvPr/>
        </p:nvSpPr>
        <p:spPr>
          <a:xfrm>
            <a:off x="7136063" y="3074980"/>
            <a:ext cx="4647596" cy="1241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5067" b="1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</a:t>
            </a:r>
            <a:r>
              <a:rPr kumimoji="0" lang="fr-BE" sz="5067" b="0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BE" sz="3733" b="1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Cittadini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serviti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56ACB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250BC537-32F1-6CCB-B4E1-6C87E1C6D79A}"/>
              </a:ext>
            </a:extLst>
          </p:cNvPr>
          <p:cNvSpPr txBox="1"/>
          <p:nvPr/>
        </p:nvSpPr>
        <p:spPr>
          <a:xfrm>
            <a:off x="7136063" y="4550998"/>
            <a:ext cx="5488663" cy="8720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5067" b="1" i="0" u="none" strike="noStrike" kern="1200" cap="none" spc="0" normalizeH="0" baseline="0" noProof="0" dirty="0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fr-BE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F4B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Obiettivi</a:t>
            </a:r>
            <a:endParaRPr kumimoji="0" lang="fr-BE" sz="3733" b="1" i="0" u="none" strike="noStrike" kern="1200" cap="none" spc="0" normalizeH="0" baseline="0" noProof="0" dirty="0">
              <a:ln>
                <a:noFill/>
              </a:ln>
              <a:solidFill>
                <a:srgbClr val="0F4B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E81A146F-52C6-CB03-7333-9241CC5E5278}"/>
              </a:ext>
            </a:extLst>
          </p:cNvPr>
          <p:cNvSpPr txBox="1"/>
          <p:nvPr/>
        </p:nvSpPr>
        <p:spPr>
          <a:xfrm>
            <a:off x="7133521" y="5269110"/>
            <a:ext cx="5058480" cy="1277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Contribuire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alle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politiche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UE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Fornire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piattaforma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 lo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scambio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buone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56AC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pratiche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56ACB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3AC74C-E666-7335-B5BE-EAF920DF6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388" y="1812472"/>
            <a:ext cx="5488663" cy="504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64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A1D5E69-19F1-E93B-8122-BF9C6B50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48" y="414177"/>
            <a:ext cx="10508962" cy="1056116"/>
          </a:xfrm>
        </p:spPr>
        <p:txBody>
          <a:bodyPr>
            <a:normAutofit fontScale="90000"/>
          </a:bodyPr>
          <a:lstStyle/>
          <a:p>
            <a:pPr algn="l"/>
            <a:r>
              <a:rPr lang="en-GB" altLang="fr-FR" dirty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en-GB" altLang="fr-FR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GB" altLang="fr-FR" sz="4400" dirty="0" err="1">
                <a:latin typeface="Arial" pitchFamily="34" charset="0"/>
                <a:cs typeface="Arial" pitchFamily="34" charset="0"/>
              </a:rPr>
              <a:t>L’evoluzione</a:t>
            </a:r>
            <a:r>
              <a:rPr lang="en-GB" altLang="fr-FR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GB" altLang="fr-FR" sz="4400" dirty="0" err="1">
                <a:latin typeface="Arial" pitchFamily="34" charset="0"/>
                <a:cs typeface="Arial" pitchFamily="34" charset="0"/>
              </a:rPr>
              <a:t>dell’utility</a:t>
            </a:r>
            <a:r>
              <a:rPr lang="en-GB" altLang="fr-FR" sz="4400" dirty="0">
                <a:latin typeface="Arial" pitchFamily="34" charset="0"/>
                <a:cs typeface="Arial" pitchFamily="34" charset="0"/>
              </a:rPr>
              <a:t>: da </a:t>
            </a:r>
            <a:r>
              <a:rPr lang="en-GB" altLang="fr-FR" sz="4400" dirty="0" err="1">
                <a:latin typeface="Arial" pitchFamily="34" charset="0"/>
                <a:cs typeface="Arial" pitchFamily="34" charset="0"/>
              </a:rPr>
              <a:t>fornitore</a:t>
            </a:r>
            <a:r>
              <a:rPr lang="en-GB" altLang="fr-FR" sz="4400" dirty="0">
                <a:latin typeface="Arial" pitchFamily="34" charset="0"/>
                <a:cs typeface="Arial" pitchFamily="34" charset="0"/>
              </a:rPr>
              <a:t> di </a:t>
            </a:r>
            <a:r>
              <a:rPr lang="en-GB" altLang="fr-FR" sz="4400" dirty="0" err="1">
                <a:latin typeface="Arial" pitchFamily="34" charset="0"/>
                <a:cs typeface="Arial" pitchFamily="34" charset="0"/>
              </a:rPr>
              <a:t>servizi</a:t>
            </a:r>
            <a:r>
              <a:rPr lang="en-GB" altLang="fr-FR" sz="4400" dirty="0">
                <a:latin typeface="Arial" pitchFamily="34" charset="0"/>
                <a:cs typeface="Arial" pitchFamily="34" charset="0"/>
              </a:rPr>
              <a:t>...</a:t>
            </a:r>
            <a:endParaRPr lang="en-GB" dirty="0"/>
          </a:p>
        </p:txBody>
      </p:sp>
      <p:pic>
        <p:nvPicPr>
          <p:cNvPr id="11" name="Content Placeholder 10" descr="A map of water treatment&#10;&#10;Description automatically generated">
            <a:extLst>
              <a:ext uri="{FF2B5EF4-FFF2-40B4-BE49-F238E27FC236}">
                <a16:creationId xmlns:a16="http://schemas.microsoft.com/office/drawing/2014/main" id="{FE0E63E2-7FF3-947B-8C98-8675C199056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7"/>
          <a:stretch/>
        </p:blipFill>
        <p:spPr>
          <a:xfrm>
            <a:off x="3719945" y="1767604"/>
            <a:ext cx="5600700" cy="5096005"/>
          </a:xfrm>
        </p:spPr>
      </p:pic>
    </p:spTree>
    <p:extLst>
      <p:ext uri="{BB962C8B-B14F-4D97-AF65-F5344CB8AC3E}">
        <p14:creationId xmlns:p14="http://schemas.microsoft.com/office/powerpoint/2010/main" val="2712390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A1D5E69-19F1-E93B-8122-BF9C6B50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48" y="414177"/>
            <a:ext cx="10508962" cy="1056116"/>
          </a:xfrm>
        </p:spPr>
        <p:txBody>
          <a:bodyPr>
            <a:normAutofit/>
          </a:bodyPr>
          <a:lstStyle/>
          <a:p>
            <a:pPr algn="l"/>
            <a:r>
              <a:rPr lang="en-GB" altLang="fr-FR" dirty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en-GB" altLang="fr-FR" sz="4400" dirty="0">
                <a:latin typeface="Arial" pitchFamily="34" charset="0"/>
                <a:cs typeface="Arial" pitchFamily="34" charset="0"/>
              </a:rPr>
              <a:t> ...A </a:t>
            </a:r>
            <a:r>
              <a:rPr lang="en-GB" altLang="fr-FR" sz="4400" dirty="0" err="1">
                <a:latin typeface="Arial" pitchFamily="34" charset="0"/>
                <a:cs typeface="Arial" pitchFamily="34" charset="0"/>
              </a:rPr>
              <a:t>gestore</a:t>
            </a:r>
            <a:r>
              <a:rPr lang="en-GB" altLang="fr-FR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GB" altLang="fr-FR" sz="4400" dirty="0" err="1">
                <a:latin typeface="Arial" pitchFamily="34" charset="0"/>
                <a:cs typeface="Arial" pitchFamily="34" charset="0"/>
              </a:rPr>
              <a:t>della</a:t>
            </a:r>
            <a:r>
              <a:rPr lang="en-GB" altLang="fr-FR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GB" altLang="fr-FR" sz="4400" dirty="0" err="1">
                <a:latin typeface="Arial" pitchFamily="34" charset="0"/>
                <a:cs typeface="Arial" pitchFamily="34" charset="0"/>
              </a:rPr>
              <a:t>risorsa</a:t>
            </a:r>
            <a:endParaRPr lang="en-GB" dirty="0"/>
          </a:p>
        </p:txBody>
      </p:sp>
      <p:pic>
        <p:nvPicPr>
          <p:cNvPr id="4" name="Content Placeholder 3" descr="A diagram of water treatment&#10;&#10;Description automatically generated">
            <a:extLst>
              <a:ext uri="{FF2B5EF4-FFF2-40B4-BE49-F238E27FC236}">
                <a16:creationId xmlns:a16="http://schemas.microsoft.com/office/drawing/2014/main" id="{D884A104-3031-68CE-C8FF-D8D02ADF9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09" y="1576914"/>
            <a:ext cx="6089073" cy="5281086"/>
          </a:xfrm>
        </p:spPr>
      </p:pic>
    </p:spTree>
    <p:extLst>
      <p:ext uri="{BB962C8B-B14F-4D97-AF65-F5344CB8AC3E}">
        <p14:creationId xmlns:p14="http://schemas.microsoft.com/office/powerpoint/2010/main" val="1964060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A1D5E69-19F1-E93B-8122-BF9C6B50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48" y="414177"/>
            <a:ext cx="10508962" cy="1056116"/>
          </a:xfrm>
        </p:spPr>
        <p:txBody>
          <a:bodyPr>
            <a:normAutofit fontScale="90000"/>
          </a:bodyPr>
          <a:lstStyle/>
          <a:p>
            <a:pPr algn="l"/>
            <a:r>
              <a:rPr lang="it-IT" altLang="fr-FR" dirty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it-IT" altLang="fr-FR" sz="4400" dirty="0">
                <a:latin typeface="Arial" pitchFamily="34" charset="0"/>
                <a:cs typeface="Arial" pitchFamily="34" charset="0"/>
              </a:rPr>
              <a:t> L’estensione del perimetro di responsabilità – Il quadro europeo</a:t>
            </a:r>
            <a:endParaRPr lang="it-IT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7CF801E-9AE4-1F8A-CDEA-06EA90D76C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06682" y="1818409"/>
          <a:ext cx="10380517" cy="4913926"/>
        </p:xfrm>
        <a:graphic>
          <a:graphicData uri="http://schemas.openxmlformats.org/drawingml/2006/table">
            <a:tbl>
              <a:tblPr firstRow="1" firstCol="1" bandRow="1"/>
              <a:tblGrid>
                <a:gridCol w="2732809">
                  <a:extLst>
                    <a:ext uri="{9D8B030D-6E8A-4147-A177-3AD203B41FA5}">
                      <a16:colId xmlns:a16="http://schemas.microsoft.com/office/drawing/2014/main" val="1162775545"/>
                    </a:ext>
                  </a:extLst>
                </a:gridCol>
                <a:gridCol w="3958936">
                  <a:extLst>
                    <a:ext uri="{9D8B030D-6E8A-4147-A177-3AD203B41FA5}">
                      <a16:colId xmlns:a16="http://schemas.microsoft.com/office/drawing/2014/main" val="226487609"/>
                    </a:ext>
                  </a:extLst>
                </a:gridCol>
                <a:gridCol w="3688772">
                  <a:extLst>
                    <a:ext uri="{9D8B030D-6E8A-4147-A177-3AD203B41FA5}">
                      <a16:colId xmlns:a16="http://schemas.microsoft.com/office/drawing/2014/main" val="305563771"/>
                    </a:ext>
                  </a:extLst>
                </a:gridCol>
              </a:tblGrid>
              <a:tr h="49835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 monte</a:t>
                      </a:r>
                      <a:endParaRPr lang="en-GB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Monitoraggio e interventi di prevenzione sul bacino/zona estrazione</a:t>
                      </a:r>
                      <a:endParaRPr lang="en-GB" sz="14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it-IT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Art. 8 Direttiva 2020/2184</a:t>
                      </a:r>
                      <a:endParaRPr lang="en-GB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226146"/>
                  </a:ext>
                </a:extLst>
              </a:tr>
              <a:tr h="49835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Prevenzione e gestione siccità</a:t>
                      </a:r>
                      <a:endParaRPr lang="en-GB" sz="14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it-IT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Nuove linee guida Commissione Europea su siccità (in preparazione)</a:t>
                      </a:r>
                      <a:endParaRPr lang="en-GB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130384"/>
                  </a:ext>
                </a:extLst>
              </a:tr>
              <a:tr h="498357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 valle</a:t>
                      </a:r>
                      <a:endParaRPr lang="en-GB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Aumento livelli di trattamento</a:t>
                      </a:r>
                      <a:endParaRPr lang="en-GB" sz="14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it-IT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Art. 7 e 8 nuova direttiva acque reflue (in negoziazione)</a:t>
                      </a:r>
                      <a:endParaRPr lang="en-GB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825587"/>
                  </a:ext>
                </a:extLst>
              </a:tr>
              <a:tr h="2435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Obbligo di neutralità energetica</a:t>
                      </a:r>
                      <a:endParaRPr lang="en-GB" sz="14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it-IT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Art. 11 nuova direttiva acque reflue</a:t>
                      </a:r>
                      <a:endParaRPr lang="en-GB" sz="14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832340"/>
                  </a:ext>
                </a:extLst>
              </a:tr>
              <a:tr h="2435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Target di recupero fosforo/azoto</a:t>
                      </a:r>
                      <a:endParaRPr lang="en-GB" sz="14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it-IT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Art. 20 nuova direttiva acque reflue; futura revisione (?) direttiva fanghi</a:t>
                      </a:r>
                      <a:endParaRPr lang="en-GB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161326"/>
                  </a:ext>
                </a:extLst>
              </a:tr>
              <a:tr h="49835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Promozione del riutilizzo acqua (water </a:t>
                      </a:r>
                      <a:r>
                        <a:rPr lang="it-IT" sz="1400" b="1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reuse</a:t>
                      </a: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GB" sz="14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it-IT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Regolamento 2020/741 e art. 15 nuova direttiva acque reflue</a:t>
                      </a:r>
                      <a:endParaRPr lang="en-GB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275308"/>
                  </a:ext>
                </a:extLst>
              </a:tr>
              <a:tr h="498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 centro</a:t>
                      </a:r>
                      <a:endParaRPr lang="en-GB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Target su rigetto acque piovane / piani integrati urbani</a:t>
                      </a:r>
                      <a:endParaRPr lang="en-GB" sz="14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it-IT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Art. 5 nuova direttiva acque reflue</a:t>
                      </a:r>
                      <a:endParaRPr lang="en-GB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753449"/>
                  </a:ext>
                </a:extLst>
              </a:tr>
              <a:tr h="243540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Intorno</a:t>
                      </a:r>
                      <a:endParaRPr lang="en-GB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Sensibilizzazione acqua rubinetto</a:t>
                      </a:r>
                      <a:endParaRPr lang="en-GB" sz="14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it-IT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Art. 16 Direttiva 2020/2184</a:t>
                      </a:r>
                      <a:endParaRPr lang="en-GB" sz="14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663017"/>
                  </a:ext>
                </a:extLst>
              </a:tr>
              <a:tr h="49835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Accesso acqua e depurazione</a:t>
                      </a:r>
                      <a:endParaRPr lang="en-GB" sz="14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it-IT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Art. 16 Direttiva 2020/2184</a:t>
                      </a:r>
                      <a:r>
                        <a:rPr lang="en-GB" sz="1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 art. 19 </a:t>
                      </a:r>
                      <a:r>
                        <a:rPr lang="en-GB" sz="14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nuova</a:t>
                      </a:r>
                      <a:r>
                        <a:rPr lang="en-GB" sz="1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direttiva</a:t>
                      </a:r>
                      <a:r>
                        <a:rPr lang="en-GB" sz="1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acque </a:t>
                      </a:r>
                      <a:r>
                        <a:rPr lang="en-GB" sz="14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reflue</a:t>
                      </a:r>
                      <a:endParaRPr lang="en-GB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558840"/>
                  </a:ext>
                </a:extLst>
              </a:tr>
              <a:tr h="7531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Trasparenza</a:t>
                      </a:r>
                      <a:endParaRPr lang="en-GB" sz="14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it-IT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Art. 18 Direttiva 2020/2184</a:t>
                      </a:r>
                      <a:r>
                        <a:rPr lang="en-GB" sz="1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Art. 24 </a:t>
                      </a:r>
                      <a:r>
                        <a:rPr lang="en-GB" sz="14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nuova</a:t>
                      </a:r>
                      <a:r>
                        <a:rPr lang="en-GB" sz="1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direttiva</a:t>
                      </a:r>
                      <a:r>
                        <a:rPr lang="en-GB" sz="1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acque </a:t>
                      </a:r>
                      <a:r>
                        <a:rPr lang="en-GB" sz="14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reflue</a:t>
                      </a:r>
                      <a:r>
                        <a:rPr lang="en-GB" sz="1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art. 8 </a:t>
                      </a:r>
                      <a:r>
                        <a:rPr lang="en-GB" sz="14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regolamento</a:t>
                      </a:r>
                      <a:r>
                        <a:rPr lang="en-GB" sz="1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2020/852 (</a:t>
                      </a:r>
                      <a:r>
                        <a:rPr lang="en-GB" sz="14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tassonomia</a:t>
                      </a:r>
                      <a:r>
                        <a:rPr lang="en-GB" sz="1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745571"/>
                  </a:ext>
                </a:extLst>
              </a:tr>
              <a:tr h="2435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‘Sorveglianza’ patogeni in acque reflue</a:t>
                      </a:r>
                      <a:endParaRPr lang="en-GB" sz="14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it-IT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Art. 17 nuova direttiva acque reflue</a:t>
                      </a:r>
                      <a:endParaRPr lang="en-GB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538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7640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C5B614B-AF27-D82A-F51F-CE209254E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8652" y="1783266"/>
            <a:ext cx="10413843" cy="481408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2400" dirty="0"/>
              <a:t>Per i gestori</a:t>
            </a:r>
          </a:p>
          <a:p>
            <a:pPr marL="893763" indent="-455613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2400" b="1" dirty="0">
                <a:solidFill>
                  <a:srgbClr val="56AC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Nuove competenze, nuove capacità industriali</a:t>
            </a:r>
          </a:p>
          <a:p>
            <a:pPr marL="893763" indent="-455613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it-IT" sz="2400" b="1" dirty="0">
                <a:solidFill>
                  <a:srgbClr val="56AC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Nuovo modello di relazione con stakeholders (fornitori, accademia, istituzioni, società civile)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2400" dirty="0"/>
              <a:t>Per la governance (locale)</a:t>
            </a:r>
          </a:p>
          <a:p>
            <a:pPr marL="893763" indent="-455613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2400" b="1" dirty="0">
                <a:solidFill>
                  <a:srgbClr val="56AC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Coerenza dei «perimetri» (amministrativo, di bacino, gestionale)</a:t>
            </a:r>
          </a:p>
          <a:p>
            <a:pPr marL="893763" indent="-455613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it-IT" sz="2400" b="1" dirty="0">
                <a:solidFill>
                  <a:srgbClr val="56AC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Organizzazione della «stakeholders </a:t>
            </a:r>
            <a:r>
              <a:rPr lang="it-IT" sz="2400" b="1" dirty="0" err="1">
                <a:solidFill>
                  <a:srgbClr val="56AC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coordination</a:t>
            </a:r>
            <a:r>
              <a:rPr lang="it-IT" sz="2400" b="1" dirty="0">
                <a:solidFill>
                  <a:srgbClr val="56AC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2400" dirty="0"/>
              <a:t>Per la governance (macro)</a:t>
            </a:r>
          </a:p>
          <a:p>
            <a:pPr marL="893763" indent="-455613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2400" b="1" dirty="0">
                <a:solidFill>
                  <a:srgbClr val="56AC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Maggiore coerenza politiche settoriali</a:t>
            </a:r>
          </a:p>
          <a:p>
            <a:pPr marL="893763" indent="-455613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2400" b="1" dirty="0">
                <a:solidFill>
                  <a:srgbClr val="56AC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Nuovi modello finanziamento</a:t>
            </a:r>
          </a:p>
          <a:p>
            <a:pPr marL="0" indent="0" algn="ctr">
              <a:buNone/>
            </a:pPr>
            <a:endParaRPr lang="en-GB" sz="2133" dirty="0">
              <a:solidFill>
                <a:srgbClr val="56ACB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1D5E69-19F1-E93B-8122-BF9C6B50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48" y="414177"/>
            <a:ext cx="10508962" cy="1056116"/>
          </a:xfrm>
        </p:spPr>
        <p:txBody>
          <a:bodyPr>
            <a:normAutofit/>
          </a:bodyPr>
          <a:lstStyle/>
          <a:p>
            <a:pPr algn="l"/>
            <a:r>
              <a:rPr lang="en-GB" altLang="fr-FR" dirty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| </a:t>
            </a:r>
            <a:r>
              <a:rPr lang="en-GB" altLang="fr-FR" sz="4400" dirty="0" err="1">
                <a:latin typeface="Arial" pitchFamily="34" charset="0"/>
                <a:cs typeface="Arial" pitchFamily="34" charset="0"/>
              </a:rPr>
              <a:t>Quali</a:t>
            </a:r>
            <a:r>
              <a:rPr lang="en-GB" altLang="fr-FR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GB" altLang="fr-FR" sz="4400" dirty="0" err="1">
                <a:latin typeface="Arial" pitchFamily="34" charset="0"/>
                <a:cs typeface="Arial" pitchFamily="34" charset="0"/>
              </a:rPr>
              <a:t>implicazioni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7484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F00E023E-5485-18FA-380A-080EF04CC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5441" b="6358"/>
          <a:stretch/>
        </p:blipFill>
        <p:spPr>
          <a:xfrm>
            <a:off x="0" y="1768637"/>
            <a:ext cx="6755011" cy="376283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1D5E69-19F1-E93B-8122-BF9C6B50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48" y="414177"/>
            <a:ext cx="10508962" cy="1056116"/>
          </a:xfrm>
        </p:spPr>
        <p:txBody>
          <a:bodyPr>
            <a:normAutofit/>
          </a:bodyPr>
          <a:lstStyle/>
          <a:p>
            <a:pPr algn="l"/>
            <a:r>
              <a:rPr lang="en-GB" altLang="fr-FR" dirty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| </a:t>
            </a:r>
            <a:r>
              <a:rPr lang="en-GB" altLang="fr-FR" sz="4400" dirty="0" err="1">
                <a:latin typeface="Arial" pitchFamily="34" charset="0"/>
                <a:cs typeface="Arial" pitchFamily="34" charset="0"/>
              </a:rPr>
              <a:t>Qualche</a:t>
            </a:r>
            <a:r>
              <a:rPr lang="en-GB" altLang="fr-FR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GB" altLang="fr-FR" sz="4400" dirty="0" err="1">
                <a:latin typeface="Arial" pitchFamily="34" charset="0"/>
                <a:cs typeface="Arial" pitchFamily="34" charset="0"/>
              </a:rPr>
              <a:t>illustrazione</a:t>
            </a:r>
            <a:r>
              <a:rPr lang="en-GB" altLang="fr-FR" sz="4400" dirty="0">
                <a:latin typeface="Arial" pitchFamily="34" charset="0"/>
                <a:cs typeface="Arial" pitchFamily="34" charset="0"/>
              </a:rPr>
              <a:t>...</a:t>
            </a:r>
            <a:endParaRPr lang="en-GB" dirty="0"/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2806919-C77C-CF7D-8B1B-BC60B2310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011" y="3271677"/>
            <a:ext cx="5348499" cy="358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75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A1D5E69-19F1-E93B-8122-BF9C6B50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48" y="414177"/>
            <a:ext cx="10508962" cy="1056116"/>
          </a:xfrm>
        </p:spPr>
        <p:txBody>
          <a:bodyPr>
            <a:normAutofit/>
          </a:bodyPr>
          <a:lstStyle/>
          <a:p>
            <a:pPr algn="l"/>
            <a:r>
              <a:rPr lang="en-GB" altLang="fr-FR" dirty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| </a:t>
            </a:r>
            <a:r>
              <a:rPr lang="en-GB" altLang="fr-FR" sz="4400" dirty="0" err="1">
                <a:latin typeface="Arial" pitchFamily="34" charset="0"/>
                <a:cs typeface="Arial" pitchFamily="34" charset="0"/>
              </a:rPr>
              <a:t>Qualche</a:t>
            </a:r>
            <a:r>
              <a:rPr lang="en-GB" altLang="fr-FR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GB" altLang="fr-FR" sz="4400" dirty="0" err="1">
                <a:latin typeface="Arial" pitchFamily="34" charset="0"/>
                <a:cs typeface="Arial" pitchFamily="34" charset="0"/>
              </a:rPr>
              <a:t>illustrazione</a:t>
            </a:r>
            <a:r>
              <a:rPr lang="en-GB" altLang="fr-FR" sz="4400" dirty="0">
                <a:latin typeface="Arial" pitchFamily="34" charset="0"/>
                <a:cs typeface="Arial" pitchFamily="34" charset="0"/>
              </a:rPr>
              <a:t>...</a:t>
            </a:r>
            <a:endParaRPr lang="en-GB" dirty="0"/>
          </a:p>
        </p:txBody>
      </p:sp>
      <p:pic>
        <p:nvPicPr>
          <p:cNvPr id="5" name="Content Placeholder 4" descr="A blue and white text on a white background&#10;&#10;Description automatically generated">
            <a:extLst>
              <a:ext uri="{FF2B5EF4-FFF2-40B4-BE49-F238E27FC236}">
                <a16:creationId xmlns:a16="http://schemas.microsoft.com/office/drawing/2014/main" id="{6234AE40-2F03-A64A-4B4B-5036F5F3F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1" b="19576"/>
          <a:stretch/>
        </p:blipFill>
        <p:spPr>
          <a:xfrm>
            <a:off x="4464315" y="1742304"/>
            <a:ext cx="4769427" cy="5115696"/>
          </a:xfrm>
        </p:spPr>
      </p:pic>
    </p:spTree>
    <p:extLst>
      <p:ext uri="{BB962C8B-B14F-4D97-AF65-F5344CB8AC3E}">
        <p14:creationId xmlns:p14="http://schemas.microsoft.com/office/powerpoint/2010/main" val="3946302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794</Words>
  <Application>Microsoft Office PowerPoint</Application>
  <PresentationFormat>Widescreen</PresentationFormat>
  <Paragraphs>116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Arial-Bld</vt:lpstr>
      <vt:lpstr>Calibri</vt:lpstr>
      <vt:lpstr>Calibri Light</vt:lpstr>
      <vt:lpstr>Century Gothic</vt:lpstr>
      <vt:lpstr>Courier New</vt:lpstr>
      <vt:lpstr>Wingdings</vt:lpstr>
      <vt:lpstr>Office Theme</vt:lpstr>
      <vt:lpstr>Personalizza struttura</vt:lpstr>
      <vt:lpstr>1_Personalizza struttura</vt:lpstr>
      <vt:lpstr>1_Office Theme</vt:lpstr>
      <vt:lpstr>PowerPoint Presentation</vt:lpstr>
      <vt:lpstr>PowerPoint Presentation</vt:lpstr>
      <vt:lpstr>| AQUA PUBLICA EUROPEA</vt:lpstr>
      <vt:lpstr>| L’evoluzione dell’utility: da fornitore di servizi...</vt:lpstr>
      <vt:lpstr>| ...A gestore della risorsa</vt:lpstr>
      <vt:lpstr>| L’estensione del perimetro di responsabilità – Il quadro europeo</vt:lpstr>
      <vt:lpstr>| Quali implicazioni</vt:lpstr>
      <vt:lpstr>| Qualche illustrazione...</vt:lpstr>
      <vt:lpstr>| Qualche illustrazione...</vt:lpstr>
      <vt:lpstr>| La valutazione del rischio</vt:lpstr>
      <vt:lpstr>| Le misure preventive: la domanda </vt:lpstr>
      <vt:lpstr>| Le misure preventive: la domanda </vt:lpstr>
      <vt:lpstr>| Le misure preventive: la domanda </vt:lpstr>
      <vt:lpstr>| Le misure preventive: l’offerta</vt:lpstr>
      <vt:lpstr>| Le misure preventive: l’offerta</vt:lpstr>
      <vt:lpstr>| La gestione dell’emergenza</vt:lpstr>
      <vt:lpstr>| Conclusioni: cambio climatico e ruolo dei gestori</vt:lpstr>
      <vt:lpstr>| 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Milo Fiasconaro</cp:lastModifiedBy>
  <cp:revision>15</cp:revision>
  <dcterms:created xsi:type="dcterms:W3CDTF">2021-11-12T10:24:11Z</dcterms:created>
  <dcterms:modified xsi:type="dcterms:W3CDTF">2024-03-18T14:54:51Z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16.0016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</vt:i4>
  </property>
</Properties>
</file>