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350" r:id="rId5"/>
    <p:sldId id="326" r:id="rId6"/>
    <p:sldId id="327" r:id="rId7"/>
    <p:sldId id="328" r:id="rId8"/>
    <p:sldId id="329" r:id="rId9"/>
    <p:sldId id="337" r:id="rId10"/>
    <p:sldId id="336" r:id="rId11"/>
    <p:sldId id="331" r:id="rId12"/>
    <p:sldId id="345" r:id="rId13"/>
    <p:sldId id="338" r:id="rId14"/>
    <p:sldId id="340" r:id="rId15"/>
    <p:sldId id="341" r:id="rId16"/>
    <p:sldId id="330" r:id="rId17"/>
    <p:sldId id="332" r:id="rId18"/>
    <p:sldId id="342" r:id="rId19"/>
    <p:sldId id="344" r:id="rId20"/>
    <p:sldId id="343" r:id="rId21"/>
    <p:sldId id="346" r:id="rId22"/>
    <p:sldId id="349" r:id="rId23"/>
    <p:sldId id="348" r:id="rId24"/>
    <p:sldId id="347" r:id="rId25"/>
    <p:sldId id="286" r:id="rId26"/>
    <p:sldId id="324" r:id="rId27"/>
    <p:sldId id="351" r:id="rId28"/>
  </p:sldIdLst>
  <p:sldSz cx="12192000" cy="6858000"/>
  <p:notesSz cx="6858000" cy="9144000"/>
  <p:embeddedFontLst>
    <p:embeddedFont>
      <p:font typeface="Arial Narrow" panose="020B060402020202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777">
          <p15:clr>
            <a:srgbClr val="A4A3A4"/>
          </p15:clr>
        </p15:guide>
        <p15:guide id="4" pos="3839">
          <p15:clr>
            <a:srgbClr val="A4A3A4"/>
          </p15:clr>
        </p15:guide>
        <p15:guide id="5" orient="horz" pos="2162">
          <p15:clr>
            <a:srgbClr val="A4A3A4"/>
          </p15:clr>
        </p15:guide>
        <p15:guide id="6" pos="3835">
          <p15:clr>
            <a:srgbClr val="A4A3A4"/>
          </p15:clr>
        </p15:guide>
        <p15:guide id="7" orient="horz" pos="135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69AC"/>
    <a:srgbClr val="5F6AAC"/>
    <a:srgbClr val="5861B4"/>
    <a:srgbClr val="FFC000"/>
    <a:srgbClr val="34ABE3"/>
    <a:srgbClr val="2AB6F0"/>
    <a:srgbClr val="195989"/>
    <a:srgbClr val="1D679F"/>
    <a:srgbClr val="1F6DA6"/>
    <a:srgbClr val="1B5B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52" autoAdjust="0"/>
    <p:restoredTop sz="85960" autoAdjust="0"/>
  </p:normalViewPr>
  <p:slideViewPr>
    <p:cSldViewPr snapToGrid="0">
      <p:cViewPr varScale="1">
        <p:scale>
          <a:sx n="103" d="100"/>
          <a:sy n="103" d="100"/>
        </p:scale>
        <p:origin x="1032" y="184"/>
      </p:cViewPr>
      <p:guideLst>
        <p:guide orient="horz" pos="2092"/>
        <p:guide pos="3840"/>
        <p:guide orient="horz" pos="3777"/>
        <p:guide pos="3839"/>
        <p:guide orient="horz" pos="2162"/>
        <p:guide pos="3835"/>
        <p:guide orient="horz" pos="135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5" d="100"/>
          <a:sy n="85" d="100"/>
        </p:scale>
        <p:origin x="2952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939EFE-0303-44F6-9A16-FD3B5E015DB1}" type="datetimeFigureOut">
              <a:rPr lang="en-GB" smtClean="0"/>
              <a:pPr/>
              <a:t>19/03/2024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04766-77AF-4EBE-9704-229FD5F6AD6A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9881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926D1-0013-4A80-B64E-9D824EE65210}" type="datetimeFigureOut">
              <a:rPr lang="en-GB" smtClean="0"/>
              <a:pPr/>
              <a:t>19/03/2024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F2995-AB43-4B7C-B8CD-9DC7C3692A9C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7846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myintracomm.ec.europa.eu/corp/intellectual-property/Documents/2019_Reuse-guidelines(CC-BY).pdf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Cover slide option 1. Check layout for option 2 without the banner and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9463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325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red areas, the share of flood-exposed settlements is increasing, that is, settlements in high-hazard flood zones have expanded at least 50% more than settlements in flood-safe areas. In blue areas, flood exposure is decreasing.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211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Delete/update</a:t>
            </a:r>
            <a:r>
              <a:rPr lang="en-IE" baseline="0" dirty="0"/>
              <a:t> as appropriate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1979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Update/add/delete parts of the</a:t>
            </a:r>
            <a:r>
              <a:rPr lang="en-IE" baseline="0" dirty="0"/>
              <a:t> copy right notice where appropriate.</a:t>
            </a:r>
          </a:p>
          <a:p>
            <a:r>
              <a:rPr lang="en-IE" baseline="0" dirty="0"/>
              <a:t>More information: </a:t>
            </a:r>
            <a:r>
              <a:rPr lang="en-GB" dirty="0">
                <a:hlinkClick r:id="rId3"/>
              </a:rPr>
              <a:t>https://myintracomm.ec.europa.eu/corp/intellectual-property/Documents/2019_Reuse-guidelines%28CC-BY%29.pdf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5146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"/>
          <a:stretch/>
        </p:blipFill>
        <p:spPr>
          <a:xfrm>
            <a:off x="0" y="0"/>
            <a:ext cx="12200290" cy="689329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770400" y="1457269"/>
            <a:ext cx="7324004" cy="2249334"/>
          </a:xfrm>
          <a:prstGeom prst="rect">
            <a:avLst/>
          </a:prstGeom>
        </p:spPr>
        <p:txBody>
          <a:bodyPr lIns="0" anchor="b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06092" y="3874486"/>
            <a:ext cx="7324003" cy="135170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lnSpc>
                <a:spcPct val="105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edit Master subtitle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06092" y="5399738"/>
            <a:ext cx="5724000" cy="684000"/>
          </a:xfrm>
          <a:prstGeom prst="rect">
            <a:avLst/>
          </a:prstGeom>
        </p:spPr>
        <p:txBody>
          <a:bodyPr lIns="0" tIns="0"/>
          <a:lstStyle>
            <a:lvl1pPr marL="0" indent="0" algn="l">
              <a:spcAft>
                <a:spcPts val="400"/>
              </a:spcAft>
              <a:buFont typeface="Arial" panose="020B0604020202020204" pitchFamily="34" charset="0"/>
              <a:buNone/>
              <a:defRPr sz="195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Speaker</a:t>
            </a:r>
            <a:br>
              <a:rPr lang="en-GB" noProof="0" dirty="0"/>
            </a:br>
            <a:r>
              <a:rPr lang="en-GB" noProof="0" dirty="0"/>
              <a:t>Venue and date</a:t>
            </a:r>
          </a:p>
        </p:txBody>
      </p:sp>
    </p:spTree>
    <p:extLst>
      <p:ext uri="{BB962C8B-B14F-4D97-AF65-F5344CB8AC3E}">
        <p14:creationId xmlns:p14="http://schemas.microsoft.com/office/powerpoint/2010/main" val="1086984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59635" y="-59635"/>
            <a:ext cx="6155635" cy="6983896"/>
          </a:xfrm>
          <a:prstGeom prst="rect">
            <a:avLst/>
          </a:prstGeo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noProof="0"/>
          </a:p>
        </p:txBody>
      </p:sp>
      <p:sp>
        <p:nvSpPr>
          <p:cNvPr id="10" name="Rectangl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214048" y="1992573"/>
            <a:ext cx="8550322" cy="3616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615" y="743802"/>
            <a:ext cx="544923" cy="54492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214048" y="1992572"/>
            <a:ext cx="8010798" cy="3616657"/>
          </a:xfrm>
          <a:prstGeom prst="rect">
            <a:avLst/>
          </a:prstGeom>
          <a:solidFill>
            <a:schemeClr val="bg1"/>
          </a:solidFill>
        </p:spPr>
        <p:txBody>
          <a:bodyPr lIns="360000" tIns="360000" rIns="360000" bIns="360000" anchor="ctr" anchorCtr="0">
            <a:noAutofit/>
          </a:bodyPr>
          <a:lstStyle>
            <a:lvl1pPr marL="0" indent="0">
              <a:buFontTx/>
              <a:buNone/>
              <a:defRPr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1784062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(half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662614" y="586765"/>
            <a:ext cx="4581771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 sz="3800"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62614" y="1825625"/>
            <a:ext cx="4583519" cy="4170363"/>
          </a:xfrm>
          <a:prstGeom prst="rect">
            <a:avLst/>
          </a:prstGeom>
        </p:spPr>
        <p:txBody>
          <a:bodyPr>
            <a:noAutofit/>
          </a:bodyPr>
          <a:lstStyle>
            <a:lvl1pPr marL="0" indent="-342900">
              <a:buClr>
                <a:schemeClr val="accent5"/>
              </a:buClr>
              <a:buFont typeface="Arial"/>
              <a:buNone/>
              <a:defRPr/>
            </a:lvl1pPr>
            <a:lvl2pPr>
              <a:buClr>
                <a:schemeClr val="accent5"/>
              </a:buClr>
              <a:buNone/>
              <a:defRPr/>
            </a:lvl2pPr>
            <a:lvl3pPr>
              <a:buClr>
                <a:schemeClr val="accent5"/>
              </a:buClr>
              <a:buNone/>
              <a:defRPr/>
            </a:lvl3pPr>
            <a:lvl4pPr>
              <a:buClr>
                <a:schemeClr val="accent5"/>
              </a:buClr>
              <a:buNone/>
              <a:defRPr/>
            </a:lvl4pPr>
            <a:lvl5pPr>
              <a:buClr>
                <a:schemeClr val="accent5"/>
              </a:buClr>
              <a:buNone/>
              <a:defRPr/>
            </a:lvl5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46383" y="-46383"/>
            <a:ext cx="6142383" cy="6964017"/>
          </a:xfrm>
          <a:prstGeom prst="rect">
            <a:avLst/>
          </a:prstGeo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692034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-63280" y="-62165"/>
            <a:ext cx="12318560" cy="3468939"/>
          </a:xfrm>
          <a:prstGeom prst="rect">
            <a:avLst/>
          </a:prstGeom>
          <a:solidFill>
            <a:schemeClr val="bg2"/>
          </a:solidFill>
          <a:ln w="28575" cmpd="sng">
            <a:solidFill>
              <a:schemeClr val="accent5"/>
            </a:solidFill>
          </a:ln>
        </p:spPr>
        <p:txBody>
          <a:bodyPr/>
          <a:lstStyle>
            <a:lvl1pPr marL="0" indent="0">
              <a:buClr>
                <a:schemeClr val="accent2"/>
              </a:buClr>
              <a:buFont typeface="Arial"/>
              <a:buNone/>
              <a:defRPr/>
            </a:lvl1pPr>
          </a:lstStyle>
          <a:p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7385" y="2818576"/>
            <a:ext cx="10287000" cy="628377"/>
          </a:xfrm>
          <a:prstGeom prst="rect">
            <a:avLst/>
          </a:prstGeom>
          <a:solidFill>
            <a:schemeClr val="bg1"/>
          </a:solidFill>
        </p:spPr>
        <p:txBody>
          <a:bodyPr wrap="square" anchor="b">
            <a:spAutoFit/>
          </a:bodyPr>
          <a:lstStyle>
            <a:lvl1pPr>
              <a:defRPr sz="3800"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957385" y="3630613"/>
            <a:ext cx="10287000" cy="2365375"/>
          </a:xfrm>
          <a:prstGeom prst="rect">
            <a:avLst/>
          </a:prstGeom>
        </p:spPr>
        <p:txBody>
          <a:bodyPr/>
          <a:lstStyle>
            <a:lvl1pPr marL="0" indent="-342900" algn="l">
              <a:buClr>
                <a:schemeClr val="accent5"/>
              </a:buClr>
              <a:buFont typeface="Arial"/>
              <a:buNone/>
              <a:defRPr/>
            </a:lvl1pPr>
            <a:lvl2pPr marL="800100" indent="-342900">
              <a:buClr>
                <a:schemeClr val="accent5"/>
              </a:buClr>
              <a:buFont typeface="Arial"/>
              <a:buNone/>
              <a:defRPr/>
            </a:lvl2pPr>
            <a:lvl3pPr marL="1200150" indent="-285750">
              <a:buClr>
                <a:schemeClr val="accent5"/>
              </a:buClr>
              <a:buFont typeface="Arial"/>
              <a:buNone/>
              <a:defRPr/>
            </a:lvl3pPr>
            <a:lvl4pPr marL="1657350" indent="-285750">
              <a:buClr>
                <a:schemeClr val="accent5"/>
              </a:buClr>
              <a:buFont typeface="Arial"/>
              <a:buNone/>
              <a:defRPr/>
            </a:lvl4pPr>
            <a:lvl5pPr marL="2114550" indent="-285750">
              <a:buClr>
                <a:schemeClr val="accent5"/>
              </a:buClr>
              <a:buFont typeface="Arial"/>
              <a:buNone/>
              <a:defRPr/>
            </a:lvl5pPr>
          </a:lstStyle>
          <a:p>
            <a:pPr lvl="0"/>
            <a:r>
              <a:rPr lang="en-GB" noProof="0" dirty="0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4136774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970722" y="575220"/>
            <a:ext cx="10263893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 sz="3800"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cxnSp>
        <p:nvCxnSpPr>
          <p:cNvPr id="10" name="Straight Connector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 flipH="1">
            <a:off x="838201" y="0"/>
            <a:ext cx="1" cy="136525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BF77687C-AC6F-634F-AC60-81131BCE7FC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38201" y="1750540"/>
            <a:ext cx="3416382" cy="3523152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noProof="0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A1F17483-D7EC-5F47-B284-CA9DDB1A890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78392" y="4331292"/>
            <a:ext cx="2736000" cy="152423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GB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E020C457-3C2E-CA42-88B4-5E3F06B1AE9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338313" y="1750540"/>
            <a:ext cx="3416382" cy="3523152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noProof="0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B33CC6E2-D391-D44C-9F83-EE43AEFB9DA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78504" y="4331292"/>
            <a:ext cx="2736000" cy="152423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GB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82EE2749-4448-E94D-A3B6-E8FD4C9B9E3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841783" y="1750540"/>
            <a:ext cx="3416382" cy="3523152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noProof="0" dirty="0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92FCF7F-70FF-AF43-824A-E78383E715E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181974" y="4331292"/>
            <a:ext cx="2736000" cy="152423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0107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970722" y="575220"/>
            <a:ext cx="10263893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 sz="3800"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 flipH="1">
            <a:off x="838201" y="0"/>
            <a:ext cx="1" cy="136525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6151C0D4-98EF-D447-A8C6-142CA23E3F1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70722" y="1750540"/>
            <a:ext cx="1663928" cy="2088000"/>
          </a:xfrm>
          <a:prstGeom prst="rect">
            <a:avLst/>
          </a:prstGeom>
          <a:noFill/>
        </p:spPr>
        <p:txBody>
          <a:bodyPr tIns="90000"/>
          <a:lstStyle>
            <a:lvl1pPr marL="0" indent="0" algn="r">
              <a:lnSpc>
                <a:spcPts val="1680"/>
              </a:lnSpc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en-GB" noProof="0" dirty="0"/>
              <a:t>Edit Master text styles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5F365213-848B-024E-A456-0D200676FA2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733074" y="1750540"/>
            <a:ext cx="3330000" cy="2088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noProof="0" dirty="0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5AA5AF97-B62D-1649-9296-29B8A162A14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8650" y="3897313"/>
            <a:ext cx="1656000" cy="2098675"/>
          </a:xfrm>
          <a:prstGeom prst="rect">
            <a:avLst/>
          </a:prstGeom>
          <a:noFill/>
        </p:spPr>
        <p:txBody>
          <a:bodyPr tIns="90000"/>
          <a:lstStyle>
            <a:lvl1pPr marL="0" indent="0" algn="r">
              <a:lnSpc>
                <a:spcPts val="1680"/>
              </a:lnSpc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en-GB" noProof="0" dirty="0"/>
              <a:t>Edit Master text styles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1F0C252E-54B1-624A-B251-93ACB24B44E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33075" y="3907988"/>
            <a:ext cx="3330000" cy="2088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noProof="0" dirty="0"/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018AC41E-3877-BF47-AA29-7A9F0F0A096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549106" y="1750540"/>
            <a:ext cx="1620000" cy="2088000"/>
          </a:xfrm>
          <a:prstGeom prst="rect">
            <a:avLst/>
          </a:prstGeom>
          <a:noFill/>
        </p:spPr>
        <p:txBody>
          <a:bodyPr tIns="90000"/>
          <a:lstStyle>
            <a:lvl1pPr marL="0" indent="0" algn="l">
              <a:lnSpc>
                <a:spcPts val="1680"/>
              </a:lnSpc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en-GB" noProof="0" dirty="0"/>
              <a:t>Edit Master text styles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EC7BFE4B-D881-0841-972F-3BB3E43AAF6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27391" y="1750540"/>
            <a:ext cx="3330000" cy="2088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noProof="0" dirty="0"/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26D230BA-B3D4-3543-AD14-9F6C784D2F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549106" y="3907988"/>
            <a:ext cx="1620000" cy="2088000"/>
          </a:xfrm>
          <a:prstGeom prst="rect">
            <a:avLst/>
          </a:prstGeom>
          <a:noFill/>
        </p:spPr>
        <p:txBody>
          <a:bodyPr tIns="90000"/>
          <a:lstStyle>
            <a:lvl1pPr marL="0" indent="0" algn="l">
              <a:lnSpc>
                <a:spcPts val="1680"/>
              </a:lnSpc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en-GB" noProof="0" dirty="0"/>
              <a:t>Edit Master text styles</a:t>
            </a:r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3298D3D7-E8BE-DE4C-9995-3011560B905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27393" y="3907988"/>
            <a:ext cx="3330000" cy="2088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638556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4118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 gre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8579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0430CE-3EAA-0F5F-3032-04C3EBD4B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342900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072800" y="1122363"/>
            <a:ext cx="10800760" cy="124034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084385" y="3855676"/>
            <a:ext cx="10003692" cy="19252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085601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ver (option 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838200" y="-115383"/>
            <a:ext cx="0" cy="347821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072800" y="1177145"/>
            <a:ext cx="7324004" cy="2249334"/>
          </a:xfrm>
          <a:prstGeom prst="rect">
            <a:avLst/>
          </a:prstGeom>
        </p:spPr>
        <p:txBody>
          <a:bodyPr lIns="108000" anchor="b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108800" y="3559506"/>
            <a:ext cx="7324003" cy="135170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5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edit Master subtitle style</a:t>
            </a:r>
          </a:p>
        </p:txBody>
      </p:sp>
      <p:pic>
        <p:nvPicPr>
          <p:cNvPr id="12" name="Pictur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53" y="6181605"/>
            <a:ext cx="1718512" cy="450970"/>
          </a:xfrm>
          <a:prstGeom prst="rect">
            <a:avLst/>
          </a:prstGeom>
        </p:spPr>
      </p:pic>
      <p:sp>
        <p:nvSpPr>
          <p:cNvPr id="1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108799" y="5049210"/>
            <a:ext cx="4968000" cy="877455"/>
          </a:xfrm>
          <a:prstGeom prst="rect">
            <a:avLst/>
          </a:prstGeom>
        </p:spPr>
        <p:txBody>
          <a:bodyPr/>
          <a:lstStyle>
            <a:lvl1pPr marL="0" indent="0" algn="l">
              <a:spcAft>
                <a:spcPts val="400"/>
              </a:spcAft>
              <a:buFont typeface="Arial" panose="020B0604020202020204" pitchFamily="34" charset="0"/>
              <a:buNone/>
              <a:defRPr sz="19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Speaker</a:t>
            </a:r>
            <a:br>
              <a:rPr lang="en-GB" noProof="0"/>
            </a:br>
            <a:r>
              <a:rPr lang="en-GB" noProof="0"/>
              <a:t>Venue and date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192175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hapter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2800" y="1177200"/>
            <a:ext cx="7768293" cy="2250000"/>
          </a:xfrm>
          <a:prstGeom prst="rect">
            <a:avLst/>
          </a:prstGeom>
        </p:spPr>
        <p:txBody>
          <a:bodyPr lIns="108000" anchor="b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108800" y="3560400"/>
            <a:ext cx="7812824" cy="1353600"/>
          </a:xfrm>
          <a:prstGeom prst="rect">
            <a:avLst/>
          </a:prstGeom>
        </p:spPr>
        <p:txBody>
          <a:bodyPr lIns="108000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edit Master subtitle style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838200" y="-115200"/>
            <a:ext cx="0" cy="347821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3660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970722" y="575220"/>
            <a:ext cx="10263893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 sz="3800"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67154" y="1825624"/>
            <a:ext cx="10267462" cy="4170363"/>
          </a:xfrm>
          <a:prstGeom prst="rect">
            <a:avLst/>
          </a:prstGeom>
        </p:spPr>
        <p:txBody>
          <a:bodyPr>
            <a:noAutofit/>
          </a:bodyPr>
          <a:lstStyle>
            <a:lvl1pPr marL="0" indent="-3429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/>
              </a:buClr>
              <a:buFont typeface="Arial" pitchFamily="34" charset="0"/>
              <a:buNone/>
              <a:defRPr baseline="0"/>
            </a:lvl1pPr>
            <a:lvl2pPr>
              <a:lnSpc>
                <a:spcPct val="100000"/>
              </a:lnSpc>
              <a:spcAft>
                <a:spcPts val="1800"/>
              </a:spcAft>
              <a:buClr>
                <a:schemeClr val="accent5"/>
              </a:buClr>
              <a:buNone/>
              <a:defRPr/>
            </a:lvl2pPr>
            <a:lvl3pPr>
              <a:lnSpc>
                <a:spcPct val="100000"/>
              </a:lnSpc>
              <a:spcAft>
                <a:spcPts val="1800"/>
              </a:spcAft>
              <a:buClr>
                <a:schemeClr val="accent5"/>
              </a:buClr>
              <a:buNone/>
              <a:defRPr/>
            </a:lvl3pPr>
            <a:lvl4pPr>
              <a:lnSpc>
                <a:spcPct val="100000"/>
              </a:lnSpc>
              <a:spcAft>
                <a:spcPts val="1800"/>
              </a:spcAft>
              <a:buClr>
                <a:schemeClr val="accent5"/>
              </a:buClr>
              <a:buNone/>
              <a:defRPr/>
            </a:lvl4pPr>
            <a:lvl5pPr>
              <a:lnSpc>
                <a:spcPct val="100000"/>
              </a:lnSpc>
              <a:spcAft>
                <a:spcPts val="1800"/>
              </a:spcAft>
              <a:buClr>
                <a:schemeClr val="accent5"/>
              </a:buClr>
              <a:buNone/>
              <a:defRPr/>
            </a:lvl5pPr>
          </a:lstStyle>
          <a:p>
            <a:pPr lvl="0"/>
            <a:r>
              <a:rPr lang="en-GB" noProof="0" dirty="0"/>
              <a:t>Insert text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 flipH="1">
            <a:off x="838201" y="0"/>
            <a:ext cx="1" cy="136525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2341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970722" y="575220"/>
            <a:ext cx="10263893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 sz="3800"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0" hasCustomPrompt="1"/>
          </p:nvPr>
        </p:nvSpPr>
        <p:spPr>
          <a:xfrm>
            <a:off x="967154" y="1825624"/>
            <a:ext cx="5004000" cy="417036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/>
              </a:buClr>
              <a:buSzTx/>
              <a:buFont typeface="Arial"/>
              <a:buNone/>
              <a:tabLst/>
              <a:defRPr baseline="0"/>
            </a:lvl1pPr>
            <a:lvl2pPr>
              <a:lnSpc>
                <a:spcPct val="100000"/>
              </a:lnSpc>
              <a:spcAft>
                <a:spcPts val="1800"/>
              </a:spcAft>
              <a:buClr>
                <a:schemeClr val="accent5"/>
              </a:buClr>
              <a:buNone/>
              <a:defRPr/>
            </a:lvl2pPr>
            <a:lvl3pPr>
              <a:lnSpc>
                <a:spcPct val="100000"/>
              </a:lnSpc>
              <a:spcAft>
                <a:spcPts val="1800"/>
              </a:spcAft>
              <a:buClr>
                <a:schemeClr val="accent5"/>
              </a:buClr>
              <a:buNone/>
              <a:defRPr/>
            </a:lvl3pPr>
            <a:lvl4pPr>
              <a:lnSpc>
                <a:spcPct val="100000"/>
              </a:lnSpc>
              <a:spcAft>
                <a:spcPts val="1800"/>
              </a:spcAft>
              <a:buClr>
                <a:schemeClr val="accent5"/>
              </a:buClr>
              <a:buNone/>
              <a:defRPr/>
            </a:lvl4pPr>
            <a:lvl5pPr>
              <a:lnSpc>
                <a:spcPct val="100000"/>
              </a:lnSpc>
              <a:spcAft>
                <a:spcPts val="1800"/>
              </a:spcAft>
              <a:buClr>
                <a:schemeClr val="accent5"/>
              </a:buClr>
              <a:buNone/>
              <a:defRPr/>
            </a:lvl5pPr>
          </a:lstStyle>
          <a:p>
            <a:pPr marL="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/>
              </a:buClr>
              <a:buSzTx/>
              <a:buFont typeface="Arial"/>
              <a:buNone/>
              <a:tabLst/>
              <a:defRPr/>
            </a:pPr>
            <a:r>
              <a:rPr lang="en-GB" noProof="0" dirty="0"/>
              <a:t>Insert text</a:t>
            </a:r>
          </a:p>
          <a:p>
            <a:pPr marL="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/>
              </a:buClr>
              <a:buSzTx/>
              <a:buFont typeface="Arial"/>
              <a:buNone/>
              <a:tabLst/>
              <a:defRPr/>
            </a:pPr>
            <a:endParaRPr lang="en-GB" noProof="0" dirty="0"/>
          </a:p>
          <a:p>
            <a:pPr lvl="0"/>
            <a:endParaRPr lang="en-GB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2525" y="1825625"/>
            <a:ext cx="5002090" cy="417036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>
              <a:buClr>
                <a:schemeClr val="accent5"/>
              </a:buClr>
              <a:buFont typeface="Arial"/>
              <a:buNone/>
              <a:defRPr/>
            </a:lvl1pPr>
          </a:lstStyle>
          <a:p>
            <a:pPr lvl="0"/>
            <a:endParaRPr lang="en-GB" noProof="0" dirty="0"/>
          </a:p>
        </p:txBody>
      </p:sp>
      <p:cxnSp>
        <p:nvCxnSpPr>
          <p:cNvPr id="8" name="Straight Connector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 flipH="1">
            <a:off x="838201" y="0"/>
            <a:ext cx="1" cy="136525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3839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970722" y="575220"/>
            <a:ext cx="10263893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 sz="3800"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cxnSp>
        <p:nvCxnSpPr>
          <p:cNvPr id="9" name="Straight Connecto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 flipH="1">
            <a:off x="838201" y="0"/>
            <a:ext cx="1" cy="136525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>
            <a:spLocks noGrp="1"/>
          </p:cNvSpPr>
          <p:nvPr>
            <p:ph idx="10" hasCustomPrompt="1"/>
          </p:nvPr>
        </p:nvSpPr>
        <p:spPr>
          <a:xfrm>
            <a:off x="967154" y="1825624"/>
            <a:ext cx="5004000" cy="4170363"/>
          </a:xfrm>
          <a:prstGeom prst="rect">
            <a:avLst/>
          </a:prstGeom>
        </p:spPr>
        <p:txBody>
          <a:bodyPr>
            <a:noAutofit/>
          </a:bodyPr>
          <a:lstStyle>
            <a:lvl1pPr marL="0" indent="-3429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/>
              </a:buClr>
              <a:buFont typeface="Arial" pitchFamily="34" charset="0"/>
              <a:buNone/>
              <a:defRPr baseline="0"/>
            </a:lvl1pPr>
            <a:lvl2pPr>
              <a:lnSpc>
                <a:spcPct val="100000"/>
              </a:lnSpc>
              <a:spcAft>
                <a:spcPts val="1800"/>
              </a:spcAft>
              <a:buClr>
                <a:schemeClr val="accent5"/>
              </a:buClr>
              <a:defRPr/>
            </a:lvl2pPr>
            <a:lvl3pPr>
              <a:lnSpc>
                <a:spcPct val="100000"/>
              </a:lnSpc>
              <a:spcAft>
                <a:spcPts val="1800"/>
              </a:spcAft>
              <a:buClr>
                <a:schemeClr val="accent5"/>
              </a:buClr>
              <a:defRPr/>
            </a:lvl3pPr>
            <a:lvl4pPr>
              <a:lnSpc>
                <a:spcPct val="100000"/>
              </a:lnSpc>
              <a:spcAft>
                <a:spcPts val="1800"/>
              </a:spcAft>
              <a:buClr>
                <a:schemeClr val="accent5"/>
              </a:buClr>
              <a:defRPr/>
            </a:lvl4pPr>
            <a:lvl5pPr>
              <a:lnSpc>
                <a:spcPct val="100000"/>
              </a:lnSpc>
              <a:spcAft>
                <a:spcPts val="1800"/>
              </a:spcAft>
              <a:buClr>
                <a:schemeClr val="accent5"/>
              </a:buClr>
              <a:defRPr/>
            </a:lvl5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1" hasCustomPrompt="1"/>
          </p:nvPr>
        </p:nvSpPr>
        <p:spPr>
          <a:xfrm>
            <a:off x="6232524" y="1825624"/>
            <a:ext cx="5004000" cy="4170363"/>
          </a:xfrm>
          <a:prstGeom prst="rect">
            <a:avLst/>
          </a:prstGeom>
        </p:spPr>
        <p:txBody>
          <a:bodyPr>
            <a:noAutofit/>
          </a:bodyPr>
          <a:lstStyle>
            <a:lvl1pPr marL="0" indent="-3429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/>
              </a:buClr>
              <a:buFont typeface="Arial"/>
              <a:buNone/>
              <a:defRPr strike="noStrike"/>
            </a:lvl1pPr>
            <a:lvl2pPr>
              <a:lnSpc>
                <a:spcPct val="100000"/>
              </a:lnSpc>
              <a:spcAft>
                <a:spcPts val="1800"/>
              </a:spcAft>
              <a:buClr>
                <a:schemeClr val="accent5"/>
              </a:buClr>
              <a:defRPr strike="noStrike"/>
            </a:lvl2pPr>
            <a:lvl3pPr>
              <a:lnSpc>
                <a:spcPct val="100000"/>
              </a:lnSpc>
              <a:spcAft>
                <a:spcPts val="1800"/>
              </a:spcAft>
              <a:buClr>
                <a:schemeClr val="accent5"/>
              </a:buClr>
              <a:defRPr strike="noStrike"/>
            </a:lvl3pPr>
            <a:lvl4pPr>
              <a:lnSpc>
                <a:spcPct val="100000"/>
              </a:lnSpc>
              <a:spcAft>
                <a:spcPts val="1800"/>
              </a:spcAft>
              <a:buClr>
                <a:schemeClr val="accent5"/>
              </a:buClr>
              <a:defRPr strike="noStrike"/>
            </a:lvl4pPr>
            <a:lvl5pPr>
              <a:lnSpc>
                <a:spcPct val="100000"/>
              </a:lnSpc>
              <a:spcAft>
                <a:spcPts val="1800"/>
              </a:spcAft>
              <a:buClr>
                <a:schemeClr val="accent5"/>
              </a:buClr>
              <a:defRPr strike="noStrike"/>
            </a:lvl5pPr>
          </a:lstStyle>
          <a:p>
            <a:pPr lvl="0"/>
            <a:r>
              <a:rPr lang="en-GB" noProof="0" dirty="0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1246774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970722" y="575220"/>
            <a:ext cx="10263893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 sz="3800"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970722" y="1825625"/>
            <a:ext cx="3229533" cy="4170363"/>
          </a:xfrm>
          <a:prstGeom prst="rect">
            <a:avLst/>
          </a:prstGeom>
        </p:spPr>
        <p:txBody>
          <a:bodyPr>
            <a:noAutofit/>
          </a:bodyPr>
          <a:lstStyle>
            <a:lvl1pPr marL="0" indent="-342900">
              <a:buClr>
                <a:schemeClr val="accent5"/>
              </a:buClr>
              <a:buFont typeface="Arial"/>
              <a:buNone/>
              <a:defRPr baseline="0"/>
            </a:lvl1pPr>
            <a:lvl2pPr>
              <a:buClr>
                <a:schemeClr val="accent5"/>
              </a:buClr>
              <a:buNone/>
              <a:defRPr/>
            </a:lvl2pPr>
            <a:lvl3pPr>
              <a:buClr>
                <a:schemeClr val="accent5"/>
              </a:buClr>
              <a:buNone/>
              <a:defRPr/>
            </a:lvl3pPr>
            <a:lvl4pPr>
              <a:buClr>
                <a:schemeClr val="accent5"/>
              </a:buClr>
              <a:buNone/>
              <a:defRPr/>
            </a:lvl4pPr>
            <a:lvl5pPr>
              <a:buClr>
                <a:schemeClr val="accent5"/>
              </a:buClr>
              <a:buNone/>
              <a:defRPr/>
            </a:lvl5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4476002" y="1825624"/>
            <a:ext cx="3239996" cy="417036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/>
              </a:buClr>
              <a:buSzTx/>
              <a:buFont typeface="Arial"/>
              <a:buNone/>
              <a:tabLst/>
              <a:defRPr/>
            </a:lvl1pPr>
            <a:lvl2pPr>
              <a:buClr>
                <a:schemeClr val="accent5"/>
              </a:buClr>
              <a:defRPr/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/>
              </a:buClr>
              <a:buSzTx/>
              <a:buFont typeface="Arial"/>
              <a:buNone/>
              <a:tabLst/>
              <a:defRPr/>
            </a:pPr>
            <a:r>
              <a:rPr lang="en-GB" noProof="0" dirty="0"/>
              <a:t>Insert text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7990763" y="1825624"/>
            <a:ext cx="3239998" cy="417036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/>
              </a:buClr>
              <a:buSzTx/>
              <a:buFont typeface="Arial"/>
              <a:buNone/>
              <a:tabLst/>
              <a:defRPr/>
            </a:lvl1pPr>
            <a:lvl2pPr>
              <a:buClr>
                <a:schemeClr val="accent5"/>
              </a:buClr>
              <a:defRPr/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/>
              </a:buClr>
              <a:buSzTx/>
              <a:buFont typeface="Arial"/>
              <a:buNone/>
              <a:tabLst/>
              <a:defRPr/>
            </a:pPr>
            <a:r>
              <a:rPr lang="en-GB" noProof="0" dirty="0"/>
              <a:t>Insert text</a:t>
            </a:r>
          </a:p>
        </p:txBody>
      </p:sp>
      <p:cxnSp>
        <p:nvCxnSpPr>
          <p:cNvPr id="8" name="Straight Connector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 flipH="1">
            <a:off x="838201" y="0"/>
            <a:ext cx="1" cy="136525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7101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970722" y="575220"/>
            <a:ext cx="10263893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 sz="3800"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0722" y="1681163"/>
            <a:ext cx="5003999" cy="823912"/>
          </a:xfrm>
          <a:prstGeom prst="rect">
            <a:avLst/>
          </a:prstGeom>
        </p:spPr>
        <p:txBody>
          <a:bodyPr wrap="square" anchor="b">
            <a:noAutofit/>
          </a:bodyPr>
          <a:lstStyle>
            <a:lvl1pPr marL="0" indent="0">
              <a:buNone/>
              <a:defRPr sz="2600" b="1">
                <a:solidFill>
                  <a:srgbClr val="6069A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70722" y="2597727"/>
            <a:ext cx="5003999" cy="3398261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-342900">
              <a:buClr>
                <a:schemeClr val="accent5"/>
              </a:buClr>
              <a:buFont typeface="Arial"/>
              <a:buNone/>
              <a:defRPr/>
            </a:lvl1pPr>
            <a:lvl2pPr>
              <a:buClr>
                <a:schemeClr val="accent5"/>
              </a:buClr>
              <a:buNone/>
              <a:defRPr/>
            </a:lvl2pPr>
            <a:lvl3pPr>
              <a:buClr>
                <a:schemeClr val="accent5"/>
              </a:buClr>
              <a:buNone/>
              <a:defRPr/>
            </a:lvl3pPr>
            <a:lvl4pPr>
              <a:buClr>
                <a:schemeClr val="accent5"/>
              </a:buClr>
              <a:buNone/>
              <a:defRPr/>
            </a:lvl4pPr>
            <a:lvl5pPr>
              <a:buClr>
                <a:schemeClr val="accent5"/>
              </a:buClr>
              <a:buNone/>
              <a:defRPr/>
            </a:lvl5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2768" y="1681163"/>
            <a:ext cx="5003999" cy="823912"/>
          </a:xfrm>
          <a:prstGeom prst="rect">
            <a:avLst/>
          </a:prstGeom>
          <a:noFill/>
        </p:spPr>
        <p:txBody>
          <a:bodyPr wrap="square" anchor="b">
            <a:noAutofit/>
          </a:bodyPr>
          <a:lstStyle>
            <a:lvl1pPr marL="0" indent="0">
              <a:buNone/>
              <a:defRPr sz="2600" b="1">
                <a:solidFill>
                  <a:srgbClr val="6069A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232768" y="2597727"/>
            <a:ext cx="5003999" cy="3398261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-342900">
              <a:buClr>
                <a:schemeClr val="accent5"/>
              </a:buClr>
              <a:buFont typeface="Arial"/>
              <a:buNone/>
              <a:defRPr/>
            </a:lvl1pPr>
            <a:lvl2pPr>
              <a:buClr>
                <a:schemeClr val="accent5"/>
              </a:buClr>
              <a:defRPr/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en-GB" noProof="0" dirty="0"/>
              <a:t>Insert text</a:t>
            </a:r>
          </a:p>
        </p:txBody>
      </p:sp>
      <p:cxnSp>
        <p:nvCxnSpPr>
          <p:cNvPr id="9" name="Straight Connecto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 flipH="1">
            <a:off x="838201" y="0"/>
            <a:ext cx="1" cy="136525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2694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970722" y="575220"/>
            <a:ext cx="10263893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 sz="3800"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1750540"/>
            <a:ext cx="12192000" cy="4245448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noProof="0"/>
          </a:p>
        </p:txBody>
      </p:sp>
      <p:cxnSp>
        <p:nvCxnSpPr>
          <p:cNvPr id="5" name="Straight Connecto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 flipH="1">
            <a:off x="838201" y="0"/>
            <a:ext cx="1" cy="136525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4301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C-JRC-logo_horizontal_EN_pos_transparent-background.png"/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" t="10944" r="6669" b="9113"/>
          <a:stretch/>
        </p:blipFill>
        <p:spPr>
          <a:xfrm>
            <a:off x="9945929" y="6177847"/>
            <a:ext cx="1727997" cy="467228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902658" y="6436338"/>
            <a:ext cx="444383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indent="0" algn="l">
              <a:buClr>
                <a:schemeClr val="accent5"/>
              </a:buClr>
              <a:buFont typeface="Arial"/>
              <a:buNone/>
            </a:pPr>
            <a:fld id="{7CDCD853-BF31-41A2-A1D4-0871305F302F}" type="slidenum">
              <a:rPr lang="en-GB" sz="1200" noProof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</a:rPr>
              <a:pPr marL="0" indent="0" algn="l">
                <a:buClr>
                  <a:schemeClr val="accent5"/>
                </a:buClr>
                <a:buFont typeface="Arial"/>
                <a:buNone/>
              </a:pPr>
              <a:t>‹N›</a:t>
            </a:fld>
            <a:endParaRPr lang="en-GB" sz="1600" noProof="0" dirty="0">
              <a:ln>
                <a:noFill/>
              </a:ln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799653" y="6411461"/>
            <a:ext cx="1" cy="446539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9720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3" r:id="rId2"/>
    <p:sldLayoutId id="2147483674" r:id="rId3"/>
    <p:sldLayoutId id="2147483650" r:id="rId4"/>
    <p:sldLayoutId id="2147483660" r:id="rId5"/>
    <p:sldLayoutId id="2147483652" r:id="rId6"/>
    <p:sldLayoutId id="2147483661" r:id="rId7"/>
    <p:sldLayoutId id="2147483653" r:id="rId8"/>
    <p:sldLayoutId id="2147483654" r:id="rId9"/>
    <p:sldLayoutId id="2147483659" r:id="rId10"/>
    <p:sldLayoutId id="2147483658" r:id="rId11"/>
    <p:sldLayoutId id="2147483668" r:id="rId12"/>
    <p:sldLayoutId id="2147483666" r:id="rId13"/>
    <p:sldLayoutId id="2147483667" r:id="rId14"/>
    <p:sldLayoutId id="2147483655" r:id="rId15"/>
    <p:sldLayoutId id="2147483675" r:id="rId16"/>
    <p:sldLayoutId id="2147483672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rgbClr val="2B91C5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rgbClr val="2B91C5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rgbClr val="2B91C5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rgbClr val="2B91C5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rgbClr val="2B91C5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78" userDrawn="1">
          <p15:clr>
            <a:srgbClr val="F26B43"/>
          </p15:clr>
        </p15:guide>
        <p15:guide id="2" pos="50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iopscience.iop.org/article/10.1088/1748-9326/ab0b54/meta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ontiersin.org/articles/10.3389/fbioe.2022.904046/full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nature.com/articles/s41586-023-06468-9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1558-022-01540-0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ec.europa.eu/commission/presscorner/detail/en/ip_23_510" TargetMode="Externa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3.weforum.org/docs/WEF_2023_Biodiversity_Credits_Demand_Analysis_and_Market_Outlook.pdf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limate.ec.europa.eu/eu-action/sustainable-carbon-cycles/carbon-removal-certification_en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s.worldbank.org/sustainablecities/beyond-avoided-losses-capitalizing-secondary-benefits-investments-urban-flood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creativecommons.org/licenses/by/4.0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ea.europa.eu/publications/european-climate-risk-assessment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science.org/doi/epdf/10.1126/sciadv.adg8304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ations.jrc.ec.europa.eu/repository/handle/JRC133716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doi.org/10.1016/j.scitotenv.2019.03.155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Elementi grafici, grafica, logo, aqua&#10;&#10;Descrizione generata automaticamente">
            <a:extLst>
              <a:ext uri="{FF2B5EF4-FFF2-40B4-BE49-F238E27FC236}">
                <a16:creationId xmlns:a16="http://schemas.microsoft.com/office/drawing/2014/main" id="{9E9C7EC0-7457-8C04-B093-70CB3CC0C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49"/>
            <a:ext cx="12209026" cy="6848451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81D624CF-5AA5-68FB-7DDA-189FBB76A9CE}"/>
              </a:ext>
            </a:extLst>
          </p:cNvPr>
          <p:cNvSpPr/>
          <p:nvPr/>
        </p:nvSpPr>
        <p:spPr>
          <a:xfrm>
            <a:off x="3827145" y="1417320"/>
            <a:ext cx="4537710" cy="31546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 descr="Immagine che contiene Elementi grafici, logo, Carattere, grafica&#10;&#10;Descrizione generata automaticamente">
            <a:extLst>
              <a:ext uri="{FF2B5EF4-FFF2-40B4-BE49-F238E27FC236}">
                <a16:creationId xmlns:a16="http://schemas.microsoft.com/office/drawing/2014/main" id="{A343AF70-0C88-5E59-2D5F-6E9CFA410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0930" y="1021080"/>
            <a:ext cx="44196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154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Ambizione</a:t>
            </a:r>
            <a:r>
              <a:rPr lang="en-GB" dirty="0"/>
              <a:t> </a:t>
            </a:r>
            <a:r>
              <a:rPr lang="en-GB" dirty="0" err="1"/>
              <a:t>ecologica</a:t>
            </a:r>
            <a:r>
              <a:rPr lang="en-GB" dirty="0"/>
              <a:t> vs </a:t>
            </a:r>
            <a:r>
              <a:rPr lang="en-GB" dirty="0" err="1"/>
              <a:t>costi</a:t>
            </a:r>
            <a:r>
              <a:rPr lang="en-GB" dirty="0"/>
              <a:t> e </a:t>
            </a:r>
            <a:r>
              <a:rPr lang="en-GB" dirty="0" err="1"/>
              <a:t>difficoltà</a:t>
            </a:r>
            <a:r>
              <a:rPr lang="en-GB" dirty="0"/>
              <a:t> 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Esempio</a:t>
            </a:r>
            <a:r>
              <a:rPr lang="en-GB" dirty="0"/>
              <a:t> </a:t>
            </a:r>
            <a:r>
              <a:rPr lang="en-GB" dirty="0" err="1"/>
              <a:t>nuova</a:t>
            </a:r>
            <a:r>
              <a:rPr lang="en-GB" dirty="0"/>
              <a:t> </a:t>
            </a:r>
            <a:r>
              <a:rPr lang="en-GB" dirty="0" err="1"/>
              <a:t>direttiva</a:t>
            </a:r>
            <a:r>
              <a:rPr lang="en-GB" dirty="0"/>
              <a:t> </a:t>
            </a:r>
            <a:r>
              <a:rPr lang="en-GB" dirty="0" err="1"/>
              <a:t>acque</a:t>
            </a:r>
            <a:r>
              <a:rPr lang="en-GB" dirty="0"/>
              <a:t> </a:t>
            </a:r>
            <a:r>
              <a:rPr lang="en-GB" dirty="0" err="1"/>
              <a:t>reflue</a:t>
            </a:r>
            <a:r>
              <a:rPr lang="en-GB" dirty="0"/>
              <a:t>: </a:t>
            </a:r>
          </a:p>
          <a:p>
            <a:r>
              <a:rPr lang="en-GB" dirty="0"/>
              <a:t>	- </a:t>
            </a:r>
            <a:r>
              <a:rPr lang="en-GB" dirty="0" err="1"/>
              <a:t>limiti</a:t>
            </a:r>
            <a:r>
              <a:rPr lang="en-GB" dirty="0"/>
              <a:t> </a:t>
            </a:r>
            <a:r>
              <a:rPr lang="en-GB" dirty="0" err="1"/>
              <a:t>stringenti</a:t>
            </a:r>
            <a:r>
              <a:rPr lang="en-GB" dirty="0"/>
              <a:t>, </a:t>
            </a:r>
            <a:r>
              <a:rPr lang="en-GB" dirty="0" err="1"/>
              <a:t>neutralità</a:t>
            </a:r>
            <a:r>
              <a:rPr lang="en-GB" dirty="0"/>
              <a:t> </a:t>
            </a:r>
            <a:r>
              <a:rPr lang="en-GB" dirty="0" err="1"/>
              <a:t>energetica</a:t>
            </a:r>
            <a:r>
              <a:rPr lang="en-GB" dirty="0"/>
              <a:t>, </a:t>
            </a:r>
            <a:r>
              <a:rPr lang="en-GB" dirty="0" err="1"/>
              <a:t>gestione</a:t>
            </a:r>
            <a:r>
              <a:rPr lang="en-GB" dirty="0"/>
              <a:t> </a:t>
            </a:r>
            <a:r>
              <a:rPr lang="en-GB" dirty="0" err="1"/>
              <a:t>acque</a:t>
            </a:r>
            <a:r>
              <a:rPr lang="en-GB" dirty="0"/>
              <a:t> di </a:t>
            </a:r>
            <a:r>
              <a:rPr lang="en-GB" dirty="0" err="1"/>
              <a:t>pioggia</a:t>
            </a:r>
            <a:endParaRPr lang="en-GB" dirty="0"/>
          </a:p>
          <a:p>
            <a:r>
              <a:rPr lang="en-GB" dirty="0"/>
              <a:t>	- Il </a:t>
            </a:r>
            <a:r>
              <a:rPr lang="en-GB" dirty="0" err="1"/>
              <a:t>gioco</a:t>
            </a:r>
            <a:r>
              <a:rPr lang="en-GB" dirty="0"/>
              <a:t> vale la candela? E poi chi </a:t>
            </a:r>
            <a:r>
              <a:rPr lang="en-GB" dirty="0" err="1"/>
              <a:t>paga</a:t>
            </a:r>
            <a:r>
              <a:rPr lang="en-GB" dirty="0"/>
              <a:t>? </a:t>
            </a:r>
          </a:p>
          <a:p>
            <a:r>
              <a:rPr lang="en-GB" dirty="0"/>
              <a:t>Ma </a:t>
            </a:r>
            <a:r>
              <a:rPr lang="en-GB" dirty="0" err="1"/>
              <a:t>anche</a:t>
            </a:r>
            <a:r>
              <a:rPr lang="en-GB" dirty="0"/>
              <a:t>: </a:t>
            </a:r>
          </a:p>
          <a:p>
            <a:pPr>
              <a:buFontTx/>
              <a:buChar char="-"/>
            </a:pPr>
            <a:r>
              <a:rPr lang="en-GB" dirty="0" err="1"/>
              <a:t>Autonomia</a:t>
            </a:r>
            <a:r>
              <a:rPr lang="en-GB" dirty="0"/>
              <a:t> </a:t>
            </a:r>
            <a:r>
              <a:rPr lang="en-GB" dirty="0" err="1"/>
              <a:t>energetica</a:t>
            </a:r>
            <a:endParaRPr lang="en-GB" dirty="0"/>
          </a:p>
          <a:p>
            <a:pPr>
              <a:buFontTx/>
              <a:buChar char="-"/>
            </a:pPr>
            <a:r>
              <a:rPr lang="en-GB" dirty="0" err="1"/>
              <a:t>Vantaggi</a:t>
            </a:r>
            <a:r>
              <a:rPr lang="en-GB" dirty="0"/>
              <a:t> per </a:t>
            </a:r>
            <a:r>
              <a:rPr lang="en-GB" dirty="0" err="1"/>
              <a:t>il</a:t>
            </a:r>
            <a:r>
              <a:rPr lang="en-GB" dirty="0"/>
              <a:t> </a:t>
            </a:r>
            <a:r>
              <a:rPr lang="en-GB" dirty="0" err="1"/>
              <a:t>riuso</a:t>
            </a:r>
            <a:r>
              <a:rPr lang="en-GB" dirty="0"/>
              <a:t> </a:t>
            </a:r>
            <a:r>
              <a:rPr lang="en-GB" dirty="0" err="1"/>
              <a:t>dei</a:t>
            </a:r>
            <a:r>
              <a:rPr lang="en-GB" dirty="0"/>
              <a:t> </a:t>
            </a:r>
            <a:r>
              <a:rPr lang="en-GB" dirty="0" err="1"/>
              <a:t>reflui</a:t>
            </a:r>
            <a:r>
              <a:rPr lang="en-GB" dirty="0"/>
              <a:t> e </a:t>
            </a:r>
            <a:r>
              <a:rPr lang="en-GB" dirty="0" err="1"/>
              <a:t>il</a:t>
            </a:r>
            <a:r>
              <a:rPr lang="en-GB" dirty="0"/>
              <a:t> </a:t>
            </a:r>
            <a:r>
              <a:rPr lang="en-GB" dirty="0" err="1"/>
              <a:t>recupero</a:t>
            </a:r>
            <a:r>
              <a:rPr lang="en-GB" dirty="0"/>
              <a:t> di </a:t>
            </a:r>
            <a:r>
              <a:rPr lang="en-GB" dirty="0" err="1"/>
              <a:t>materiali</a:t>
            </a:r>
            <a:r>
              <a:rPr lang="en-GB" dirty="0"/>
              <a:t>  </a:t>
            </a:r>
          </a:p>
          <a:p>
            <a:pPr>
              <a:buFontTx/>
              <a:buChar char="-"/>
            </a:pPr>
            <a:r>
              <a:rPr lang="en-GB" dirty="0" err="1"/>
              <a:t>Spinta</a:t>
            </a:r>
            <a:r>
              <a:rPr lang="en-GB" dirty="0"/>
              <a:t> </a:t>
            </a:r>
            <a:r>
              <a:rPr lang="en-GB" dirty="0" err="1"/>
              <a:t>all’innovazione</a:t>
            </a:r>
            <a:r>
              <a:rPr lang="en-GB" dirty="0"/>
              <a:t> </a:t>
            </a:r>
            <a:r>
              <a:rPr lang="en-GB" dirty="0" err="1"/>
              <a:t>ed</a:t>
            </a:r>
            <a:r>
              <a:rPr lang="en-GB" dirty="0"/>
              <a:t> </a:t>
            </a:r>
            <a:r>
              <a:rPr lang="en-GB" dirty="0" err="1"/>
              <a:t>efficienza</a:t>
            </a:r>
            <a:r>
              <a:rPr lang="en-GB" dirty="0"/>
              <a:t> </a:t>
            </a:r>
          </a:p>
          <a:p>
            <a:pPr>
              <a:buFontTx/>
              <a:buChar char="-"/>
            </a:pPr>
            <a:r>
              <a:rPr lang="en-GB" dirty="0" err="1"/>
              <a:t>Benefici</a:t>
            </a:r>
            <a:r>
              <a:rPr lang="en-GB" dirty="0"/>
              <a:t> per la </a:t>
            </a:r>
            <a:r>
              <a:rPr lang="en-GB" dirty="0" err="1"/>
              <a:t>qualità</a:t>
            </a:r>
            <a:r>
              <a:rPr lang="en-GB" dirty="0"/>
              <a:t> </a:t>
            </a:r>
            <a:r>
              <a:rPr lang="en-GB" dirty="0" err="1"/>
              <a:t>della</a:t>
            </a:r>
            <a:r>
              <a:rPr lang="en-GB" dirty="0"/>
              <a:t> vita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0440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00872" y="615"/>
            <a:ext cx="10263893" cy="782357"/>
          </a:xfrm>
        </p:spPr>
        <p:txBody>
          <a:bodyPr/>
          <a:lstStyle/>
          <a:p>
            <a:r>
              <a:rPr lang="en-GB" dirty="0" err="1"/>
              <a:t>Ridurre</a:t>
            </a:r>
            <a:r>
              <a:rPr lang="en-GB" dirty="0"/>
              <a:t> i </a:t>
            </a:r>
            <a:r>
              <a:rPr lang="en-GB" dirty="0" err="1"/>
              <a:t>consumi</a:t>
            </a:r>
            <a:r>
              <a:rPr lang="en-GB" dirty="0"/>
              <a:t> </a:t>
            </a:r>
            <a:r>
              <a:rPr lang="en-GB" dirty="0" err="1"/>
              <a:t>elettrici</a:t>
            </a:r>
            <a:r>
              <a:rPr lang="en-GB" dirty="0"/>
              <a:t> </a:t>
            </a:r>
            <a:r>
              <a:rPr lang="en-GB" dirty="0" err="1"/>
              <a:t>dei</a:t>
            </a:r>
            <a:r>
              <a:rPr lang="en-GB" dirty="0"/>
              <a:t> </a:t>
            </a:r>
            <a:r>
              <a:rPr lang="en-GB" dirty="0" err="1"/>
              <a:t>depuratori</a:t>
            </a:r>
            <a:endParaRPr lang="fr-F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52636" y="946944"/>
            <a:ext cx="6867839" cy="44378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19300" y="6367727"/>
            <a:ext cx="88582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hlinkClick r:id="rId4"/>
              </a:rPr>
              <a:t>https://iopscience.iop.org/article/10.1088/1748-9326/ab0b54/meta</a:t>
            </a:r>
            <a:r>
              <a:rPr lang="fr-FR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292100" y="5090319"/>
            <a:ext cx="8153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/>
              <a:t>Oggi</a:t>
            </a:r>
            <a:r>
              <a:rPr lang="en-US" sz="2400" b="1" dirty="0"/>
              <a:t> ~24 747 </a:t>
            </a:r>
            <a:r>
              <a:rPr lang="en-US" sz="2400" b="1" dirty="0" err="1"/>
              <a:t>GWh</a:t>
            </a:r>
            <a:r>
              <a:rPr lang="en-US" sz="2400" b="1" dirty="0"/>
              <a:t> yr</a:t>
            </a:r>
            <a:r>
              <a:rPr lang="en-US" sz="2400" b="1" baseline="30000" dirty="0"/>
              <a:t>−1</a:t>
            </a:r>
          </a:p>
          <a:p>
            <a:r>
              <a:rPr lang="en-US" sz="2400" b="1" dirty="0"/>
              <a:t>“</a:t>
            </a:r>
            <a:r>
              <a:rPr lang="en-US" sz="2400" b="1" dirty="0" err="1"/>
              <a:t>convergenza</a:t>
            </a:r>
            <a:r>
              <a:rPr lang="en-US" sz="2400" b="1" dirty="0"/>
              <a:t> </a:t>
            </a:r>
            <a:r>
              <a:rPr lang="en-US" sz="2400" b="1" dirty="0" err="1"/>
              <a:t>alla</a:t>
            </a:r>
            <a:r>
              <a:rPr lang="en-US" sz="2400" b="1" dirty="0"/>
              <a:t> media”: -5500 </a:t>
            </a:r>
            <a:r>
              <a:rPr lang="en-US" sz="2400" b="1" dirty="0" err="1"/>
              <a:t>GWh</a:t>
            </a:r>
            <a:r>
              <a:rPr lang="en-US" sz="2400" b="1" dirty="0"/>
              <a:t> yr</a:t>
            </a:r>
            <a:r>
              <a:rPr lang="en-US" sz="2400" b="1" baseline="30000" dirty="0"/>
              <a:t>−1 </a:t>
            </a:r>
          </a:p>
          <a:p>
            <a:r>
              <a:rPr lang="en-US" sz="2400" b="1" dirty="0"/>
              <a:t>“</a:t>
            </a:r>
            <a:r>
              <a:rPr lang="en-US" sz="2400" b="1" dirty="0" err="1"/>
              <a:t>misure</a:t>
            </a:r>
            <a:r>
              <a:rPr lang="en-US" sz="2400" b="1" dirty="0"/>
              <a:t> </a:t>
            </a:r>
            <a:r>
              <a:rPr lang="en-US" sz="2400" b="1" dirty="0" err="1"/>
              <a:t>ottimizzate</a:t>
            </a:r>
            <a:r>
              <a:rPr lang="en-US" sz="2400" b="1" dirty="0"/>
              <a:t>”: -13 500 </a:t>
            </a:r>
            <a:r>
              <a:rPr lang="en-US" sz="2400" b="1" dirty="0" err="1"/>
              <a:t>GWh</a:t>
            </a:r>
            <a:r>
              <a:rPr lang="en-US" sz="2400" b="1" dirty="0"/>
              <a:t> yr</a:t>
            </a:r>
            <a:r>
              <a:rPr lang="en-US" sz="2400" b="1" baseline="30000" dirty="0"/>
              <a:t>−1</a:t>
            </a:r>
            <a:endParaRPr lang="fr-FR" sz="2400" b="1" baseline="30000" dirty="0"/>
          </a:p>
        </p:txBody>
      </p:sp>
    </p:spTree>
    <p:extLst>
      <p:ext uri="{BB962C8B-B14F-4D97-AF65-F5344CB8AC3E}">
        <p14:creationId xmlns:p14="http://schemas.microsoft.com/office/powerpoint/2010/main" val="1411631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8816" y="-104230"/>
            <a:ext cx="10263893" cy="782357"/>
          </a:xfrm>
        </p:spPr>
        <p:txBody>
          <a:bodyPr/>
          <a:lstStyle/>
          <a:p>
            <a:r>
              <a:rPr lang="en-GB" dirty="0" err="1"/>
              <a:t>Alghe</a:t>
            </a:r>
            <a:r>
              <a:rPr lang="en-GB" dirty="0"/>
              <a:t> e </a:t>
            </a:r>
            <a:r>
              <a:rPr lang="en-GB" dirty="0" err="1"/>
              <a:t>trattamento</a:t>
            </a:r>
            <a:r>
              <a:rPr lang="en-GB" dirty="0"/>
              <a:t> </a:t>
            </a:r>
            <a:r>
              <a:rPr lang="en-GB" dirty="0" err="1"/>
              <a:t>dei</a:t>
            </a:r>
            <a:r>
              <a:rPr lang="en-GB" dirty="0"/>
              <a:t> </a:t>
            </a:r>
            <a:r>
              <a:rPr lang="en-GB" dirty="0" err="1"/>
              <a:t>reflui</a:t>
            </a:r>
            <a:endParaRPr lang="fr-F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757" y="981075"/>
            <a:ext cx="9528233" cy="4854575"/>
          </a:xfrm>
        </p:spPr>
      </p:pic>
      <p:sp>
        <p:nvSpPr>
          <p:cNvPr id="5" name="Rectangle 4"/>
          <p:cNvSpPr/>
          <p:nvPr/>
        </p:nvSpPr>
        <p:spPr>
          <a:xfrm>
            <a:off x="1289050" y="6138598"/>
            <a:ext cx="79184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hlinkClick r:id="rId3"/>
              </a:rPr>
              <a:t>https://www.frontiersin.org/articles/10.3389/fbioe.2022.904046/full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46576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Desalination 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7154" y="1825624"/>
            <a:ext cx="5648057" cy="4170363"/>
          </a:xfrm>
        </p:spPr>
        <p:txBody>
          <a:bodyPr/>
          <a:lstStyle/>
          <a:p>
            <a:pPr>
              <a:buFontTx/>
              <a:buChar char="-"/>
            </a:pPr>
            <a:r>
              <a:rPr lang="en-GB" sz="2000" dirty="0"/>
              <a:t>“central hub in </a:t>
            </a:r>
            <a:r>
              <a:rPr lang="en-GB" sz="2000" dirty="0" err="1"/>
              <a:t>desal</a:t>
            </a:r>
            <a:r>
              <a:rPr lang="en-GB" sz="2000" dirty="0"/>
              <a:t> innovation” (33% of global vendors are in EU)</a:t>
            </a:r>
          </a:p>
          <a:p>
            <a:pPr>
              <a:buFontTx/>
              <a:buChar char="-"/>
            </a:pPr>
            <a:r>
              <a:rPr lang="en-GB" sz="2000" dirty="0">
                <a:solidFill>
                  <a:srgbClr val="FF0000"/>
                </a:solidFill>
              </a:rPr>
              <a:t>BUT </a:t>
            </a:r>
            <a:r>
              <a:rPr lang="en-GB" sz="2000" dirty="0"/>
              <a:t>Limited patent activity (17% of global ) </a:t>
            </a:r>
          </a:p>
          <a:p>
            <a:pPr>
              <a:buFontTx/>
              <a:buChar char="-"/>
            </a:pPr>
            <a:r>
              <a:rPr lang="en-GB" sz="2000" dirty="0"/>
              <a:t>Market turned to “replacement” (membranes): low margins, high competition </a:t>
            </a:r>
          </a:p>
          <a:p>
            <a:pPr>
              <a:buFontTx/>
              <a:buChar char="-"/>
            </a:pPr>
            <a:r>
              <a:rPr lang="en-GB" sz="2000" dirty="0"/>
              <a:t>Need to boost innovation/new plants</a:t>
            </a:r>
          </a:p>
          <a:p>
            <a:pPr lvl="1">
              <a:buFontTx/>
              <a:buChar char="-"/>
            </a:pPr>
            <a:r>
              <a:rPr lang="en-GB" sz="1800" dirty="0"/>
              <a:t>Energy </a:t>
            </a:r>
          </a:p>
          <a:p>
            <a:pPr lvl="1">
              <a:buFontTx/>
              <a:buChar char="-"/>
            </a:pPr>
            <a:r>
              <a:rPr lang="en-GB" sz="1800" dirty="0"/>
              <a:t>Brine </a:t>
            </a:r>
          </a:p>
          <a:p>
            <a:pPr lvl="1">
              <a:buFontTx/>
              <a:buChar char="-"/>
            </a:pPr>
            <a:r>
              <a:rPr lang="en-GB" sz="1800" dirty="0"/>
              <a:t>Reuse </a:t>
            </a:r>
          </a:p>
          <a:p>
            <a:pPr marL="457200" lvl="1" indent="0"/>
            <a:endParaRPr lang="en-GB" sz="1800" dirty="0"/>
          </a:p>
          <a:p>
            <a:pPr>
              <a:buFontTx/>
              <a:buChar char="-"/>
            </a:pPr>
            <a:endParaRPr lang="fr-FR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3288" y="575835"/>
            <a:ext cx="5081772" cy="451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909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4073" y="525157"/>
            <a:ext cx="6673311" cy="52403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117" y="433136"/>
            <a:ext cx="10912187" cy="541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91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81857" y="1655358"/>
            <a:ext cx="9886676" cy="41703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31235" y="6252395"/>
            <a:ext cx="56477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hlinkClick r:id="rId4"/>
              </a:rPr>
              <a:t>https://www.nature.com/articles/s41586-023-06468-9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0527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37621"/>
            <a:ext cx="4768850" cy="66409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18828" y="137621"/>
            <a:ext cx="56477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hlinkClick r:id="rId3"/>
              </a:rPr>
              <a:t>https://www.nature.com/articles/s41558-022-01540-0</a:t>
            </a:r>
            <a:r>
              <a:rPr lang="fr-FR" dirty="0"/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3403" y="1778551"/>
            <a:ext cx="3626036" cy="33591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4135" y="888199"/>
            <a:ext cx="9755304" cy="448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35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Nuovi</a:t>
            </a:r>
            <a:r>
              <a:rPr lang="en-GB" dirty="0"/>
              <a:t> business models  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Impianti</a:t>
            </a:r>
            <a:r>
              <a:rPr lang="en-GB" dirty="0"/>
              <a:t> di </a:t>
            </a:r>
            <a:r>
              <a:rPr lang="en-GB" dirty="0" err="1"/>
              <a:t>depurazione</a:t>
            </a:r>
            <a:r>
              <a:rPr lang="en-GB" dirty="0"/>
              <a:t> </a:t>
            </a:r>
            <a:r>
              <a:rPr lang="en-GB" dirty="0">
                <a:sym typeface="Wingdings" panose="05000000000000000000" pitchFamily="2" charset="2"/>
              </a:rPr>
              <a:t> </a:t>
            </a:r>
            <a:r>
              <a:rPr lang="en-GB" dirty="0" err="1">
                <a:sym typeface="Wingdings" panose="05000000000000000000" pitchFamily="2" charset="2"/>
              </a:rPr>
              <a:t>gestione</a:t>
            </a:r>
            <a:r>
              <a:rPr lang="en-GB" dirty="0">
                <a:sym typeface="Wingdings" panose="05000000000000000000" pitchFamily="2" charset="2"/>
              </a:rPr>
              <a:t> di </a:t>
            </a:r>
            <a:r>
              <a:rPr lang="en-GB" dirty="0" err="1">
                <a:sym typeface="Wingdings" panose="05000000000000000000" pitchFamily="2" charset="2"/>
              </a:rPr>
              <a:t>risorse</a:t>
            </a:r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en-GB" dirty="0" err="1">
                <a:sym typeface="Wingdings" panose="05000000000000000000" pitchFamily="2" charset="2"/>
              </a:rPr>
              <a:t>ed</a:t>
            </a:r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en-GB" dirty="0" err="1">
                <a:sym typeface="Wingdings" panose="05000000000000000000" pitchFamily="2" charset="2"/>
              </a:rPr>
              <a:t>energia</a:t>
            </a:r>
            <a:r>
              <a:rPr lang="en-GB" dirty="0">
                <a:sym typeface="Wingdings" panose="05000000000000000000" pitchFamily="2" charset="2"/>
              </a:rPr>
              <a:t> </a:t>
            </a:r>
          </a:p>
          <a:p>
            <a:r>
              <a:rPr lang="en-GB" dirty="0">
                <a:sym typeface="Wingdings" panose="05000000000000000000" pitchFamily="2" charset="2"/>
              </a:rPr>
              <a:t>	</a:t>
            </a:r>
            <a:r>
              <a:rPr lang="en-GB" dirty="0" err="1">
                <a:sym typeface="Wingdings" panose="05000000000000000000" pitchFamily="2" charset="2"/>
              </a:rPr>
              <a:t>più</a:t>
            </a:r>
            <a:r>
              <a:rPr lang="en-GB" dirty="0">
                <a:sym typeface="Wingdings" panose="05000000000000000000" pitchFamily="2" charset="2"/>
              </a:rPr>
              <a:t> in </a:t>
            </a:r>
            <a:r>
              <a:rPr lang="en-GB" dirty="0" err="1">
                <a:sym typeface="Wingdings" panose="05000000000000000000" pitchFamily="2" charset="2"/>
              </a:rPr>
              <a:t>generale</a:t>
            </a:r>
            <a:r>
              <a:rPr lang="en-GB" dirty="0">
                <a:sym typeface="Wingdings" panose="05000000000000000000" pitchFamily="2" charset="2"/>
              </a:rPr>
              <a:t>: </a:t>
            </a:r>
            <a:r>
              <a:rPr lang="en-GB" dirty="0" err="1">
                <a:sym typeface="Wingdings" panose="05000000000000000000" pitchFamily="2" charset="2"/>
              </a:rPr>
              <a:t>economia</a:t>
            </a:r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en-GB" dirty="0" err="1">
                <a:sym typeface="Wingdings" panose="05000000000000000000" pitchFamily="2" charset="2"/>
              </a:rPr>
              <a:t>circolare</a:t>
            </a:r>
            <a:r>
              <a:rPr lang="en-GB" dirty="0">
                <a:sym typeface="Wingdings" panose="05000000000000000000" pitchFamily="2" charset="2"/>
              </a:rPr>
              <a:t>/</a:t>
            </a:r>
            <a:r>
              <a:rPr lang="en-GB" dirty="0" err="1">
                <a:sym typeface="Wingdings" panose="05000000000000000000" pitchFamily="2" charset="2"/>
              </a:rPr>
              <a:t>ecologia</a:t>
            </a:r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en-GB" dirty="0" err="1">
                <a:sym typeface="Wingdings" panose="05000000000000000000" pitchFamily="2" charset="2"/>
              </a:rPr>
              <a:t>industriale</a:t>
            </a:r>
            <a:r>
              <a:rPr lang="en-GB" dirty="0">
                <a:sym typeface="Wingdings" panose="05000000000000000000" pitchFamily="2" charset="2"/>
              </a:rPr>
              <a:t> </a:t>
            </a:r>
          </a:p>
          <a:p>
            <a:r>
              <a:rPr lang="en-GB" dirty="0" err="1">
                <a:sym typeface="Wingdings" panose="05000000000000000000" pitchFamily="2" charset="2"/>
              </a:rPr>
              <a:t>Tecnologie</a:t>
            </a:r>
            <a:r>
              <a:rPr lang="en-GB" dirty="0">
                <a:sym typeface="Wingdings" panose="05000000000000000000" pitchFamily="2" charset="2"/>
              </a:rPr>
              <a:t> per </a:t>
            </a:r>
            <a:r>
              <a:rPr lang="en-GB" dirty="0" err="1">
                <a:sym typeface="Wingdings" panose="05000000000000000000" pitchFamily="2" charset="2"/>
              </a:rPr>
              <a:t>il</a:t>
            </a:r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en-GB" dirty="0" err="1">
                <a:sym typeface="Wingdings" panose="05000000000000000000" pitchFamily="2" charset="2"/>
              </a:rPr>
              <a:t>trattamento</a:t>
            </a:r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en-GB" dirty="0" err="1">
                <a:sym typeface="Wingdings" panose="05000000000000000000" pitchFamily="2" charset="2"/>
              </a:rPr>
              <a:t>avanzato</a:t>
            </a:r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en-GB" dirty="0" err="1">
                <a:sym typeface="Wingdings" panose="05000000000000000000" pitchFamily="2" charset="2"/>
              </a:rPr>
              <a:t>dei</a:t>
            </a:r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en-GB" dirty="0" err="1">
                <a:sym typeface="Wingdings" panose="05000000000000000000" pitchFamily="2" charset="2"/>
              </a:rPr>
              <a:t>reflui</a:t>
            </a:r>
            <a:r>
              <a:rPr lang="en-GB" dirty="0">
                <a:sym typeface="Wingdings" panose="05000000000000000000" pitchFamily="2" charset="2"/>
              </a:rPr>
              <a:t>, a basso </a:t>
            </a:r>
            <a:r>
              <a:rPr lang="en-GB" dirty="0" err="1">
                <a:sym typeface="Wingdings" panose="05000000000000000000" pitchFamily="2" charset="2"/>
              </a:rPr>
              <a:t>consumo</a:t>
            </a:r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en-GB" dirty="0" err="1">
                <a:sym typeface="Wingdings" panose="05000000000000000000" pitchFamily="2" charset="2"/>
              </a:rPr>
              <a:t>energetico</a:t>
            </a:r>
            <a:r>
              <a:rPr lang="en-GB" dirty="0">
                <a:sym typeface="Wingdings" panose="05000000000000000000" pitchFamily="2" charset="2"/>
              </a:rPr>
              <a:t>, con </a:t>
            </a:r>
            <a:r>
              <a:rPr lang="en-GB" dirty="0" err="1">
                <a:sym typeface="Wingdings" panose="05000000000000000000" pitchFamily="2" charset="2"/>
              </a:rPr>
              <a:t>biomateriali</a:t>
            </a:r>
            <a:r>
              <a:rPr lang="en-GB" dirty="0">
                <a:sym typeface="Wingdings" panose="05000000000000000000" pitchFamily="2" charset="2"/>
              </a:rPr>
              <a:t> di </a:t>
            </a:r>
            <a:r>
              <a:rPr lang="en-GB" dirty="0" err="1">
                <a:sym typeface="Wingdings" panose="05000000000000000000" pitchFamily="2" charset="2"/>
              </a:rPr>
              <a:t>recupero</a:t>
            </a:r>
            <a:r>
              <a:rPr lang="en-GB" dirty="0">
                <a:sym typeface="Wingdings" panose="05000000000000000000" pitchFamily="2" charset="2"/>
              </a:rPr>
              <a:t> </a:t>
            </a:r>
          </a:p>
          <a:p>
            <a:r>
              <a:rPr lang="en-GB" dirty="0" err="1">
                <a:sym typeface="Wingdings" panose="05000000000000000000" pitchFamily="2" charset="2"/>
              </a:rPr>
              <a:t>Digitalizzazione</a:t>
            </a:r>
            <a:r>
              <a:rPr lang="en-GB" dirty="0">
                <a:sym typeface="Wingdings" panose="05000000000000000000" pitchFamily="2" charset="2"/>
              </a:rPr>
              <a:t> e </a:t>
            </a:r>
            <a:r>
              <a:rPr lang="en-GB" dirty="0" err="1">
                <a:sym typeface="Wingdings" panose="05000000000000000000" pitchFamily="2" charset="2"/>
              </a:rPr>
              <a:t>ottimizzazione</a:t>
            </a:r>
            <a:r>
              <a:rPr lang="en-GB" dirty="0">
                <a:sym typeface="Wingdings" panose="05000000000000000000" pitchFamily="2" charset="2"/>
              </a:rPr>
              <a:t>, </a:t>
            </a:r>
            <a:r>
              <a:rPr lang="en-GB" dirty="0" err="1">
                <a:sym typeface="Wingdings" panose="05000000000000000000" pitchFamily="2" charset="2"/>
              </a:rPr>
              <a:t>gestione</a:t>
            </a:r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en-GB" dirty="0" err="1">
                <a:sym typeface="Wingdings" panose="05000000000000000000" pitchFamily="2" charset="2"/>
              </a:rPr>
              <a:t>centralizzata</a:t>
            </a:r>
            <a:r>
              <a:rPr lang="en-GB" dirty="0">
                <a:sym typeface="Wingdings" panose="05000000000000000000" pitchFamily="2" charset="2"/>
              </a:rPr>
              <a:t> di </a:t>
            </a:r>
            <a:r>
              <a:rPr lang="en-GB" dirty="0" err="1">
                <a:sym typeface="Wingdings" panose="05000000000000000000" pitchFamily="2" charset="2"/>
              </a:rPr>
              <a:t>impianti</a:t>
            </a:r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en-GB" dirty="0" err="1">
                <a:sym typeface="Wingdings" panose="05000000000000000000" pitchFamily="2" charset="2"/>
              </a:rPr>
              <a:t>distribuiti</a:t>
            </a:r>
            <a:r>
              <a:rPr lang="en-GB" dirty="0">
                <a:sym typeface="Wingdings" panose="05000000000000000000" pitchFamily="2" charset="2"/>
              </a:rPr>
              <a:t> (</a:t>
            </a:r>
            <a:r>
              <a:rPr lang="en-GB" dirty="0" err="1">
                <a:sym typeface="Wingdings" panose="05000000000000000000" pitchFamily="2" charset="2"/>
              </a:rPr>
              <a:t>es</a:t>
            </a:r>
            <a:r>
              <a:rPr lang="en-GB" dirty="0">
                <a:sym typeface="Wingdings" panose="05000000000000000000" pitchFamily="2" charset="2"/>
              </a:rPr>
              <a:t>. IAS, CSO) </a:t>
            </a:r>
          </a:p>
          <a:p>
            <a:r>
              <a:rPr lang="en-GB" dirty="0" err="1">
                <a:sym typeface="Wingdings" panose="05000000000000000000" pitchFamily="2" charset="2"/>
              </a:rPr>
              <a:t>Innovazione</a:t>
            </a:r>
            <a:r>
              <a:rPr lang="en-GB" dirty="0">
                <a:sym typeface="Wingdings" panose="05000000000000000000" pitchFamily="2" charset="2"/>
              </a:rPr>
              <a:t> e leadership </a:t>
            </a:r>
            <a:r>
              <a:rPr lang="en-GB" dirty="0" err="1">
                <a:sym typeface="Wingdings" panose="05000000000000000000" pitchFamily="2" charset="2"/>
              </a:rPr>
              <a:t>industriale</a:t>
            </a:r>
            <a:endParaRPr lang="en-GB" dirty="0">
              <a:sym typeface="Wingdings" panose="05000000000000000000" pitchFamily="2" charset="2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62381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9908" y="5915750"/>
            <a:ext cx="10263893" cy="782357"/>
          </a:xfrm>
        </p:spPr>
        <p:txBody>
          <a:bodyPr/>
          <a:lstStyle/>
          <a:p>
            <a:r>
              <a:rPr lang="fr-FR" sz="2000" dirty="0">
                <a:latin typeface="Arial Narrow" panose="020B0606020202030204" pitchFamily="34" charset="0"/>
                <a:hlinkClick r:id="rId2"/>
              </a:rPr>
              <a:t>https://ec.europa.eu/commission/presscorner/detail/en/ip_23_510</a:t>
            </a:r>
            <a:r>
              <a:rPr lang="fr-FR" sz="2000" dirty="0">
                <a:latin typeface="Arial Narrow" panose="020B0606020202030204" pitchFamily="34" charset="0"/>
              </a:rPr>
              <a:t> </a:t>
            </a:r>
            <a:endParaRPr lang="fr-FR" dirty="0">
              <a:latin typeface="Arial Narrow" panose="020B060602020203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75895" y="-7708"/>
            <a:ext cx="4694239" cy="631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7272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0090" y="903142"/>
            <a:ext cx="10263893" cy="782357"/>
          </a:xfrm>
        </p:spPr>
        <p:txBody>
          <a:bodyPr/>
          <a:lstStyle/>
          <a:p>
            <a:r>
              <a:rPr lang="en-GB" dirty="0" err="1">
                <a:sym typeface="Wingdings" panose="05000000000000000000" pitchFamily="2" charset="2"/>
              </a:rPr>
              <a:t>Nuovi</a:t>
            </a:r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en-GB" dirty="0" err="1">
                <a:sym typeface="Wingdings" panose="05000000000000000000" pitchFamily="2" charset="2"/>
              </a:rPr>
              <a:t>mercati</a:t>
            </a:r>
            <a:r>
              <a:rPr lang="en-GB" dirty="0">
                <a:sym typeface="Wingdings" panose="05000000000000000000" pitchFamily="2" charset="2"/>
              </a:rPr>
              <a:t> per </a:t>
            </a:r>
            <a:r>
              <a:rPr lang="en-GB" dirty="0" err="1">
                <a:sym typeface="Wingdings" panose="05000000000000000000" pitchFamily="2" charset="2"/>
              </a:rPr>
              <a:t>crediti</a:t>
            </a:r>
            <a:r>
              <a:rPr lang="en-GB" dirty="0">
                <a:sym typeface="Wingdings" panose="05000000000000000000" pitchFamily="2" charset="2"/>
              </a:rPr>
              <a:t> di </a:t>
            </a:r>
            <a:r>
              <a:rPr lang="en-GB" dirty="0" err="1">
                <a:sym typeface="Wingdings" panose="05000000000000000000" pitchFamily="2" charset="2"/>
              </a:rPr>
              <a:t>biodiversità</a:t>
            </a:r>
            <a:r>
              <a:rPr lang="en-GB" dirty="0">
                <a:sym typeface="Wingdings" panose="05000000000000000000" pitchFamily="2" charset="2"/>
              </a:rPr>
              <a:t>, </a:t>
            </a:r>
            <a:r>
              <a:rPr lang="en-GB" dirty="0" err="1">
                <a:sym typeface="Wingdings" panose="05000000000000000000" pitchFamily="2" charset="2"/>
              </a:rPr>
              <a:t>carbonio</a:t>
            </a:r>
            <a:r>
              <a:rPr lang="en-GB" dirty="0">
                <a:sym typeface="Wingdings" panose="05000000000000000000" pitchFamily="2" charset="2"/>
              </a:rPr>
              <a:t>, ecosystem services</a:t>
            </a:r>
            <a:br>
              <a:rPr lang="en-GB" dirty="0">
                <a:sym typeface="Wingdings" panose="05000000000000000000" pitchFamily="2" charset="2"/>
              </a:rPr>
            </a:br>
            <a:endParaRPr lang="fr-F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6311" y="1237759"/>
            <a:ext cx="8286911" cy="46396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29797" y="6581001"/>
            <a:ext cx="115130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hlinkClick r:id="rId3"/>
              </a:rPr>
              <a:t>https://www3.weforum.org/docs/WEF_2023_Biodiversity_Credits_Demand_Analysis_and_Market_Outlook.pdf</a:t>
            </a:r>
            <a:r>
              <a:rPr lang="fr-FR" sz="1200" dirty="0"/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6943" y="1237759"/>
            <a:ext cx="9163050" cy="49053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9561" y="1294320"/>
            <a:ext cx="9124950" cy="42386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29797" y="6304002"/>
            <a:ext cx="74340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hlinkClick r:id="rId6"/>
              </a:rPr>
              <a:t>https://climate.ec.europa.eu/eu-action/sustainable-carbon-cycles/carbon-removal-certification_en</a:t>
            </a:r>
            <a:r>
              <a:rPr lang="fr-FR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607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2799" y="1177145"/>
            <a:ext cx="9649629" cy="2249334"/>
          </a:xfrm>
        </p:spPr>
        <p:txBody>
          <a:bodyPr/>
          <a:lstStyle/>
          <a:p>
            <a:r>
              <a:rPr lang="it-IT" sz="4000" dirty="0"/>
              <a:t>GESTIONE DELL’ACQUA: QUALI AZIONI PER PASSARE DALLA LOGICA DELL’EMERGENZA</a:t>
            </a:r>
            <a:br>
              <a:rPr lang="it-IT" sz="4000" dirty="0"/>
            </a:br>
            <a:r>
              <a:rPr lang="it-IT" sz="4000" dirty="0"/>
              <a:t>ALL’ADATTAMENTO SOSTENIBILE?</a:t>
            </a:r>
            <a:endParaRPr lang="en-GB" sz="4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Alberto </a:t>
            </a:r>
            <a:r>
              <a:rPr lang="en-GB" dirty="0" err="1"/>
              <a:t>Pistocchi</a:t>
            </a:r>
            <a:endParaRPr lang="en-GB" dirty="0"/>
          </a:p>
          <a:p>
            <a:r>
              <a:rPr lang="en-GB" dirty="0"/>
              <a:t>Bergamo, 22 </a:t>
            </a:r>
            <a:r>
              <a:rPr lang="en-GB" dirty="0" err="1"/>
              <a:t>marzo</a:t>
            </a:r>
            <a:r>
              <a:rPr lang="en-GB" dirty="0"/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4154703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3789" y="186011"/>
            <a:ext cx="7513980" cy="56474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51648" y="5934670"/>
            <a:ext cx="113040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hlinkClick r:id="rId3"/>
              </a:rPr>
              <a:t>https://blogs.worldbank.org/sustainablecities/beyond-avoided-losses-capitalizing-secondary-benefits-investments-urban-flood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06207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Conclusioni</a:t>
            </a:r>
            <a:r>
              <a:rPr lang="en-GB" dirty="0"/>
              <a:t> 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Ambizione</a:t>
            </a:r>
            <a:r>
              <a:rPr lang="en-GB" dirty="0"/>
              <a:t> </a:t>
            </a:r>
            <a:r>
              <a:rPr lang="en-GB" dirty="0" err="1"/>
              <a:t>ecologica</a:t>
            </a:r>
            <a:r>
              <a:rPr lang="en-GB" dirty="0"/>
              <a:t> </a:t>
            </a:r>
            <a:r>
              <a:rPr lang="en-GB" dirty="0">
                <a:sym typeface="Wingdings" panose="05000000000000000000" pitchFamily="2" charset="2"/>
              </a:rPr>
              <a:t></a:t>
            </a:r>
            <a:r>
              <a:rPr lang="en-GB" dirty="0" err="1">
                <a:sym typeface="Wingdings" panose="05000000000000000000" pitchFamily="2" charset="2"/>
              </a:rPr>
              <a:t>protezione</a:t>
            </a:r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en-GB" dirty="0" err="1">
                <a:sym typeface="Wingdings" panose="05000000000000000000" pitchFamily="2" charset="2"/>
              </a:rPr>
              <a:t>socioeconomica</a:t>
            </a:r>
            <a:endParaRPr lang="en-GB" dirty="0">
              <a:sym typeface="Wingdings" panose="05000000000000000000" pitchFamily="2" charset="2"/>
            </a:endParaRPr>
          </a:p>
          <a:p>
            <a:r>
              <a:rPr lang="en-GB" dirty="0" err="1">
                <a:sym typeface="Wingdings" panose="05000000000000000000" pitchFamily="2" charset="2"/>
              </a:rPr>
              <a:t>Misure</a:t>
            </a:r>
            <a:r>
              <a:rPr lang="en-GB" dirty="0">
                <a:sym typeface="Wingdings" panose="05000000000000000000" pitchFamily="2" charset="2"/>
              </a:rPr>
              <a:t> (non </a:t>
            </a:r>
            <a:r>
              <a:rPr lang="en-GB" dirty="0" err="1">
                <a:sym typeface="Wingdings" panose="05000000000000000000" pitchFamily="2" charset="2"/>
              </a:rPr>
              <a:t>più</a:t>
            </a:r>
            <a:r>
              <a:rPr lang="en-GB" dirty="0">
                <a:sym typeface="Wingdings" panose="05000000000000000000" pitchFamily="2" charset="2"/>
              </a:rPr>
              <a:t>) di </a:t>
            </a:r>
            <a:r>
              <a:rPr lang="en-GB" dirty="0" err="1">
                <a:sym typeface="Wingdings" panose="05000000000000000000" pitchFamily="2" charset="2"/>
              </a:rPr>
              <a:t>emergenza</a:t>
            </a:r>
            <a:r>
              <a:rPr lang="en-GB" dirty="0">
                <a:sym typeface="Wingdings" panose="05000000000000000000" pitchFamily="2" charset="2"/>
              </a:rPr>
              <a:t> – </a:t>
            </a:r>
            <a:r>
              <a:rPr lang="en-GB" dirty="0" err="1">
                <a:sym typeface="Wingdings" panose="05000000000000000000" pitchFamily="2" charset="2"/>
              </a:rPr>
              <a:t>multifunzionalità</a:t>
            </a:r>
            <a:r>
              <a:rPr lang="en-GB" dirty="0">
                <a:sym typeface="Wingdings" panose="05000000000000000000" pitchFamily="2" charset="2"/>
              </a:rPr>
              <a:t> </a:t>
            </a:r>
          </a:p>
          <a:p>
            <a:r>
              <a:rPr lang="en-GB" dirty="0" err="1">
                <a:sym typeface="Wingdings" panose="05000000000000000000" pitchFamily="2" charset="2"/>
              </a:rPr>
              <a:t>Nuovi</a:t>
            </a:r>
            <a:r>
              <a:rPr lang="en-GB" dirty="0">
                <a:sym typeface="Wingdings" panose="05000000000000000000" pitchFamily="2" charset="2"/>
              </a:rPr>
              <a:t> business models  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42828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/>
              <a:t>Keep in touch</a:t>
            </a:r>
          </a:p>
        </p:txBody>
      </p:sp>
      <p:pic>
        <p:nvPicPr>
          <p:cNvPr id="4" name="Picture 3" descr="Follow the EU Science Hub in Twitter, Facebook, LinkedIn, YouTube and Instagram.">
            <a:extLst>
              <a:ext uri="{FF2B5EF4-FFF2-40B4-BE49-F238E27FC236}">
                <a16:creationId xmlns:a16="http://schemas.microsoft.com/office/drawing/2014/main" id="{487DCD04-8042-2943-24BE-BFEF305A3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22" y="2343149"/>
            <a:ext cx="4217346" cy="290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2391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2800" y="1146427"/>
            <a:ext cx="10800760" cy="124034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Thank you</a:t>
            </a:r>
          </a:p>
        </p:txBody>
      </p:sp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103" y="4043693"/>
            <a:ext cx="1023496" cy="358097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wrap="square" anchor="b" anchorCtr="0"/>
          <a:lstStyle/>
          <a:p>
            <a:r>
              <a:rPr lang="en-GB" sz="1050" b="1" dirty="0"/>
              <a:t>© European </a:t>
            </a:r>
            <a:r>
              <a:rPr lang="en-GB" sz="1050" b="1"/>
              <a:t>Union 2023</a:t>
            </a:r>
            <a:endParaRPr lang="en-GB" sz="1050" b="1" dirty="0"/>
          </a:p>
          <a:p>
            <a:r>
              <a:rPr lang="en-GB" sz="1050" dirty="0"/>
              <a:t>Unless otherwise noted the reuse of this presentation is authorised under the </a:t>
            </a:r>
            <a:r>
              <a:rPr lang="en-GB" sz="1050" dirty="0">
                <a:hlinkClick r:id="rId4"/>
              </a:rPr>
              <a:t>CC BY 4.0 </a:t>
            </a:r>
            <a:r>
              <a:rPr lang="en-GB" sz="1050" dirty="0"/>
              <a:t>license. For any use or reproduction of elements that are not owned by the EU, permission may need to be sought directly from the respective right holders.</a:t>
            </a:r>
          </a:p>
          <a:p>
            <a:r>
              <a:rPr lang="en-GB" sz="1050" dirty="0"/>
              <a:t>Slide </a:t>
            </a:r>
            <a:r>
              <a:rPr lang="en-GB" sz="1050" dirty="0">
                <a:solidFill>
                  <a:schemeClr val="accent6"/>
                </a:solidFill>
              </a:rPr>
              <a:t>xx</a:t>
            </a:r>
            <a:r>
              <a:rPr lang="en-GB" sz="1050" dirty="0"/>
              <a:t>: </a:t>
            </a:r>
            <a:r>
              <a:rPr lang="en-GB" sz="1050" dirty="0">
                <a:solidFill>
                  <a:schemeClr val="accent6"/>
                </a:solidFill>
              </a:rPr>
              <a:t>element concerned</a:t>
            </a:r>
            <a:r>
              <a:rPr lang="en-GB" sz="1050" dirty="0"/>
              <a:t>, source</a:t>
            </a:r>
            <a:r>
              <a:rPr lang="en-GB" sz="1050" dirty="0">
                <a:solidFill>
                  <a:schemeClr val="accent6"/>
                </a:solidFill>
              </a:rPr>
              <a:t>: e.g. Fotolia.com</a:t>
            </a:r>
            <a:r>
              <a:rPr lang="en-GB" sz="1050" dirty="0"/>
              <a:t>; Slide </a:t>
            </a:r>
            <a:r>
              <a:rPr lang="en-GB" sz="1050" dirty="0">
                <a:solidFill>
                  <a:schemeClr val="accent6"/>
                </a:solidFill>
              </a:rPr>
              <a:t>xx</a:t>
            </a:r>
            <a:r>
              <a:rPr lang="en-GB" sz="1050" dirty="0"/>
              <a:t>: </a:t>
            </a:r>
            <a:r>
              <a:rPr lang="en-GB" sz="1050" dirty="0">
                <a:solidFill>
                  <a:schemeClr val="accent6"/>
                </a:solidFill>
              </a:rPr>
              <a:t>element concerned</a:t>
            </a:r>
            <a:r>
              <a:rPr lang="en-GB" sz="1050" dirty="0"/>
              <a:t>, source: </a:t>
            </a:r>
            <a:r>
              <a:rPr lang="en-GB" sz="1050" dirty="0">
                <a:solidFill>
                  <a:schemeClr val="accent6"/>
                </a:solidFill>
              </a:rPr>
              <a:t>e.g. iStock.com</a:t>
            </a:r>
          </a:p>
        </p:txBody>
      </p:sp>
    </p:spTree>
    <p:extLst>
      <p:ext uri="{BB962C8B-B14F-4D97-AF65-F5344CB8AC3E}">
        <p14:creationId xmlns:p14="http://schemas.microsoft.com/office/powerpoint/2010/main" val="40498643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logo, schermata, Elementi grafici&#10;&#10;Descrizione generata automaticamente">
            <a:extLst>
              <a:ext uri="{FF2B5EF4-FFF2-40B4-BE49-F238E27FC236}">
                <a16:creationId xmlns:a16="http://schemas.microsoft.com/office/drawing/2014/main" id="{4195CC70-FC10-231A-D844-2C409CD4B9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0514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75A1A8B6-F012-3DAD-F8AB-2B90FD6A0C92}"/>
              </a:ext>
            </a:extLst>
          </p:cNvPr>
          <p:cNvSpPr/>
          <p:nvPr/>
        </p:nvSpPr>
        <p:spPr>
          <a:xfrm>
            <a:off x="3964356" y="1842877"/>
            <a:ext cx="3943967" cy="26706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 descr="Immagine che contiene Elementi grafici, logo, Carattere, grafica&#10;&#10;Descrizione generata automaticamente">
            <a:extLst>
              <a:ext uri="{FF2B5EF4-FFF2-40B4-BE49-F238E27FC236}">
                <a16:creationId xmlns:a16="http://schemas.microsoft.com/office/drawing/2014/main" id="{84976FD5-9E19-C5CB-DD44-C3ACEB63D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756" y="1842877"/>
            <a:ext cx="3172245" cy="317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8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022" y="229155"/>
            <a:ext cx="7971749" cy="568062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53885" y="6371549"/>
            <a:ext cx="87738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hlinkClick r:id="rId3"/>
              </a:rPr>
              <a:t>https://www.eea.europa.eu/publications/european-climate-risk-assessment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7349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63" y="259217"/>
            <a:ext cx="5953926" cy="42365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07" y="416702"/>
            <a:ext cx="8039100" cy="53435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0316" y="2497257"/>
            <a:ext cx="10575509" cy="3139321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dirty="0"/>
              <a:t>Protecting and restoring the water cycle, </a:t>
            </a:r>
          </a:p>
          <a:p>
            <a:endParaRPr lang="en-US" dirty="0"/>
          </a:p>
          <a:p>
            <a:r>
              <a:rPr lang="en-US" dirty="0"/>
              <a:t>Water-smart EU economy </a:t>
            </a:r>
          </a:p>
          <a:p>
            <a:endParaRPr lang="en-US" dirty="0"/>
          </a:p>
          <a:p>
            <a:r>
              <a:rPr lang="en-US" dirty="0"/>
              <a:t>Safeguarding good quality, affordable and accessible freshwater supplies to all 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crucial to ensure a water-resilient Europe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en-US" dirty="0"/>
              <a:t>collective ability of more agile water use and management given the rapidly changing conditions, under </a:t>
            </a:r>
            <a:r>
              <a:rPr lang="en-US" dirty="0">
                <a:solidFill>
                  <a:srgbClr val="FF0000"/>
                </a:solidFill>
              </a:rPr>
              <a:t>more scarce supply</a:t>
            </a:r>
            <a:r>
              <a:rPr lang="en-US" dirty="0"/>
              <a:t>.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289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0361" y="1501661"/>
            <a:ext cx="5626539" cy="364514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31742" y="1248749"/>
            <a:ext cx="8484815" cy="41598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742" y="1501661"/>
            <a:ext cx="8665339" cy="44322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1106" y="435604"/>
            <a:ext cx="8449788" cy="598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29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1211" y="1791758"/>
            <a:ext cx="6755236" cy="4170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00" y="258246"/>
            <a:ext cx="8534400" cy="59721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29574" y="6427800"/>
            <a:ext cx="61008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hlinkClick r:id="rId4"/>
              </a:rPr>
              <a:t>https://www.science.org/doi/epdf/10.1126/sciadv.adg8304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9071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9964" y="2130425"/>
            <a:ext cx="2997595" cy="4170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45267" y="6488668"/>
            <a:ext cx="8102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hlinkClick r:id="rId3"/>
              </a:rPr>
              <a:t>https://publications.jrc.ec.europa.eu/repository/handle/JRC133716</a:t>
            </a:r>
            <a:r>
              <a:rPr lang="fr-FR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1154" y="106772"/>
            <a:ext cx="4495581" cy="63818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07533" y="-436432"/>
            <a:ext cx="4724400" cy="2197525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/>
              <a:t>Transizione</a:t>
            </a:r>
            <a:r>
              <a:rPr lang="en-GB" dirty="0"/>
              <a:t> green: un </a:t>
            </a:r>
            <a:r>
              <a:rPr lang="en-GB" dirty="0" err="1"/>
              <a:t>cambiamento</a:t>
            </a:r>
            <a:r>
              <a:rPr lang="en-GB" dirty="0"/>
              <a:t> </a:t>
            </a:r>
            <a:r>
              <a:rPr lang="en-GB" dirty="0" err="1"/>
              <a:t>strutturale</a:t>
            </a:r>
            <a:r>
              <a:rPr lang="en-GB" dirty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3690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Quali</a:t>
            </a:r>
            <a:r>
              <a:rPr lang="en-GB" dirty="0"/>
              <a:t> </a:t>
            </a:r>
            <a:r>
              <a:rPr lang="en-GB" dirty="0" err="1"/>
              <a:t>azioni</a:t>
            </a:r>
            <a:r>
              <a:rPr lang="en-GB" dirty="0"/>
              <a:t> per </a:t>
            </a:r>
            <a:r>
              <a:rPr lang="en-GB" dirty="0" err="1"/>
              <a:t>l’adattamento</a:t>
            </a:r>
            <a:r>
              <a:rPr lang="en-GB" dirty="0"/>
              <a:t> </a:t>
            </a:r>
            <a:r>
              <a:rPr lang="en-GB" dirty="0" err="1"/>
              <a:t>sostenibile</a:t>
            </a:r>
            <a:r>
              <a:rPr lang="en-GB" dirty="0"/>
              <a:t>?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Alta </a:t>
            </a:r>
            <a:r>
              <a:rPr lang="en-GB" dirty="0" err="1"/>
              <a:t>protezione</a:t>
            </a:r>
            <a:r>
              <a:rPr lang="en-GB" dirty="0"/>
              <a:t> </a:t>
            </a:r>
            <a:r>
              <a:rPr lang="en-GB" dirty="0" err="1"/>
              <a:t>ecologica</a:t>
            </a:r>
            <a:r>
              <a:rPr lang="en-GB" dirty="0"/>
              <a:t> = </a:t>
            </a:r>
            <a:r>
              <a:rPr lang="en-GB" dirty="0" err="1"/>
              <a:t>alta</a:t>
            </a:r>
            <a:r>
              <a:rPr lang="en-GB" dirty="0"/>
              <a:t> </a:t>
            </a:r>
            <a:r>
              <a:rPr lang="en-GB" dirty="0" err="1"/>
              <a:t>protezione</a:t>
            </a:r>
            <a:r>
              <a:rPr lang="en-GB" dirty="0"/>
              <a:t> </a:t>
            </a:r>
            <a:r>
              <a:rPr lang="en-GB" dirty="0" err="1"/>
              <a:t>socioeconomica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Rendere</a:t>
            </a:r>
            <a:r>
              <a:rPr lang="en-GB" dirty="0"/>
              <a:t> </a:t>
            </a:r>
            <a:r>
              <a:rPr lang="en-GB" dirty="0" err="1"/>
              <a:t>strutturali</a:t>
            </a:r>
            <a:r>
              <a:rPr lang="en-GB" dirty="0"/>
              <a:t> </a:t>
            </a:r>
            <a:r>
              <a:rPr lang="en-GB" dirty="0" err="1"/>
              <a:t>gli</a:t>
            </a:r>
            <a:r>
              <a:rPr lang="en-GB" dirty="0"/>
              <a:t> </a:t>
            </a:r>
            <a:r>
              <a:rPr lang="en-GB" dirty="0" err="1"/>
              <a:t>interventi</a:t>
            </a:r>
            <a:r>
              <a:rPr lang="en-GB" dirty="0"/>
              <a:t> “di </a:t>
            </a:r>
            <a:r>
              <a:rPr lang="en-GB" dirty="0" err="1"/>
              <a:t>emergenza</a:t>
            </a:r>
            <a:r>
              <a:rPr lang="en-GB" dirty="0"/>
              <a:t>”</a:t>
            </a:r>
          </a:p>
          <a:p>
            <a:endParaRPr lang="en-GB" dirty="0"/>
          </a:p>
          <a:p>
            <a:r>
              <a:rPr lang="en-GB" dirty="0" err="1"/>
              <a:t>Adattamento</a:t>
            </a:r>
            <a:r>
              <a:rPr lang="en-GB" dirty="0"/>
              <a:t> = </a:t>
            </a:r>
            <a:r>
              <a:rPr lang="en-GB" dirty="0" err="1"/>
              <a:t>nuovi</a:t>
            </a:r>
            <a:r>
              <a:rPr lang="en-GB" dirty="0"/>
              <a:t> business plan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4943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0591" y="1654175"/>
            <a:ext cx="5152077" cy="4170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719" y="2076932"/>
            <a:ext cx="4984847" cy="30734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11964" y="5455206"/>
            <a:ext cx="4963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hlinkClick r:id="rId4"/>
              </a:rPr>
              <a:t>https://doi.org/10.1016/j.scitotenv.2019.03.155</a:t>
            </a:r>
            <a:r>
              <a:rPr lang="fr-FR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26629" y="5869755"/>
            <a:ext cx="180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5"/>
              </a:buClr>
            </a:pPr>
            <a:r>
              <a:rPr lang="en-GB" sz="2400" noProof="0" dirty="0"/>
              <a:t>EEA</a:t>
            </a:r>
            <a:endParaRPr lang="fr-FR" sz="2400" noProof="0" dirty="0"/>
          </a:p>
        </p:txBody>
      </p:sp>
    </p:spTree>
    <p:extLst>
      <p:ext uri="{BB962C8B-B14F-4D97-AF65-F5344CB8AC3E}">
        <p14:creationId xmlns:p14="http://schemas.microsoft.com/office/powerpoint/2010/main" val="35557412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4D4D4D"/>
      </a:dk1>
      <a:lt1>
        <a:srgbClr val="FFFFFF"/>
      </a:lt1>
      <a:dk2>
        <a:srgbClr val="585EAB"/>
      </a:dk2>
      <a:lt2>
        <a:srgbClr val="D3E8F9"/>
      </a:lt2>
      <a:accent1>
        <a:srgbClr val="6ACBF3"/>
      </a:accent1>
      <a:accent2>
        <a:srgbClr val="3E99DA"/>
      </a:accent2>
      <a:accent3>
        <a:srgbClr val="1EC08A"/>
      </a:accent3>
      <a:accent4>
        <a:srgbClr val="ED8D2F"/>
      </a:accent4>
      <a:accent5>
        <a:srgbClr val="F8CC29"/>
      </a:accent5>
      <a:accent6>
        <a:srgbClr val="E76C53"/>
      </a:accent6>
      <a:hlink>
        <a:srgbClr val="0563C1"/>
      </a:hlink>
      <a:folHlink>
        <a:srgbClr val="24337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285750" indent="-285750">
          <a:buClr>
            <a:schemeClr val="accent5"/>
          </a:buClr>
          <a:buFont typeface="Arial"/>
          <a:buChar char="•"/>
          <a:defRPr sz="2400" noProof="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C_Presentation.pptx" id="{DF0E4C23-23CF-4CA0-B78D-4EE4E4812529}" vid="{A275074F-6DFA-4FBF-AA5C-38C3649C393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CC57EDD28C21498756AAD4016E9629" ma:contentTypeVersion="20" ma:contentTypeDescription="Create a new document." ma:contentTypeScope="" ma:versionID="190974041fae210cdac9c8b552120f18">
  <xsd:schema xmlns:xsd="http://www.w3.org/2001/XMLSchema" xmlns:xs="http://www.w3.org/2001/XMLSchema" xmlns:p="http://schemas.microsoft.com/office/2006/metadata/properties" xmlns:ns2="ab358991-3c14-45d4-bb19-e0556e598107" xmlns:ns3="f9973060-40da-4dcd-bcae-824b80f0e920" xmlns:ns4="7058b7d0-6f54-43d0-ac9b-f95b90dfb0dc" targetNamespace="http://schemas.microsoft.com/office/2006/metadata/properties" ma:root="true" ma:fieldsID="5b6233026f7ccdb7f6c9e3452f271898" ns2:_="" ns3:_="" ns4:_="">
    <xsd:import namespace="ab358991-3c14-45d4-bb19-e0556e598107"/>
    <xsd:import namespace="f9973060-40da-4dcd-bcae-824b80f0e920"/>
    <xsd:import namespace="7058b7d0-6f54-43d0-ac9b-f95b90dfb0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Category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4:SharedWithUsers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358991-3c14-45d4-bb19-e0556e5981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Category" ma:index="11" nillable="true" ma:displayName="Category" ma:format="Dropdown" ma:internalName="Category">
      <xsd:simpleType>
        <xsd:union memberTypes="dms:Text">
          <xsd:simpleType>
            <xsd:restriction base="dms:Choice">
              <xsd:enumeration value="Reports and studies"/>
              <xsd:enumeration value="Briefs and factsheets"/>
              <xsd:enumeration value="Posters"/>
              <xsd:enumeration value="Leaflets"/>
              <xsd:enumeration value="16_9 presentation"/>
              <xsd:enumeration value="4_3  presentation"/>
              <xsd:enumeration value="Agenda"/>
              <xsd:enumeration value="Name plates"/>
              <xsd:enumeration value="Certificates"/>
              <xsd:enumeration value="OIB roll-up templates"/>
              <xsd:enumeration value="Facebook"/>
              <xsd:enumeration value="Twitter"/>
              <xsd:enumeration value="Instagram"/>
              <xsd:enumeration value="Linkedin"/>
              <xsd:enumeration value="Video signature and titling package"/>
              <xsd:enumeration value="Posters"/>
              <xsd:enumeration value="Social media"/>
              <xsd:enumeration value="Visual assets"/>
              <xsd:enumeration value="QR codes"/>
              <xsd:enumeration value="Posters, roll-ups and cardboards"/>
              <xsd:enumeration value="Virtual backdrops"/>
              <xsd:enumeration value="Social media"/>
              <xsd:enumeration value="JRC Vacancies"/>
              <xsd:enumeration value="16_9 JRC general presentation"/>
              <xsd:enumeration value="JRC factsheet"/>
              <xsd:enumeration value="Email signature"/>
              <xsd:enumeration value="Modular stand"/>
            </xsd:restriction>
          </xsd:simpleType>
        </xsd:un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2b2fad6-9d2c-441c-a321-3f5f1e9bd9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973060-40da-4dcd-bcae-824b80f0e92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386f6c20-e1ec-4545-89f3-486c23083ce9}" ma:internalName="TaxCatchAll" ma:showField="CatchAllData" ma:web="f9973060-40da-4dcd-bcae-824b80f0e92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58b7d0-6f54-43d0-ac9b-f95b90dfb0dc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9973060-40da-4dcd-bcae-824b80f0e920" xsi:nil="true"/>
    <Category xmlns="ab358991-3c14-45d4-bb19-e0556e598107" xsi:nil="true"/>
    <lcf76f155ced4ddcb4097134ff3c332f xmlns="ab358991-3c14-45d4-bb19-e0556e598107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C784E91-5E13-44BC-8B60-66456E8173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b358991-3c14-45d4-bb19-e0556e598107"/>
    <ds:schemaRef ds:uri="f9973060-40da-4dcd-bcae-824b80f0e920"/>
    <ds:schemaRef ds:uri="7058b7d0-6f54-43d0-ac9b-f95b90dfb0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98B96C2-F6CE-4FCA-B451-0D479C51BA45}">
  <ds:schemaRefs>
    <ds:schemaRef ds:uri="http://purl.org/dc/dcmitype/"/>
    <ds:schemaRef ds:uri="7058b7d0-6f54-43d0-ac9b-f95b90dfb0dc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f9973060-40da-4dcd-bcae-824b80f0e920"/>
    <ds:schemaRef ds:uri="ab358991-3c14-45d4-bb19-e0556e598107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E51D0F9-1905-481E-87B6-7A2D8F12D31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4400</TotalTime>
  <Words>731</Words>
  <Application>Microsoft Macintosh PowerPoint</Application>
  <PresentationFormat>Widescreen</PresentationFormat>
  <Paragraphs>81</Paragraphs>
  <Slides>24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29" baseType="lpstr">
      <vt:lpstr>Arial Narrow</vt:lpstr>
      <vt:lpstr>Calibri</vt:lpstr>
      <vt:lpstr>Wingdings</vt:lpstr>
      <vt:lpstr>Arial</vt:lpstr>
      <vt:lpstr>Office Theme</vt:lpstr>
      <vt:lpstr>Presentazione standard di PowerPoint</vt:lpstr>
      <vt:lpstr>GESTIONE DELL’ACQUA: QUALI AZIONI PER PASSARE DALLA LOGICA DELL’EMERGENZA ALL’ADATTAMENTO SOSTENIBILE?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Quali azioni per l’adattamento sostenibile?</vt:lpstr>
      <vt:lpstr>Presentazione standard di PowerPoint</vt:lpstr>
      <vt:lpstr>Ambizione ecologica vs costi e difficoltà </vt:lpstr>
      <vt:lpstr>Ridurre i consumi elettrici dei depuratori</vt:lpstr>
      <vt:lpstr>Alghe e trattamento dei reflui</vt:lpstr>
      <vt:lpstr>Desalination </vt:lpstr>
      <vt:lpstr>Presentazione standard di PowerPoint</vt:lpstr>
      <vt:lpstr>Presentazione standard di PowerPoint</vt:lpstr>
      <vt:lpstr>Presentazione standard di PowerPoint</vt:lpstr>
      <vt:lpstr>Nuovi business models  </vt:lpstr>
      <vt:lpstr>https://ec.europa.eu/commission/presscorner/detail/en/ip_23_510 </vt:lpstr>
      <vt:lpstr>Nuovi mercati per crediti di biodiversità, carbonio, ecosystem services </vt:lpstr>
      <vt:lpstr>Presentazione standard di PowerPoint</vt:lpstr>
      <vt:lpstr>Conclusioni </vt:lpstr>
      <vt:lpstr>Keep in touch</vt:lpstr>
      <vt:lpstr>Thank you</vt:lpstr>
      <vt:lpstr>Presentazione standard di PowerPoint</vt:lpstr>
    </vt:vector>
  </TitlesOfParts>
  <Company>European Commission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Yvonne (COMM)</dc:creator>
  <cp:lastModifiedBy>Sara Ravasio</cp:lastModifiedBy>
  <cp:revision>281</cp:revision>
  <dcterms:created xsi:type="dcterms:W3CDTF">2019-08-09T12:06:42Z</dcterms:created>
  <dcterms:modified xsi:type="dcterms:W3CDTF">2024-03-19T13:51:10Z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ffisync_UpdateToken">
    <vt:lpwstr>23</vt:lpwstr>
  </property>
  <property fmtid="{D5CDD505-2E9C-101B-9397-08002B2CF9AE}" pid="3" name="Offisync_ServerID">
    <vt:lpwstr>0d3b22a6-6203-4efc-8e8e-b5279256493b</vt:lpwstr>
  </property>
  <property fmtid="{D5CDD505-2E9C-101B-9397-08002B2CF9AE}" pid="4" name="Jive_VersionGuid">
    <vt:lpwstr>1903586d-3e4a-4ef7-87d4-38e4c57827eb</vt:lpwstr>
  </property>
  <property fmtid="{D5CDD505-2E9C-101B-9397-08002B2CF9AE}" pid="5" name="Offisync_UniqueId">
    <vt:lpwstr>216256</vt:lpwstr>
  </property>
  <property fmtid="{D5CDD505-2E9C-101B-9397-08002B2CF9AE}" pid="6" name="Jive_LatestUserAccountName">
    <vt:lpwstr>ballami</vt:lpwstr>
  </property>
  <property fmtid="{D5CDD505-2E9C-101B-9397-08002B2CF9AE}" pid="7" name="Offisync_ProviderInitializationData">
    <vt:lpwstr>https://webgate.ec.europa.eu/connected</vt:lpwstr>
  </property>
  <property fmtid="{D5CDD505-2E9C-101B-9397-08002B2CF9AE}" pid="8" name="MSIP_Label_6bd9ddd1-4d20-43f6-abfa-fc3c07406f94_Enabled">
    <vt:lpwstr>true</vt:lpwstr>
  </property>
  <property fmtid="{D5CDD505-2E9C-101B-9397-08002B2CF9AE}" pid="9" name="MSIP_Label_6bd9ddd1-4d20-43f6-abfa-fc3c07406f94_SetDate">
    <vt:lpwstr>2023-07-11T08:42:31Z</vt:lpwstr>
  </property>
  <property fmtid="{D5CDD505-2E9C-101B-9397-08002B2CF9AE}" pid="10" name="MSIP_Label_6bd9ddd1-4d20-43f6-abfa-fc3c07406f94_Method">
    <vt:lpwstr>Standard</vt:lpwstr>
  </property>
  <property fmtid="{D5CDD505-2E9C-101B-9397-08002B2CF9AE}" pid="11" name="MSIP_Label_6bd9ddd1-4d20-43f6-abfa-fc3c07406f94_Name">
    <vt:lpwstr>Commission Use</vt:lpwstr>
  </property>
  <property fmtid="{D5CDD505-2E9C-101B-9397-08002B2CF9AE}" pid="12" name="MSIP_Label_6bd9ddd1-4d20-43f6-abfa-fc3c07406f94_SiteId">
    <vt:lpwstr>b24c8b06-522c-46fe-9080-70926f8dddb1</vt:lpwstr>
  </property>
  <property fmtid="{D5CDD505-2E9C-101B-9397-08002B2CF9AE}" pid="13" name="MSIP_Label_6bd9ddd1-4d20-43f6-abfa-fc3c07406f94_ActionId">
    <vt:lpwstr>c93002db-a31b-4408-982a-bb024fc6b765</vt:lpwstr>
  </property>
  <property fmtid="{D5CDD505-2E9C-101B-9397-08002B2CF9AE}" pid="14" name="MSIP_Label_6bd9ddd1-4d20-43f6-abfa-fc3c07406f94_ContentBits">
    <vt:lpwstr>0</vt:lpwstr>
  </property>
  <property fmtid="{D5CDD505-2E9C-101B-9397-08002B2CF9AE}" pid="15" name="ContentTypeId">
    <vt:lpwstr>0x01010066CC57EDD28C21498756AAD4016E9629</vt:lpwstr>
  </property>
</Properties>
</file>