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  <p:sldMasterId id="2147483677" r:id="rId3"/>
    <p:sldMasterId id="2147483689" r:id="rId4"/>
  </p:sldMasterIdLst>
  <p:notesMasterIdLst>
    <p:notesMasterId r:id="rId21"/>
  </p:notesMasterIdLst>
  <p:sldIdLst>
    <p:sldId id="256" r:id="rId5"/>
    <p:sldId id="257" r:id="rId6"/>
    <p:sldId id="275" r:id="rId7"/>
    <p:sldId id="281" r:id="rId8"/>
    <p:sldId id="279" r:id="rId9"/>
    <p:sldId id="278" r:id="rId10"/>
    <p:sldId id="280" r:id="rId11"/>
    <p:sldId id="284" r:id="rId12"/>
    <p:sldId id="283" r:id="rId13"/>
    <p:sldId id="286" r:id="rId14"/>
    <p:sldId id="285" r:id="rId15"/>
    <p:sldId id="282" r:id="rId16"/>
    <p:sldId id="262" r:id="rId17"/>
    <p:sldId id="276" r:id="rId18"/>
    <p:sldId id="287" r:id="rId19"/>
    <p:sldId id="271" r:id="rId20"/>
  </p:sldIdLst>
  <p:sldSz cx="12192000" cy="6858000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ghkIi509NnivDI5g1xAVKnSJFg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16"/>
    <p:restoredTop sz="94690"/>
  </p:normalViewPr>
  <p:slideViewPr>
    <p:cSldViewPr snapToGrid="0">
      <p:cViewPr varScale="1">
        <p:scale>
          <a:sx n="119" d="100"/>
          <a:sy n="119" d="100"/>
        </p:scale>
        <p:origin x="84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" name="Google Shape;1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>
          <a:extLst>
            <a:ext uri="{FF2B5EF4-FFF2-40B4-BE49-F238E27FC236}">
              <a16:creationId xmlns:a16="http://schemas.microsoft.com/office/drawing/2014/main" id="{073AE212-02D6-4435-0CE0-DF42B6D26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d488de23d_2_29:notes">
            <a:extLst>
              <a:ext uri="{FF2B5EF4-FFF2-40B4-BE49-F238E27FC236}">
                <a16:creationId xmlns:a16="http://schemas.microsoft.com/office/drawing/2014/main" id="{E3F9FCBB-4B63-3616-3157-76C7F5C339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2d488de23d_2_29:notes">
            <a:extLst>
              <a:ext uri="{FF2B5EF4-FFF2-40B4-BE49-F238E27FC236}">
                <a16:creationId xmlns:a16="http://schemas.microsoft.com/office/drawing/2014/main" id="{83B4B5A0-CEEE-C08F-5AA4-F31F1224B6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9398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>
          <a:extLst>
            <a:ext uri="{FF2B5EF4-FFF2-40B4-BE49-F238E27FC236}">
              <a16:creationId xmlns:a16="http://schemas.microsoft.com/office/drawing/2014/main" id="{CFFE918A-6E93-7255-AD2F-7EDE0FA74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d488de23d_2_29:notes">
            <a:extLst>
              <a:ext uri="{FF2B5EF4-FFF2-40B4-BE49-F238E27FC236}">
                <a16:creationId xmlns:a16="http://schemas.microsoft.com/office/drawing/2014/main" id="{5BF03D31-8A8F-AED4-72E9-270E0007D2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2d488de23d_2_29:notes">
            <a:extLst>
              <a:ext uri="{FF2B5EF4-FFF2-40B4-BE49-F238E27FC236}">
                <a16:creationId xmlns:a16="http://schemas.microsoft.com/office/drawing/2014/main" id="{7CC49C48-4ED2-75F7-906C-667B0BAA40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982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d488de23d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2d488de23d_2_2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>
          <a:extLst>
            <a:ext uri="{FF2B5EF4-FFF2-40B4-BE49-F238E27FC236}">
              <a16:creationId xmlns:a16="http://schemas.microsoft.com/office/drawing/2014/main" id="{D28BB785-DDB0-857D-246A-D23E8A4C4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d488de23d_2_29:notes">
            <a:extLst>
              <a:ext uri="{FF2B5EF4-FFF2-40B4-BE49-F238E27FC236}">
                <a16:creationId xmlns:a16="http://schemas.microsoft.com/office/drawing/2014/main" id="{A9BE93A3-C681-0D94-9883-512F2E9183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2d488de23d_2_29:notes">
            <a:extLst>
              <a:ext uri="{FF2B5EF4-FFF2-40B4-BE49-F238E27FC236}">
                <a16:creationId xmlns:a16="http://schemas.microsoft.com/office/drawing/2014/main" id="{7F4BF4D2-7DB2-4FE8-7B66-7A31AD2F77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7444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>
          <a:extLst>
            <a:ext uri="{FF2B5EF4-FFF2-40B4-BE49-F238E27FC236}">
              <a16:creationId xmlns:a16="http://schemas.microsoft.com/office/drawing/2014/main" id="{89550BE4-E6B7-F05C-52A9-C2A642948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d488de23d_2_29:notes">
            <a:extLst>
              <a:ext uri="{FF2B5EF4-FFF2-40B4-BE49-F238E27FC236}">
                <a16:creationId xmlns:a16="http://schemas.microsoft.com/office/drawing/2014/main" id="{C9B18CD1-F4A0-DA71-2AD0-FE09A6E46D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2d488de23d_2_29:notes">
            <a:extLst>
              <a:ext uri="{FF2B5EF4-FFF2-40B4-BE49-F238E27FC236}">
                <a16:creationId xmlns:a16="http://schemas.microsoft.com/office/drawing/2014/main" id="{F804BE21-7768-F423-7484-2338C2D552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505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2d2ecb69a3_1_12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" name="Google Shape;132;g22d2ecb69a3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>
          <a:extLst>
            <a:ext uri="{FF2B5EF4-FFF2-40B4-BE49-F238E27FC236}">
              <a16:creationId xmlns:a16="http://schemas.microsoft.com/office/drawing/2014/main" id="{75B63E68-C243-1CBE-F4B0-3C56FA329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d488de23d_2_29:notes">
            <a:extLst>
              <a:ext uri="{FF2B5EF4-FFF2-40B4-BE49-F238E27FC236}">
                <a16:creationId xmlns:a16="http://schemas.microsoft.com/office/drawing/2014/main" id="{F228EA46-D241-2A46-4414-3A17A3D21B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2d488de23d_2_29:notes">
            <a:extLst>
              <a:ext uri="{FF2B5EF4-FFF2-40B4-BE49-F238E27FC236}">
                <a16:creationId xmlns:a16="http://schemas.microsoft.com/office/drawing/2014/main" id="{3465DB64-1D79-A55F-094A-AD9E75380E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2950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>
          <a:extLst>
            <a:ext uri="{FF2B5EF4-FFF2-40B4-BE49-F238E27FC236}">
              <a16:creationId xmlns:a16="http://schemas.microsoft.com/office/drawing/2014/main" id="{E294A082-97B6-A04C-FF0C-06B557224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d488de23d_2_29:notes">
            <a:extLst>
              <a:ext uri="{FF2B5EF4-FFF2-40B4-BE49-F238E27FC236}">
                <a16:creationId xmlns:a16="http://schemas.microsoft.com/office/drawing/2014/main" id="{F3FBCCDC-4FD7-CC2E-2621-D5D2D2B43A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2d488de23d_2_29:notes">
            <a:extLst>
              <a:ext uri="{FF2B5EF4-FFF2-40B4-BE49-F238E27FC236}">
                <a16:creationId xmlns:a16="http://schemas.microsoft.com/office/drawing/2014/main" id="{45BDDAAB-55E0-676B-FB02-B622AED484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0298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>
          <a:extLst>
            <a:ext uri="{FF2B5EF4-FFF2-40B4-BE49-F238E27FC236}">
              <a16:creationId xmlns:a16="http://schemas.microsoft.com/office/drawing/2014/main" id="{7A257828-F892-9192-6605-7A7A802F6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d488de23d_2_29:notes">
            <a:extLst>
              <a:ext uri="{FF2B5EF4-FFF2-40B4-BE49-F238E27FC236}">
                <a16:creationId xmlns:a16="http://schemas.microsoft.com/office/drawing/2014/main" id="{CF33EB5F-EE7A-A047-216E-6CFAF9D297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2d488de23d_2_29:notes">
            <a:extLst>
              <a:ext uri="{FF2B5EF4-FFF2-40B4-BE49-F238E27FC236}">
                <a16:creationId xmlns:a16="http://schemas.microsoft.com/office/drawing/2014/main" id="{64E7AAF5-07DC-996E-85F8-92FFFE36B1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348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>
          <a:extLst>
            <a:ext uri="{FF2B5EF4-FFF2-40B4-BE49-F238E27FC236}">
              <a16:creationId xmlns:a16="http://schemas.microsoft.com/office/drawing/2014/main" id="{E5163020-43B2-257D-2692-9BAB4187C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d488de23d_2_29:notes">
            <a:extLst>
              <a:ext uri="{FF2B5EF4-FFF2-40B4-BE49-F238E27FC236}">
                <a16:creationId xmlns:a16="http://schemas.microsoft.com/office/drawing/2014/main" id="{E54F4468-558F-2871-7043-EAEED80A13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2d488de23d_2_29:notes">
            <a:extLst>
              <a:ext uri="{FF2B5EF4-FFF2-40B4-BE49-F238E27FC236}">
                <a16:creationId xmlns:a16="http://schemas.microsoft.com/office/drawing/2014/main" id="{6127E6D2-8941-9C72-E24E-0A6194A629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6078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>
          <a:extLst>
            <a:ext uri="{FF2B5EF4-FFF2-40B4-BE49-F238E27FC236}">
              <a16:creationId xmlns:a16="http://schemas.microsoft.com/office/drawing/2014/main" id="{1FEAEF2F-2208-4F77-F893-7C76DEE19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d488de23d_2_29:notes">
            <a:extLst>
              <a:ext uri="{FF2B5EF4-FFF2-40B4-BE49-F238E27FC236}">
                <a16:creationId xmlns:a16="http://schemas.microsoft.com/office/drawing/2014/main" id="{E0DA6873-0343-1F32-1865-80D9417ABD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2d488de23d_2_29:notes">
            <a:extLst>
              <a:ext uri="{FF2B5EF4-FFF2-40B4-BE49-F238E27FC236}">
                <a16:creationId xmlns:a16="http://schemas.microsoft.com/office/drawing/2014/main" id="{B23FE69F-062D-5893-D2FE-8033AC3B73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049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>
          <a:extLst>
            <a:ext uri="{FF2B5EF4-FFF2-40B4-BE49-F238E27FC236}">
              <a16:creationId xmlns:a16="http://schemas.microsoft.com/office/drawing/2014/main" id="{C07C1295-9477-F4E1-5146-9FB6EC525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d488de23d_2_29:notes">
            <a:extLst>
              <a:ext uri="{FF2B5EF4-FFF2-40B4-BE49-F238E27FC236}">
                <a16:creationId xmlns:a16="http://schemas.microsoft.com/office/drawing/2014/main" id="{AF75C9C6-81ED-AB3B-683D-0EB89C9965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2d488de23d_2_29:notes">
            <a:extLst>
              <a:ext uri="{FF2B5EF4-FFF2-40B4-BE49-F238E27FC236}">
                <a16:creationId xmlns:a16="http://schemas.microsoft.com/office/drawing/2014/main" id="{4A415F78-DBE8-79BA-FE01-CECAD45E2A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4174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>
          <a:extLst>
            <a:ext uri="{FF2B5EF4-FFF2-40B4-BE49-F238E27FC236}">
              <a16:creationId xmlns:a16="http://schemas.microsoft.com/office/drawing/2014/main" id="{883454FC-DAC1-53D7-29D3-5F9AB4C79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d488de23d_2_29:notes">
            <a:extLst>
              <a:ext uri="{FF2B5EF4-FFF2-40B4-BE49-F238E27FC236}">
                <a16:creationId xmlns:a16="http://schemas.microsoft.com/office/drawing/2014/main" id="{8D17F507-BEA8-48B4-E416-E3109639D5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2d488de23d_2_29:notes">
            <a:extLst>
              <a:ext uri="{FF2B5EF4-FFF2-40B4-BE49-F238E27FC236}">
                <a16:creationId xmlns:a16="http://schemas.microsoft.com/office/drawing/2014/main" id="{686CD89C-2E6C-FC04-DBE3-C869A8775C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40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bg>
      <p:bgPr>
        <a:solidFill>
          <a:srgbClr val="E4EEFF">
            <a:alpha val="32549"/>
          </a:srgbClr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2d3c89036f_0_1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g22d3c89036f_0_1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9" name="Google Shape;69;g22d3c89036f_0_1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g22d3c89036f_0_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g22d3c89036f_0_1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2d3c89036f_0_4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525"/>
          </a:p>
        </p:txBody>
      </p:sp>
    </p:spTree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Object">
  <p:cSld name="Content and Objec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2d3c89036f_0_530"/>
          <p:cNvSpPr txBox="1">
            <a:spLocks noGrp="1"/>
          </p:cNvSpPr>
          <p:nvPr>
            <p:ph type="body" idx="1"/>
          </p:nvPr>
        </p:nvSpPr>
        <p:spPr>
          <a:xfrm>
            <a:off x="6232527" y="1825628"/>
            <a:ext cx="5002200" cy="4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6" name="Google Shape;76;g22d3c89036f_0_530"/>
          <p:cNvCxnSpPr/>
          <p:nvPr/>
        </p:nvCxnSpPr>
        <p:spPr>
          <a:xfrm>
            <a:off x="838206" y="1"/>
            <a:ext cx="0" cy="13653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7" name="Google Shape;77;g22d3c89036f_0_530"/>
          <p:cNvSpPr txBox="1">
            <a:spLocks noGrp="1"/>
          </p:cNvSpPr>
          <p:nvPr>
            <p:ph type="title"/>
          </p:nvPr>
        </p:nvSpPr>
        <p:spPr>
          <a:xfrm>
            <a:off x="970723" y="575223"/>
            <a:ext cx="102639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8"/>
              <a:buFont typeface="Calibri"/>
              <a:buNone/>
              <a:defRPr sz="285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g22d3c89036f_0_530"/>
          <p:cNvSpPr txBox="1">
            <a:spLocks noGrp="1"/>
          </p:cNvSpPr>
          <p:nvPr>
            <p:ph type="body" idx="2"/>
          </p:nvPr>
        </p:nvSpPr>
        <p:spPr>
          <a:xfrm>
            <a:off x="967155" y="1825627"/>
            <a:ext cx="5004000" cy="4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351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351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351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351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13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5B7D8B-24E3-C247-B391-9AE890AE7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E24CE1C-4D19-304D-8725-BCE26A408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EBFE26-F6BE-E042-962D-D0488AEF83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35EB52-ACC8-9349-BF7C-B19D1376D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DE9647-BAE7-0945-8941-324705C20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613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664840-755F-B54D-9A89-6E92076F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94EC25-FFFC-C94F-9251-E2AF3AA20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2DA1E0-D42A-A147-8C03-868DACCB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58CE8E-7BD4-B346-9D82-27FE4F10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70ABFD-A653-874A-8C7A-AE29AF7B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03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29EC1F-9A24-7042-85C7-D940619F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B960D7-3C14-1E49-9AC9-27E47CCD0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B9E875-7EA9-A241-BADF-EBA7B839A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287C85-D7AD-6B45-87D4-17A1A9A63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090795-7298-D94E-8727-9DEEE72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317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A837DB-5FD7-C249-909F-404762B3D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B3881A-7830-0D4A-A8CA-D878046C9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4C330AD-66E5-5144-97DC-3F9BF20CE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5AF64C4-4315-5641-AB69-5C2495254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6C0981-621D-E94F-BC0C-6C6ED0BF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43B03FF-9DDC-9843-8E31-DBACACFEC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718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2207DE-0EED-2147-B496-D9842C3EC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1E1BB2-6DF7-0A47-B52C-41822A709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094BCE9-202A-2A4D-A6B4-6BEE27E4E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9F9069D-B8E7-4C4A-87C0-999D95B5B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CEAD101-3A01-104B-842C-50F5D2EBF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069F879-AF52-2D47-BE86-7D3C3F4DB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75B9945-3FFD-4140-9F6F-D8FDD7E2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6A41EFE-1DF0-684D-88EA-CC4689E2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831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F96B9C-7F1B-8249-A66D-E483F083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BA5A954-6EE7-1043-B252-11C9082EB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27AF950-425E-1F44-BE18-AA2A91092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EE6B573-56FA-3F43-A358-E99B6547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018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C256EB4-8859-FA49-9BF4-FD13440C1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AE021A8-7041-AB41-B841-B8B22A05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B64D8D4-D400-644E-816A-C3F2EC3A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111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BA1E38-2D24-DB45-8C26-F182BDB8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86FEAC-88F4-284F-B739-CFF082B6F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EFCF09B-2E42-104D-BE40-1895B2D45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C2B453C-9CE6-B44C-84F0-00E85A3C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5422B89-4BB0-A04C-967E-101384AF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45B4E9-78D1-E04F-A31F-91584FC9D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963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1E1D40-0D8B-7D40-8296-80DB01A91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BA896D0-7853-C144-89E7-158C628707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6203D91-74EA-6D4B-9FF0-60483886C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66F3A22-A47E-9D4A-9170-00D9E92B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CA1F0C8-0A97-6F4A-ABC2-0C613067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EC3EC4-5EBB-B242-8AA0-FDF99E9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849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56CEF4-5C15-0C48-AD43-8D19D710D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5649C8-BF7A-9445-B633-231C53339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7EBDBE-52DB-744B-908D-CFB016874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FFC4D9-4E44-E248-9C77-F8E415A7D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CECCAA-E80B-8A4B-912E-341F3D46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0188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5048E51-A57C-F449-9593-A337AF2E4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7CC8791-32C6-DB4C-81D3-246FA58AB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C0D1E1-10F6-AB4B-A246-71803BDE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436512-5F38-BD4D-8AE6-10160BD51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F32EEF-D90D-F44F-AAF2-64516213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52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B742EF-57B9-D348-8159-91B58EDB1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E870C4F-A34F-5243-8A18-AE9EAE331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6176EB-E3EA-E743-BB04-222A00CA9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4D00EF-BC46-0C41-94D6-530C15CB6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5D4D5B-EB74-F541-85B8-4C31E0EB6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286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3A227F-BE77-5E40-A79D-8C8B6BAC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2619B6-A7AB-B440-BC03-C8D6A82D3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7A2D29-013C-A046-BFBB-B75E2FB3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3A6D7E-E430-6548-92F0-9DE9DAC99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0F5D46-84B0-A84C-970E-0B30081C1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2909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FD82C6-3DBD-1F42-8138-A3EB8525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C5371A2-B565-2C4E-B5EC-B7492939D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01F88B-0F15-B143-BFCB-F427BEAD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9B9BEE-AC56-454D-808C-9D16B32D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049E1E-1F4A-074E-A098-B2A1D247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1266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A36C74-B5A7-CA4B-A0B0-18F597D0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7D93E9-A12E-BF48-9060-6BE9F3E75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2C4E49-8ADD-344B-8813-90CB31767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CCCD04-D488-EC4D-ABC7-313D11E9D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1A10C1-E1F4-9449-95C9-CDF6A835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6B4028-7A5A-ED4B-8182-E0A56773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288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6C2A48-BDF7-1D45-B3FC-0F9B4D3CB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802160-A3A2-8F4B-AEDB-02C6D8B39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F1A615D-E45B-BA4E-B784-2D70FC300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93E787E-E691-6640-97A8-5AD9C4681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CC78803-50B9-2F44-A872-64C3EFC647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62BBA0F-1A1F-EF45-AA6E-7D5F9429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8F830E5-7B7B-CC4A-ADD9-118D80E6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4E35A60-9860-624D-931F-19E6F4A7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066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D1A859-5DDA-B74A-8261-02374C8E6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16E8F6-409E-D249-9450-52AEE4A6E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6BD86F-149C-2643-9E1F-A147EEF75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203191-BA6D-3A4F-B195-06DB92C2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247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6AD1882-B768-224B-9BFA-A248CBA3B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8D89F44-0E12-FE4D-A7D7-E9DA219BF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166A603-B8FD-4442-A919-36255756D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4781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26DEC6-EF13-7E40-BD0D-C5413A60D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FD0D60-B28D-EA4B-A134-DDC29D657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896E392-0924-F447-86F2-847C78BEA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566ECC-5344-494F-B4E6-D5D5AFE539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B34659A-DB89-194B-A049-15970F7C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1CDEBD-56F6-0B44-98EB-2CF9EBE86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9900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0B982F-1136-054E-8824-CD6DC190F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5490229-4D85-F944-AF65-2874457FE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53EABF-B6DC-364A-94BE-E975F3528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7E6D69-FE22-D54D-A284-1B0DCF9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4F56AA3-B912-CB48-9771-196740501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17D48C-7868-5A45-8E00-181572CAA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9919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97FDA5-A693-E343-8419-D1D82B66F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335E775-54EB-7F48-835B-AA5726C13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E2439D-2BFB-8442-BEBD-1804B91A3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DFECF0-CB8C-3A4C-835A-F4D65C10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218039-C2D0-7F47-96FA-839C4C87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1202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6E57B2D-D97D-6847-8C6A-4129DC23B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79DB3D-22ED-4441-89B1-64AD9DD9E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6911C2-8C7A-984C-9152-4BF3A062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18/03/24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76960F-771A-4F49-BC31-A0560F830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9F28F0-8290-7A45-8D48-9EB2CE948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01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3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41E976-4588-6B4B-89BC-CFB8DE0C4A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609480" y="304596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body" idx="1"/>
          </p:nvPr>
        </p:nvSpPr>
        <p:spPr>
          <a:xfrm>
            <a:off x="911510" y="1635516"/>
            <a:ext cx="1067041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CD5730E-D6D2-E34F-A849-255B2E9DD97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9453B5D-38C4-E248-8940-E02CD02419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E34E740-D028-9D41-B371-AA0FB12D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4F76C3B-CE93-EB45-B47A-C109DAC6BFB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4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1E049AC-994B-5948-B422-3E5D6F94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0E17405-A776-744D-A755-559308103EE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381024" y="1690688"/>
            <a:ext cx="3429952" cy="342995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51495C6-1721-3F4E-8BD6-56AB3A9B807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152505" y="5633929"/>
            <a:ext cx="1886989" cy="95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7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reaker.com/episode/copcast-come-sta-cambiando-il-glossario-del-clima--51795498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lifegate/reel/C2FZ0cWqzL_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instagram.com/p/CqFrGcFIwmP/?img_index=1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www.instagram.com/p/CqGSlERKR7Q/" TargetMode="Externa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>
          <a:extLst>
            <a:ext uri="{FF2B5EF4-FFF2-40B4-BE49-F238E27FC236}">
              <a16:creationId xmlns:a16="http://schemas.microsoft.com/office/drawing/2014/main" id="{71C94515-DEC8-9AEC-6037-46DBC669C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d488de23d_2_29">
            <a:extLst>
              <a:ext uri="{FF2B5EF4-FFF2-40B4-BE49-F238E27FC236}">
                <a16:creationId xmlns:a16="http://schemas.microsoft.com/office/drawing/2014/main" id="{644EDC3D-1CB4-3E69-5A9A-C2BA239ACD25}"/>
              </a:ext>
            </a:extLst>
          </p:cNvPr>
          <p:cNvSpPr txBox="1"/>
          <p:nvPr/>
        </p:nvSpPr>
        <p:spPr>
          <a:xfrm>
            <a:off x="1062475" y="48603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00" b="1" dirty="0">
                <a:solidFill>
                  <a:srgbClr val="00B0F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Ci vogliono le parole giuste</a:t>
            </a:r>
            <a:endParaRPr sz="3300" b="1" dirty="0">
              <a:solidFill>
                <a:srgbClr val="00B0F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Immagine 4" descr="Immagine che contiene testo, schermata, Carattere, software&#10;&#10;Descrizione generata automaticamente">
            <a:hlinkClick r:id="rId3"/>
            <a:extLst>
              <a:ext uri="{FF2B5EF4-FFF2-40B4-BE49-F238E27FC236}">
                <a16:creationId xmlns:a16="http://schemas.microsoft.com/office/drawing/2014/main" id="{31EB52C1-CC19-A60A-A3CD-6272E0DDE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654" y="2005472"/>
            <a:ext cx="6650758" cy="3040791"/>
          </a:xfrm>
          <a:prstGeom prst="rect">
            <a:avLst/>
          </a:prstGeom>
        </p:spPr>
      </p:pic>
      <p:sp>
        <p:nvSpPr>
          <p:cNvPr id="10" name="Google Shape;163;g22d488de23d_2_29">
            <a:extLst>
              <a:ext uri="{FF2B5EF4-FFF2-40B4-BE49-F238E27FC236}">
                <a16:creationId xmlns:a16="http://schemas.microsoft.com/office/drawing/2014/main" id="{6BA8BC68-B9D6-63AE-F9A0-DDFE858198CE}"/>
              </a:ext>
            </a:extLst>
          </p:cNvPr>
          <p:cNvSpPr txBox="1"/>
          <p:nvPr/>
        </p:nvSpPr>
        <p:spPr>
          <a:xfrm>
            <a:off x="8280856" y="1648650"/>
            <a:ext cx="2756490" cy="4115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 crisi climatica, infatti, sta cambiando anche il modo in cui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raccontiamo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i fatti e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leggiamo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o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ascoltiamo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le notizie. </a:t>
            </a:r>
          </a:p>
          <a:p>
            <a:pPr>
              <a:lnSpc>
                <a:spcPct val="90000"/>
              </a:lnSpc>
            </a:pPr>
            <a:endParaRPr lang="it-IT" sz="21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 puntata di </a:t>
            </a:r>
            <a:r>
              <a:rPr lang="it-IT" sz="21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Copcast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con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Valeria Della Valle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linguista e accademica.</a:t>
            </a:r>
          </a:p>
        </p:txBody>
      </p:sp>
    </p:spTree>
    <p:extLst>
      <p:ext uri="{BB962C8B-B14F-4D97-AF65-F5344CB8AC3E}">
        <p14:creationId xmlns:p14="http://schemas.microsoft.com/office/powerpoint/2010/main" val="2071137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>
          <a:extLst>
            <a:ext uri="{FF2B5EF4-FFF2-40B4-BE49-F238E27FC236}">
              <a16:creationId xmlns:a16="http://schemas.microsoft.com/office/drawing/2014/main" id="{7ADE202A-1E99-5A4D-D8B2-EB6B1D8B0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d488de23d_2_29">
            <a:extLst>
              <a:ext uri="{FF2B5EF4-FFF2-40B4-BE49-F238E27FC236}">
                <a16:creationId xmlns:a16="http://schemas.microsoft.com/office/drawing/2014/main" id="{E83EF6D6-4F44-1FE8-ADEF-C0D6E5DD209C}"/>
              </a:ext>
            </a:extLst>
          </p:cNvPr>
          <p:cNvSpPr txBox="1"/>
          <p:nvPr/>
        </p:nvSpPr>
        <p:spPr>
          <a:xfrm>
            <a:off x="1062475" y="48603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00" b="1" dirty="0">
                <a:solidFill>
                  <a:srgbClr val="00B0F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Ci vogliono le parole giuste</a:t>
            </a:r>
            <a:endParaRPr sz="3300" b="1" dirty="0">
              <a:solidFill>
                <a:srgbClr val="00B0F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Immagine che contiene Cellulare, gadget, Dispositivo di comunicazione, Dispositivo portatile per comunicazioni&#10;&#10;Descrizione generata automaticamente">
            <a:extLst>
              <a:ext uri="{FF2B5EF4-FFF2-40B4-BE49-F238E27FC236}">
                <a16:creationId xmlns:a16="http://schemas.microsoft.com/office/drawing/2014/main" id="{BB1F1896-D954-14A3-49AC-AF529C45A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006" y="1812664"/>
            <a:ext cx="2040714" cy="411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magine che contiene Cellulare, gadget, Dispositivo di comunicazione, Dispositivo portatile per comunicazioni&#10;&#10;Descrizione generata automaticamente">
            <a:extLst>
              <a:ext uri="{FF2B5EF4-FFF2-40B4-BE49-F238E27FC236}">
                <a16:creationId xmlns:a16="http://schemas.microsoft.com/office/drawing/2014/main" id="{C47364BA-01E8-3133-AA3B-E535C8DEE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26" y="1811738"/>
            <a:ext cx="2040714" cy="411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magine che contiene Cellulare, gadget, Dispositivo di comunicazione, Dispositivo portatile per comunicazioni&#10;&#10;Descrizione generata automaticamente">
            <a:extLst>
              <a:ext uri="{FF2B5EF4-FFF2-40B4-BE49-F238E27FC236}">
                <a16:creationId xmlns:a16="http://schemas.microsoft.com/office/drawing/2014/main" id="{EFFD4B69-86C4-8967-CBBF-20CF3A3DA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553" y="1811738"/>
            <a:ext cx="204025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Immagine che contiene testo, idrante&#10;&#10;Descrizione generata automaticamente">
            <a:hlinkClick r:id="rId4"/>
            <a:extLst>
              <a:ext uri="{FF2B5EF4-FFF2-40B4-BE49-F238E27FC236}">
                <a16:creationId xmlns:a16="http://schemas.microsoft.com/office/drawing/2014/main" id="{3ED8FF1E-9BE6-8430-E605-8E6B33B33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70" y="2411940"/>
            <a:ext cx="1779827" cy="2915323"/>
          </a:xfrm>
          <a:prstGeom prst="rect">
            <a:avLst/>
          </a:prstGeom>
        </p:spPr>
      </p:pic>
      <p:pic>
        <p:nvPicPr>
          <p:cNvPr id="9" name="Immagine 8" descr="Immagine che contiene testo, acqua, aria aperta, idrante&#10;&#10;Descrizione generata automaticamente">
            <a:hlinkClick r:id="rId6"/>
            <a:extLst>
              <a:ext uri="{FF2B5EF4-FFF2-40B4-BE49-F238E27FC236}">
                <a16:creationId xmlns:a16="http://schemas.microsoft.com/office/drawing/2014/main" id="{CCE81EE6-5567-8C95-283B-3E405DB25D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2986" y="2819430"/>
            <a:ext cx="1767268" cy="2226833"/>
          </a:xfrm>
          <a:prstGeom prst="rect">
            <a:avLst/>
          </a:prstGeom>
        </p:spPr>
      </p:pic>
      <p:pic>
        <p:nvPicPr>
          <p:cNvPr id="11" name="Immagine 10" descr="Immagine che contiene acqua, mappa, Placca continentale, schermata&#10;&#10;Descrizione generata automaticamente">
            <a:hlinkClick r:id="rId8"/>
            <a:extLst>
              <a:ext uri="{FF2B5EF4-FFF2-40B4-BE49-F238E27FC236}">
                <a16:creationId xmlns:a16="http://schemas.microsoft.com/office/drawing/2014/main" id="{8DC551C3-6A5A-F98F-89E7-608E6DCC3E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5712" y="2470995"/>
            <a:ext cx="1775939" cy="2795359"/>
          </a:xfrm>
          <a:prstGeom prst="rect">
            <a:avLst/>
          </a:prstGeom>
        </p:spPr>
      </p:pic>
      <p:sp>
        <p:nvSpPr>
          <p:cNvPr id="12" name="Google Shape;163;g22d488de23d_2_29">
            <a:extLst>
              <a:ext uri="{FF2B5EF4-FFF2-40B4-BE49-F238E27FC236}">
                <a16:creationId xmlns:a16="http://schemas.microsoft.com/office/drawing/2014/main" id="{F91C7FA2-7FE4-FE70-9761-2FA324587DA6}"/>
              </a:ext>
            </a:extLst>
          </p:cNvPr>
          <p:cNvSpPr txBox="1"/>
          <p:nvPr/>
        </p:nvSpPr>
        <p:spPr>
          <a:xfrm>
            <a:off x="1062475" y="1811738"/>
            <a:ext cx="2277065" cy="4115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Ogni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mezzo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ha il suo linguaggio e il suo modo di ospitare i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contenuti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 Non ci sono mezzi migliori o peggiori di altri, ma ci sono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tempi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e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stili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da rispettare.</a:t>
            </a:r>
          </a:p>
        </p:txBody>
      </p:sp>
      <p:sp>
        <p:nvSpPr>
          <p:cNvPr id="13" name="Google Shape;163;g22d488de23d_2_29">
            <a:extLst>
              <a:ext uri="{FF2B5EF4-FFF2-40B4-BE49-F238E27FC236}">
                <a16:creationId xmlns:a16="http://schemas.microsoft.com/office/drawing/2014/main" id="{BCA144B1-E09D-C382-90D8-D60218745B6C}"/>
              </a:ext>
            </a:extLst>
          </p:cNvPr>
          <p:cNvSpPr txBox="1"/>
          <p:nvPr/>
        </p:nvSpPr>
        <p:spPr>
          <a:xfrm>
            <a:off x="3937299" y="5755339"/>
            <a:ext cx="1032734" cy="81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51K </a:t>
            </a:r>
            <a:r>
              <a:rPr lang="it-IT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like</a:t>
            </a:r>
          </a:p>
        </p:txBody>
      </p:sp>
      <p:sp>
        <p:nvSpPr>
          <p:cNvPr id="15" name="Google Shape;163;g22d488de23d_2_29">
            <a:extLst>
              <a:ext uri="{FF2B5EF4-FFF2-40B4-BE49-F238E27FC236}">
                <a16:creationId xmlns:a16="http://schemas.microsoft.com/office/drawing/2014/main" id="{E89B60B0-8AC6-6EB3-05F1-A67D8026D647}"/>
              </a:ext>
            </a:extLst>
          </p:cNvPr>
          <p:cNvSpPr txBox="1"/>
          <p:nvPr/>
        </p:nvSpPr>
        <p:spPr>
          <a:xfrm>
            <a:off x="8346943" y="5755339"/>
            <a:ext cx="1493474" cy="81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1,1M </a:t>
            </a:r>
            <a:r>
              <a:rPr lang="it-IT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views</a:t>
            </a:r>
            <a:endParaRPr lang="it-IT" sz="16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3;g22d488de23d_2_29">
            <a:extLst>
              <a:ext uri="{FF2B5EF4-FFF2-40B4-BE49-F238E27FC236}">
                <a16:creationId xmlns:a16="http://schemas.microsoft.com/office/drawing/2014/main" id="{E0780298-FA9D-07B4-7D15-8E5408EFF31B}"/>
              </a:ext>
            </a:extLst>
          </p:cNvPr>
          <p:cNvSpPr txBox="1"/>
          <p:nvPr/>
        </p:nvSpPr>
        <p:spPr>
          <a:xfrm>
            <a:off x="6083653" y="5755339"/>
            <a:ext cx="1493474" cy="81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Mood</a:t>
            </a:r>
            <a:endParaRPr lang="it-IT" sz="16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1340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>
          <a:extLst>
            <a:ext uri="{FF2B5EF4-FFF2-40B4-BE49-F238E27FC236}">
              <a16:creationId xmlns:a16="http://schemas.microsoft.com/office/drawing/2014/main" id="{0C8909AD-7621-4505-055C-D480F8A7E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d488de23d_2_29">
            <a:extLst>
              <a:ext uri="{FF2B5EF4-FFF2-40B4-BE49-F238E27FC236}">
                <a16:creationId xmlns:a16="http://schemas.microsoft.com/office/drawing/2014/main" id="{B18BB4D2-2FA1-A4ED-592F-4D9A04325D28}"/>
              </a:ext>
            </a:extLst>
          </p:cNvPr>
          <p:cNvSpPr txBox="1"/>
          <p:nvPr/>
        </p:nvSpPr>
        <p:spPr>
          <a:xfrm>
            <a:off x="1062475" y="48603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00" b="1" dirty="0">
                <a:solidFill>
                  <a:srgbClr val="00B0F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Perché la crisi climatica è anche idrica</a:t>
            </a:r>
            <a:endParaRPr sz="3300" b="1" dirty="0">
              <a:solidFill>
                <a:srgbClr val="00B0F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22d488de23d_2_29">
            <a:extLst>
              <a:ext uri="{FF2B5EF4-FFF2-40B4-BE49-F238E27FC236}">
                <a16:creationId xmlns:a16="http://schemas.microsoft.com/office/drawing/2014/main" id="{A0ED96F1-BEEC-53A9-EE98-E78A8737EF2C}"/>
              </a:ext>
            </a:extLst>
          </p:cNvPr>
          <p:cNvSpPr txBox="1"/>
          <p:nvPr/>
        </p:nvSpPr>
        <p:spPr>
          <a:xfrm>
            <a:off x="1037374" y="181173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Le risorse di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acqua dolce 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costituiscono solo il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2,5%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del volume totale di acqua sulla Terra.</a:t>
            </a:r>
          </a:p>
          <a:p>
            <a:pPr>
              <a:lnSpc>
                <a:spcPct val="90000"/>
              </a:lnSpc>
            </a:pPr>
            <a:endParaRPr lang="it-IT" sz="21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 queste 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risorse di acqua dolce, il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70%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è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ghiaccio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o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neve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permanente nelle regioni montuose, mentre circa il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30% 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è stoccato nelle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falde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acquifere. </a:t>
            </a:r>
          </a:p>
          <a:p>
            <a:pPr>
              <a:lnSpc>
                <a:spcPct val="90000"/>
              </a:lnSpc>
            </a:pPr>
            <a:endParaRPr lang="it-IT" sz="21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Il restante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0,3%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si trova nei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laghi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e nei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fiumi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di acqua dolce, che rappresentano quindi solo una piccolissima parte (circa lo 0,01%) delle risorse idriche totali disponibili.</a:t>
            </a:r>
          </a:p>
          <a:p>
            <a:pPr>
              <a:lnSpc>
                <a:spcPct val="90000"/>
              </a:lnSpc>
            </a:pPr>
            <a:endParaRPr lang="it-IT" sz="21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it-IT" sz="21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it-IT" sz="21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						</a:t>
            </a:r>
            <a:r>
              <a:rPr lang="it-IT" sz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	</a:t>
            </a:r>
          </a:p>
          <a:p>
            <a:pPr>
              <a:lnSpc>
                <a:spcPct val="90000"/>
              </a:lnSpc>
            </a:pPr>
            <a:endParaRPr lang="it-IT" sz="1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it-IT" sz="1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it-IT" sz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								 Fonte: Filippo Menga, </a:t>
            </a:r>
            <a:r>
              <a:rPr lang="it-IT" sz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Ispi</a:t>
            </a:r>
            <a:endParaRPr lang="it-IT" sz="1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621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d488de23d_2_29"/>
          <p:cNvSpPr txBox="1"/>
          <p:nvPr/>
        </p:nvSpPr>
        <p:spPr>
          <a:xfrm>
            <a:off x="1062475" y="48603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00" b="1" dirty="0">
                <a:solidFill>
                  <a:srgbClr val="00B0F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Perché la crisi climatica è anche idrica</a:t>
            </a:r>
          </a:p>
        </p:txBody>
      </p:sp>
      <p:sp>
        <p:nvSpPr>
          <p:cNvPr id="163" name="Google Shape;163;g22d488de23d_2_29"/>
          <p:cNvSpPr txBox="1"/>
          <p:nvPr/>
        </p:nvSpPr>
        <p:spPr>
          <a:xfrm>
            <a:off x="1062475" y="181173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L’acqua è una risorsa essenziale per la vita, la salute e lo sviluppo umano. E anche se poca, è comunque sufficiente a soddisfare il fabbisogno idrico di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10 miliardi di persone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21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Eppure, a livello globale,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785 milioni 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 persone non hanno accesso a un servizio di approvvigionamento di acqua potabile di base.</a:t>
            </a:r>
          </a:p>
          <a:p>
            <a:pPr>
              <a:lnSpc>
                <a:spcPct val="90000"/>
              </a:lnSpc>
            </a:pPr>
            <a:endParaRPr lang="it-IT" sz="21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Circa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2,2 miliardi 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 persone nel mondo non hanno accesso a servizi di acqua potabile gestiti in modo sicuro, secondo i dati dell’Organizzazione mondiale della sanità. </a:t>
            </a:r>
          </a:p>
          <a:p>
            <a:pPr>
              <a:lnSpc>
                <a:spcPct val="90000"/>
              </a:lnSpc>
            </a:pPr>
            <a:endParaRPr lang="it-IT" sz="21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Infine,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4,2 miliardi 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 persone non dispongono di servizi igienico-sanitari adeguati.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>
          <a:extLst>
            <a:ext uri="{FF2B5EF4-FFF2-40B4-BE49-F238E27FC236}">
              <a16:creationId xmlns:a16="http://schemas.microsoft.com/office/drawing/2014/main" id="{0AA9A728-B6C6-B53C-F8F3-7BFE1AD1B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d488de23d_2_29">
            <a:extLst>
              <a:ext uri="{FF2B5EF4-FFF2-40B4-BE49-F238E27FC236}">
                <a16:creationId xmlns:a16="http://schemas.microsoft.com/office/drawing/2014/main" id="{1DB71148-B077-80A3-1EB5-89CB1A75F5F5}"/>
              </a:ext>
            </a:extLst>
          </p:cNvPr>
          <p:cNvSpPr txBox="1"/>
          <p:nvPr/>
        </p:nvSpPr>
        <p:spPr>
          <a:xfrm>
            <a:off x="1062475" y="48603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00" b="1" dirty="0">
                <a:solidFill>
                  <a:srgbClr val="00B0F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Perché la crisi climatica è anche idrica</a:t>
            </a:r>
          </a:p>
        </p:txBody>
      </p:sp>
      <p:sp>
        <p:nvSpPr>
          <p:cNvPr id="163" name="Google Shape;163;g22d488de23d_2_29">
            <a:extLst>
              <a:ext uri="{FF2B5EF4-FFF2-40B4-BE49-F238E27FC236}">
                <a16:creationId xmlns:a16="http://schemas.microsoft.com/office/drawing/2014/main" id="{14FCD7DD-BA30-D90E-2355-3C9CC2EF6122}"/>
              </a:ext>
            </a:extLst>
          </p:cNvPr>
          <p:cNvSpPr txBox="1"/>
          <p:nvPr/>
        </p:nvSpPr>
        <p:spPr>
          <a:xfrm>
            <a:off x="1062475" y="181173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Gli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stock idrici 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per come li abbiamo studiati e monitorati fino a oggi, però, sono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minacciati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dall’aumento della temperatura media globale che causa i cambiamenti climatici: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fusione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dei ghiacciai e delle nevi perenni,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innalzamento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del livello dei mari,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acidificazione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degli oceani,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desertificazione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perdita di biodiversità.</a:t>
            </a:r>
          </a:p>
          <a:p>
            <a:pPr>
              <a:lnSpc>
                <a:spcPct val="90000"/>
              </a:lnSpc>
            </a:pPr>
            <a:endParaRPr lang="it-IT" sz="21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L’aumento della temperatura media è a sua volta causata da un eccesso di gas serra in atmosfera prodotti dalle attività umane basate sui combustibili fossili come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carbone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petrolio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e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gas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605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>
          <a:extLst>
            <a:ext uri="{FF2B5EF4-FFF2-40B4-BE49-F238E27FC236}">
              <a16:creationId xmlns:a16="http://schemas.microsoft.com/office/drawing/2014/main" id="{CCBD9262-5212-534B-B5B8-5362B4597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d488de23d_2_29">
            <a:extLst>
              <a:ext uri="{FF2B5EF4-FFF2-40B4-BE49-F238E27FC236}">
                <a16:creationId xmlns:a16="http://schemas.microsoft.com/office/drawing/2014/main" id="{9377DE74-6EB1-D38D-9968-1DE419FBBF1E}"/>
              </a:ext>
            </a:extLst>
          </p:cNvPr>
          <p:cNvSpPr txBox="1"/>
          <p:nvPr/>
        </p:nvSpPr>
        <p:spPr>
          <a:xfrm>
            <a:off x="1062475" y="48603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b="1" dirty="0">
              <a:solidFill>
                <a:srgbClr val="00B0F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22d488de23d_2_29">
            <a:extLst>
              <a:ext uri="{FF2B5EF4-FFF2-40B4-BE49-F238E27FC236}">
                <a16:creationId xmlns:a16="http://schemas.microsoft.com/office/drawing/2014/main" id="{5F286B5C-459E-7B19-E8D6-CF852B3E8DB4}"/>
              </a:ext>
            </a:extLst>
          </p:cNvPr>
          <p:cNvSpPr txBox="1"/>
          <p:nvPr/>
        </p:nvSpPr>
        <p:spPr>
          <a:xfrm>
            <a:off x="1062475" y="12534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90000"/>
              </a:lnSpc>
            </a:pPr>
            <a:endParaRPr lang="it-IT" sz="21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it-IT" sz="21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it-IT" sz="21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						</a:t>
            </a:r>
            <a:r>
              <a:rPr lang="it-IT" sz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	</a:t>
            </a:r>
          </a:p>
          <a:p>
            <a:pPr>
              <a:lnSpc>
                <a:spcPct val="90000"/>
              </a:lnSpc>
            </a:pPr>
            <a:endParaRPr lang="it-IT" sz="1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</a:pPr>
            <a:r>
              <a:rPr lang="it-IT" sz="3600" b="1" dirty="0">
                <a:solidFill>
                  <a:srgbClr val="00B0F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Dobbiamo trattare la sfida climatica </a:t>
            </a:r>
            <a:r>
              <a:rPr lang="it-IT" sz="3600" b="1">
                <a:solidFill>
                  <a:srgbClr val="00B0F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per quello che è: </a:t>
            </a:r>
            <a:r>
              <a:rPr lang="it-IT" sz="3600" b="1" dirty="0">
                <a:solidFill>
                  <a:srgbClr val="00B0F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 minaccia più grande del secolo. Quella che definirà il nostro futuro.</a:t>
            </a:r>
          </a:p>
          <a:p>
            <a:pPr>
              <a:lnSpc>
                <a:spcPct val="90000"/>
              </a:lnSpc>
            </a:pPr>
            <a:endParaRPr lang="it-IT" sz="1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024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102DFF2-9BD3-B94F-8E18-CB3A3D557E99}"/>
              </a:ext>
            </a:extLst>
          </p:cNvPr>
          <p:cNvSpPr/>
          <p:nvPr/>
        </p:nvSpPr>
        <p:spPr>
          <a:xfrm>
            <a:off x="5448307" y="5379119"/>
            <a:ext cx="1229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un progetto</a:t>
            </a:r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2d2ecb69a3_1_123"/>
          <p:cNvSpPr txBox="1"/>
          <p:nvPr/>
        </p:nvSpPr>
        <p:spPr>
          <a:xfrm>
            <a:off x="1646750" y="1675178"/>
            <a:ext cx="8568000" cy="13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Poca, troppa, accessibile.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Come raccontare la crisi climatica a partire dall’acqua</a:t>
            </a:r>
          </a:p>
        </p:txBody>
      </p:sp>
      <p:sp>
        <p:nvSpPr>
          <p:cNvPr id="135" name="Google Shape;135;g22d2ecb69a3_1_123"/>
          <p:cNvSpPr txBox="1"/>
          <p:nvPr/>
        </p:nvSpPr>
        <p:spPr>
          <a:xfrm>
            <a:off x="1358750" y="3998579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21 marzo 2024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Tommaso Perrone, @</a:t>
            </a:r>
            <a:r>
              <a:rPr lang="it-IT" sz="2400" dirty="0" err="1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tommids</a:t>
            </a:r>
            <a:endParaRPr lang="it-IT" sz="2400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>
          <a:extLst>
            <a:ext uri="{FF2B5EF4-FFF2-40B4-BE49-F238E27FC236}">
              <a16:creationId xmlns:a16="http://schemas.microsoft.com/office/drawing/2014/main" id="{261DD836-A688-2AC7-DAB9-2A92BA186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d488de23d_2_29">
            <a:extLst>
              <a:ext uri="{FF2B5EF4-FFF2-40B4-BE49-F238E27FC236}">
                <a16:creationId xmlns:a16="http://schemas.microsoft.com/office/drawing/2014/main" id="{0CCCD80E-1AEC-BF95-C8BD-D5689E2A3829}"/>
              </a:ext>
            </a:extLst>
          </p:cNvPr>
          <p:cNvSpPr txBox="1"/>
          <p:nvPr/>
        </p:nvSpPr>
        <p:spPr>
          <a:xfrm>
            <a:off x="1062475" y="48603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b="1" dirty="0">
              <a:solidFill>
                <a:srgbClr val="00B0F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22d488de23d_2_29">
            <a:extLst>
              <a:ext uri="{FF2B5EF4-FFF2-40B4-BE49-F238E27FC236}">
                <a16:creationId xmlns:a16="http://schemas.microsoft.com/office/drawing/2014/main" id="{3B1CEBC5-EA45-BD44-6CE6-7EF814F5879D}"/>
              </a:ext>
            </a:extLst>
          </p:cNvPr>
          <p:cNvSpPr txBox="1"/>
          <p:nvPr/>
        </p:nvSpPr>
        <p:spPr>
          <a:xfrm>
            <a:off x="1062475" y="12534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90000"/>
              </a:lnSpc>
            </a:pPr>
            <a:endParaRPr lang="it-IT" sz="21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it-IT" sz="21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it-IT" sz="21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						</a:t>
            </a:r>
            <a:r>
              <a:rPr lang="it-IT" sz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	</a:t>
            </a:r>
          </a:p>
          <a:p>
            <a:pPr>
              <a:lnSpc>
                <a:spcPct val="90000"/>
              </a:lnSpc>
            </a:pPr>
            <a:endParaRPr lang="it-IT" sz="1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</a:pPr>
            <a:r>
              <a:rPr lang="it-IT" sz="3600" b="1" dirty="0">
                <a:solidFill>
                  <a:srgbClr val="00B0F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Dove vi informate quotidianamente per saperne di più sulla questione climatica?</a:t>
            </a:r>
          </a:p>
          <a:p>
            <a:pPr>
              <a:lnSpc>
                <a:spcPct val="90000"/>
              </a:lnSpc>
            </a:pPr>
            <a:endParaRPr lang="it-IT" sz="1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5723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>
          <a:extLst>
            <a:ext uri="{FF2B5EF4-FFF2-40B4-BE49-F238E27FC236}">
              <a16:creationId xmlns:a16="http://schemas.microsoft.com/office/drawing/2014/main" id="{1F95D80B-7298-711C-B765-0CD2646DF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d488de23d_2_29">
            <a:extLst>
              <a:ext uri="{FF2B5EF4-FFF2-40B4-BE49-F238E27FC236}">
                <a16:creationId xmlns:a16="http://schemas.microsoft.com/office/drawing/2014/main" id="{7A69E751-9AB4-014C-2DD9-B4A1F5723AB8}"/>
              </a:ext>
            </a:extLst>
          </p:cNvPr>
          <p:cNvSpPr txBox="1"/>
          <p:nvPr/>
        </p:nvSpPr>
        <p:spPr>
          <a:xfrm>
            <a:off x="1062475" y="48603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00" b="1" dirty="0">
                <a:solidFill>
                  <a:srgbClr val="00B0F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Il ruolo della carta stampata sul clima</a:t>
            </a:r>
            <a:endParaRPr sz="3300" b="1" dirty="0">
              <a:solidFill>
                <a:srgbClr val="00B0F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22d488de23d_2_29">
            <a:extLst>
              <a:ext uri="{FF2B5EF4-FFF2-40B4-BE49-F238E27FC236}">
                <a16:creationId xmlns:a16="http://schemas.microsoft.com/office/drawing/2014/main" id="{131C63A2-F621-645E-477E-C5D978FF6F0D}"/>
              </a:ext>
            </a:extLst>
          </p:cNvPr>
          <p:cNvSpPr txBox="1"/>
          <p:nvPr/>
        </p:nvSpPr>
        <p:spPr>
          <a:xfrm>
            <a:off x="1037374" y="181173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Tra i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quotidiani italiani 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solo uno (</a:t>
            </a:r>
            <a:r>
              <a:rPr lang="it-IT" sz="2100" i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Avvenire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) raggiunge la sufficienza in merito alla copertura legata alla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crisi climatica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 A rivelarlo è l’ultima indagine di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Greenpeace Italia 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che ha preso in considerazione cinque parametri:</a:t>
            </a: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1) quanto parlano della crisi climatica; </a:t>
            </a: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2) se citano i combustibili fossili tra le cause; </a:t>
            </a: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3) quanta voce hanno le aziende inquinanti;</a:t>
            </a: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4) quanto spazio è concesso alle loro pubblicità; </a:t>
            </a: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5) se le redazioni sono trasparenti rispetto ai finanziamenti ricevuti dalle aziende inquinanti.</a:t>
            </a:r>
          </a:p>
        </p:txBody>
      </p:sp>
    </p:spTree>
    <p:extLst>
      <p:ext uri="{BB962C8B-B14F-4D97-AF65-F5344CB8AC3E}">
        <p14:creationId xmlns:p14="http://schemas.microsoft.com/office/powerpoint/2010/main" val="138102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>
          <a:extLst>
            <a:ext uri="{FF2B5EF4-FFF2-40B4-BE49-F238E27FC236}">
              <a16:creationId xmlns:a16="http://schemas.microsoft.com/office/drawing/2014/main" id="{641368C6-F39C-B861-AC22-41F301E91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d488de23d_2_29">
            <a:extLst>
              <a:ext uri="{FF2B5EF4-FFF2-40B4-BE49-F238E27FC236}">
                <a16:creationId xmlns:a16="http://schemas.microsoft.com/office/drawing/2014/main" id="{77F8184C-0D61-6526-896F-B0BB01A40B0B}"/>
              </a:ext>
            </a:extLst>
          </p:cNvPr>
          <p:cNvSpPr txBox="1"/>
          <p:nvPr/>
        </p:nvSpPr>
        <p:spPr>
          <a:xfrm>
            <a:off x="1062475" y="48603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00" b="1" dirty="0">
                <a:solidFill>
                  <a:srgbClr val="00B0F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Come la raccontano i giornalisti</a:t>
            </a:r>
            <a:endParaRPr sz="3300" b="1" dirty="0">
              <a:solidFill>
                <a:srgbClr val="00B0F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22d488de23d_2_29">
            <a:extLst>
              <a:ext uri="{FF2B5EF4-FFF2-40B4-BE49-F238E27FC236}">
                <a16:creationId xmlns:a16="http://schemas.microsoft.com/office/drawing/2014/main" id="{A6BC8068-966F-4778-F769-72C9489153BE}"/>
              </a:ext>
            </a:extLst>
          </p:cNvPr>
          <p:cNvSpPr txBox="1"/>
          <p:nvPr/>
        </p:nvSpPr>
        <p:spPr>
          <a:xfrm>
            <a:off x="1062475" y="181173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Poco e male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 Il clima non fa notizia se non quando è emergenza, e quando se ne parla se ne parla male.</a:t>
            </a:r>
          </a:p>
          <a:p>
            <a:pPr>
              <a:lnSpc>
                <a:spcPct val="90000"/>
              </a:lnSpc>
            </a:pPr>
            <a:endParaRPr lang="it-IT" sz="21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Emergenza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mitigazione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adattamento</a:t>
            </a: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Bomba d’acqua,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temporale autorigenerante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nubifragio</a:t>
            </a: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Maltempo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evento meteorologico estremo</a:t>
            </a: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Bel tempo, siccità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scarsità idrica</a:t>
            </a:r>
          </a:p>
          <a:p>
            <a:pPr>
              <a:lnSpc>
                <a:spcPct val="90000"/>
              </a:lnSpc>
            </a:pPr>
            <a:endParaRPr lang="it-IT" sz="21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Nessuna grande testata generalista inserisce più i record di temperatura nelle prime pagine o nelle homepage. E quando si parla di scarsità idrica, lo si fa solo attraverso la lente di una lobby direttamente colpita (ad esempio, gli agricoltori).</a:t>
            </a:r>
          </a:p>
        </p:txBody>
      </p:sp>
    </p:spTree>
    <p:extLst>
      <p:ext uri="{BB962C8B-B14F-4D97-AF65-F5344CB8AC3E}">
        <p14:creationId xmlns:p14="http://schemas.microsoft.com/office/powerpoint/2010/main" val="1393400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>
          <a:extLst>
            <a:ext uri="{FF2B5EF4-FFF2-40B4-BE49-F238E27FC236}">
              <a16:creationId xmlns:a16="http://schemas.microsoft.com/office/drawing/2014/main" id="{79CFC7AE-1D7F-408F-E74E-DB5735BC4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d488de23d_2_29">
            <a:extLst>
              <a:ext uri="{FF2B5EF4-FFF2-40B4-BE49-F238E27FC236}">
                <a16:creationId xmlns:a16="http://schemas.microsoft.com/office/drawing/2014/main" id="{74842910-4B8B-5B29-BF23-6DBD6B602F51}"/>
              </a:ext>
            </a:extLst>
          </p:cNvPr>
          <p:cNvSpPr txBox="1"/>
          <p:nvPr/>
        </p:nvSpPr>
        <p:spPr>
          <a:xfrm>
            <a:off x="1062475" y="48603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00" b="1" dirty="0">
                <a:solidFill>
                  <a:srgbClr val="00B0F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Come la raccontano i giornalisti</a:t>
            </a:r>
          </a:p>
        </p:txBody>
      </p:sp>
      <p:sp>
        <p:nvSpPr>
          <p:cNvPr id="163" name="Google Shape;163;g22d488de23d_2_29">
            <a:extLst>
              <a:ext uri="{FF2B5EF4-FFF2-40B4-BE49-F238E27FC236}">
                <a16:creationId xmlns:a16="http://schemas.microsoft.com/office/drawing/2014/main" id="{0C6AA11C-971C-D657-D18D-5593BEAF892F}"/>
              </a:ext>
            </a:extLst>
          </p:cNvPr>
          <p:cNvSpPr txBox="1"/>
          <p:nvPr/>
        </p:nvSpPr>
        <p:spPr>
          <a:xfrm>
            <a:off x="1062475" y="181173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Troppa acqua, poca acqua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 In molte aree, come quella mediterranea, la quantità assoluta di precipitazioni non è cambiata in modo consistente, ciò che è cambiata è la loro concentrazione, attraverso la manifestazione di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eventi meteorologici estremi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più potenti e frequenti. Una condizione che causa, da un lato lunghi periodi di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scarsità idrica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dall’altro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fenomeni alluvionali 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distruttivi.</a:t>
            </a:r>
          </a:p>
          <a:p>
            <a:pPr>
              <a:lnSpc>
                <a:spcPct val="90000"/>
              </a:lnSpc>
            </a:pPr>
            <a:endParaRPr lang="it-IT" sz="21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Un esempio concreto dell’effetto della crisi climatica sull’acqua è quanto successo nel settembre del 2022 a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Cantiano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</a:t>
            </a:r>
          </a:p>
          <a:p>
            <a:pPr>
              <a:lnSpc>
                <a:spcPct val="90000"/>
              </a:lnSpc>
            </a:pPr>
            <a:endParaRPr lang="it-IT" sz="21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Nel piccolo centro marchigiano si è verificato un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temporale autorigenerante 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durato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9 ore consecutive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che ha scaricato sul terreno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400 millimetri di pioggia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 La stessa quantità che di solito cade in quattro mesi.</a:t>
            </a:r>
          </a:p>
        </p:txBody>
      </p:sp>
    </p:spTree>
    <p:extLst>
      <p:ext uri="{BB962C8B-B14F-4D97-AF65-F5344CB8AC3E}">
        <p14:creationId xmlns:p14="http://schemas.microsoft.com/office/powerpoint/2010/main" val="2183817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894CD-67FD-F43E-E11A-3657378B6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05A4E555-F96B-2027-8E25-CE858C129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81" y="337852"/>
            <a:ext cx="7772400" cy="1437061"/>
          </a:xfrm>
          <a:prstGeom prst="rect">
            <a:avLst/>
          </a:prstGeom>
        </p:spPr>
      </p:pic>
      <p:pic>
        <p:nvPicPr>
          <p:cNvPr id="16" name="Immagine 15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7187F5FF-A6EB-2465-08FC-D58860505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161" y="4465796"/>
            <a:ext cx="7772400" cy="2054352"/>
          </a:xfrm>
          <a:prstGeom prst="rect">
            <a:avLst/>
          </a:prstGeom>
        </p:spPr>
      </p:pic>
      <p:pic>
        <p:nvPicPr>
          <p:cNvPr id="18" name="Immagine 17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6A21167B-8E63-E112-3D7F-037D4D28C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519" y="828319"/>
            <a:ext cx="6260058" cy="2241937"/>
          </a:xfrm>
          <a:prstGeom prst="rect">
            <a:avLst/>
          </a:prstGeom>
        </p:spPr>
      </p:pic>
      <p:pic>
        <p:nvPicPr>
          <p:cNvPr id="14" name="Immagine 13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43B3D83D-A5D4-C5CC-D754-818187309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81" y="2601150"/>
            <a:ext cx="11744433" cy="16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3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Shape 161">
          <a:extLst>
            <a:ext uri="{FF2B5EF4-FFF2-40B4-BE49-F238E27FC236}">
              <a16:creationId xmlns:a16="http://schemas.microsoft.com/office/drawing/2014/main" id="{7D51FBAA-9B50-E295-FE98-2045DB6C4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d488de23d_2_29">
            <a:extLst>
              <a:ext uri="{FF2B5EF4-FFF2-40B4-BE49-F238E27FC236}">
                <a16:creationId xmlns:a16="http://schemas.microsoft.com/office/drawing/2014/main" id="{773BC212-AADD-EB25-0E87-9DC0A9C34CCC}"/>
              </a:ext>
            </a:extLst>
          </p:cNvPr>
          <p:cNvSpPr txBox="1"/>
          <p:nvPr/>
        </p:nvSpPr>
        <p:spPr>
          <a:xfrm>
            <a:off x="1062475" y="48603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00" b="1" dirty="0">
                <a:solidFill>
                  <a:srgbClr val="00B0F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Come andrebbe raccontata</a:t>
            </a:r>
          </a:p>
        </p:txBody>
      </p:sp>
      <p:pic>
        <p:nvPicPr>
          <p:cNvPr id="5" name="Confuorto_2.mp4">
            <a:hlinkClick r:id="" action="ppaction://media"/>
            <a:extLst>
              <a:ext uri="{FF2B5EF4-FFF2-40B4-BE49-F238E27FC236}">
                <a16:creationId xmlns:a16="http://schemas.microsoft.com/office/drawing/2014/main" id="{6C64896A-7D38-F017-5F1F-4E7BE07A45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0885" y="1730716"/>
            <a:ext cx="8270229" cy="46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>
          <a:extLst>
            <a:ext uri="{FF2B5EF4-FFF2-40B4-BE49-F238E27FC236}">
              <a16:creationId xmlns:a16="http://schemas.microsoft.com/office/drawing/2014/main" id="{77B6950A-85CD-F680-FBAB-42D747500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d488de23d_2_29">
            <a:extLst>
              <a:ext uri="{FF2B5EF4-FFF2-40B4-BE49-F238E27FC236}">
                <a16:creationId xmlns:a16="http://schemas.microsoft.com/office/drawing/2014/main" id="{2532ECF1-1EC7-6927-51C2-F09EBAE05572}"/>
              </a:ext>
            </a:extLst>
          </p:cNvPr>
          <p:cNvSpPr txBox="1"/>
          <p:nvPr/>
        </p:nvSpPr>
        <p:spPr>
          <a:xfrm>
            <a:off x="1062475" y="48603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00" b="1" dirty="0">
                <a:solidFill>
                  <a:srgbClr val="00B0F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Ci vuole formazione sul clima</a:t>
            </a:r>
            <a:endParaRPr sz="3300" b="1" dirty="0">
              <a:solidFill>
                <a:srgbClr val="00B0F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22d488de23d_2_29">
            <a:extLst>
              <a:ext uri="{FF2B5EF4-FFF2-40B4-BE49-F238E27FC236}">
                <a16:creationId xmlns:a16="http://schemas.microsoft.com/office/drawing/2014/main" id="{830FDCA3-4D63-2B24-1F91-704715AEBD54}"/>
              </a:ext>
            </a:extLst>
          </p:cNvPr>
          <p:cNvSpPr txBox="1"/>
          <p:nvPr/>
        </p:nvSpPr>
        <p:spPr>
          <a:xfrm>
            <a:off x="1062475" y="12534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Nelle testate più popolari, generaliste, la sfida è cercare di </a:t>
            </a:r>
            <a:r>
              <a:rPr lang="it-IT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formare nuovi giornalisti in grado di seguire in modo continuativo, comprendere e trasferire a un pubblico generalista le tematiche più complesse</a:t>
            </a:r>
            <a:r>
              <a:rPr lang="it-IT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in particolar modo quelle che hanno a che fare con la scienza. E cercare di slegare l’interesse del pubblico dalla rilevanza giornalistica.</a:t>
            </a:r>
          </a:p>
        </p:txBody>
      </p:sp>
    </p:spTree>
    <p:extLst>
      <p:ext uri="{BB962C8B-B14F-4D97-AF65-F5344CB8AC3E}">
        <p14:creationId xmlns:p14="http://schemas.microsoft.com/office/powerpoint/2010/main" val="3679025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4508</TotalTime>
  <Words>857</Words>
  <Application>Microsoft Macintosh PowerPoint</Application>
  <PresentationFormat>Widescreen</PresentationFormat>
  <Paragraphs>78</Paragraphs>
  <Slides>16</Slides>
  <Notes>15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Office Theme</vt:lpstr>
      <vt:lpstr>Office Theme</vt:lpstr>
      <vt:lpstr>Personalizza struttura</vt:lpstr>
      <vt:lpstr>1_Personalizza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Tommaso Perrone</cp:lastModifiedBy>
  <cp:revision>17</cp:revision>
  <dcterms:created xsi:type="dcterms:W3CDTF">2021-11-12T10:24:11Z</dcterms:created>
  <dcterms:modified xsi:type="dcterms:W3CDTF">2024-03-19T08:11:19Z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16.0016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</vt:i4>
  </property>
</Properties>
</file>