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7" r:id="rId3"/>
    <p:sldMasterId id="2147483689" r:id="rId4"/>
  </p:sldMasterIdLst>
  <p:notesMasterIdLst>
    <p:notesMasterId r:id="rId21"/>
  </p:notesMasterIdLst>
  <p:sldIdLst>
    <p:sldId id="256" r:id="rId5"/>
    <p:sldId id="257" r:id="rId6"/>
    <p:sldId id="275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74" r:id="rId19"/>
    <p:sldId id="271" r:id="rId20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hkIi509NnivDI5g1xAVKnSJFg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94674"/>
  </p:normalViewPr>
  <p:slideViewPr>
    <p:cSldViewPr snapToGrid="0">
      <p:cViewPr varScale="1">
        <p:scale>
          <a:sx n="105" d="100"/>
          <a:sy n="105" d="100"/>
        </p:scale>
        <p:origin x="10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3\Disco%20H\PREZZI\WTP%20-%20Willingness%20to%20Pay\Acqua_e_bias\Codes\IndagineBIASTotali_RQXX_NEW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3\Disco%20H\PREZZI\WTP%20-%20Willingness%20to%20Pay\Acqua_e_bias\Codes\IndagineBIASTotali_RQXX_N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3\Disco%20H\PREZZI\WTP%20-%20Willingness%20to%20Pay\Acqua_e_bias\Codes\IndagineBIASTotali_RQXX_NE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85062312082143E-2"/>
          <c:y val="3.1278385918860237E-2"/>
          <c:w val="0.96242987537583569"/>
          <c:h val="0.61363267442737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Qualità_AcquaErogata!$D$19</c:f>
              <c:strCache>
                <c:ptCount val="1"/>
                <c:pt idx="0">
                  <c:v>NON È di buona qualità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Qualità_AcquaErogata!$A$21:$B$23</c:f>
              <c:multiLvlStrCache>
                <c:ptCount val="3"/>
                <c:lvl>
                  <c:pt idx="0">
                    <c:v>Ottima + Buona + Discreta</c:v>
                  </c:pt>
                  <c:pt idx="1">
                    <c:v>Insufficiente + Scarsa + Mancanza prerequisito</c:v>
                  </c:pt>
                  <c:pt idx="2">
                    <c:v>Dato non disponibile</c:v>
                  </c:pt>
                </c:lvl>
                <c:lvl>
                  <c:pt idx="0">
                    <c:v>33%</c:v>
                  </c:pt>
                  <c:pt idx="1">
                    <c:v>28%</c:v>
                  </c:pt>
                  <c:pt idx="2">
                    <c:v>39%</c:v>
                  </c:pt>
                </c:lvl>
              </c:multiLvlStrCache>
            </c:multiLvlStrRef>
          </c:cat>
          <c:val>
            <c:numRef>
              <c:f>Qualità_AcquaErogata!$D$21:$D$23</c:f>
              <c:numCache>
                <c:formatCode>0%</c:formatCode>
                <c:ptCount val="3"/>
                <c:pt idx="0">
                  <c:v>0.2666792809619033</c:v>
                </c:pt>
                <c:pt idx="1">
                  <c:v>0.28320288330440335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1-49A6-B797-862E7D047023}"/>
            </c:ext>
          </c:extLst>
        </c:ser>
        <c:ser>
          <c:idx val="1"/>
          <c:order val="1"/>
          <c:tx>
            <c:strRef>
              <c:f>Qualità_AcquaErogata!$E$19</c:f>
              <c:strCache>
                <c:ptCount val="1"/>
                <c:pt idx="0">
                  <c:v>È di buona qualità</c:v>
                </c:pt>
              </c:strCache>
            </c:strRef>
          </c:tx>
          <c:spPr>
            <a:solidFill>
              <a:srgbClr val="0B80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Qualità_AcquaErogata!$A$21:$B$23</c:f>
              <c:multiLvlStrCache>
                <c:ptCount val="3"/>
                <c:lvl>
                  <c:pt idx="0">
                    <c:v>Ottima + Buona + Discreta</c:v>
                  </c:pt>
                  <c:pt idx="1">
                    <c:v>Insufficiente + Scarsa + Mancanza prerequisito</c:v>
                  </c:pt>
                  <c:pt idx="2">
                    <c:v>Dato non disponibile</c:v>
                  </c:pt>
                </c:lvl>
                <c:lvl>
                  <c:pt idx="0">
                    <c:v>33%</c:v>
                  </c:pt>
                  <c:pt idx="1">
                    <c:v>28%</c:v>
                  </c:pt>
                  <c:pt idx="2">
                    <c:v>39%</c:v>
                  </c:pt>
                </c:lvl>
              </c:multiLvlStrCache>
            </c:multiLvlStrRef>
          </c:cat>
          <c:val>
            <c:numRef>
              <c:f>Qualità_AcquaErogata!$E$21:$E$23</c:f>
              <c:numCache>
                <c:formatCode>0%</c:formatCode>
                <c:ptCount val="3"/>
                <c:pt idx="0">
                  <c:v>0.73332071903809692</c:v>
                </c:pt>
                <c:pt idx="1">
                  <c:v>0.71679711669559665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F1-49A6-B797-862E7D047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9528112"/>
        <c:axId val="629533032"/>
      </c:barChart>
      <c:catAx>
        <c:axId val="62952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9533032"/>
        <c:crosses val="autoZero"/>
        <c:auto val="1"/>
        <c:lblAlgn val="ctr"/>
        <c:lblOffset val="100"/>
        <c:noMultiLvlLbl val="0"/>
      </c:catAx>
      <c:valAx>
        <c:axId val="629533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6295281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MC 1 - Avvio</a:t>
            </a:r>
            <a:r>
              <a:rPr lang="it-IT" baseline="0" dirty="0"/>
              <a:t> e Cessazione</a:t>
            </a:r>
            <a:br>
              <a:rPr lang="it-IT" baseline="0" dirty="0"/>
            </a:b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0187625709744141E-2"/>
          <c:y val="0.16378850691158239"/>
          <c:w val="0.9396247485805117"/>
          <c:h val="0.51863313674821421"/>
        </c:manualLayout>
      </c:layout>
      <c:barChart>
        <c:barDir val="col"/>
        <c:grouping val="clustered"/>
        <c:varyColors val="0"/>
        <c:ser>
          <c:idx val="0"/>
          <c:order val="0"/>
          <c:tx>
            <c:v>Relazione Scadente</c:v>
          </c:tx>
          <c:spPr>
            <a:solidFill>
              <a:srgbClr val="D71A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Qualità_relazione!$A$6:$B$9</c:f>
              <c:multiLvlStrCache>
                <c:ptCount val="4"/>
                <c:lvl>
                  <c:pt idx="0">
                    <c:v>Ottima</c:v>
                  </c:pt>
                  <c:pt idx="1">
                    <c:v>Buona</c:v>
                  </c:pt>
                  <c:pt idx="2">
                    <c:v>Discreta</c:v>
                  </c:pt>
                  <c:pt idx="3">
                    <c:v>Dato non trasmesso</c:v>
                  </c:pt>
                </c:lvl>
                <c:lvl>
                  <c:pt idx="0">
                    <c:v>40%</c:v>
                  </c:pt>
                  <c:pt idx="1">
                    <c:v>30%</c:v>
                  </c:pt>
                  <c:pt idx="2">
                    <c:v>15%</c:v>
                  </c:pt>
                  <c:pt idx="3">
                    <c:v>14%</c:v>
                  </c:pt>
                </c:lvl>
              </c:multiLvlStrCache>
            </c:multiLvlStrRef>
          </c:cat>
          <c:val>
            <c:numRef>
              <c:f>Qualità_relazione!$E$6:$E$9</c:f>
              <c:numCache>
                <c:formatCode>0%</c:formatCode>
                <c:ptCount val="4"/>
                <c:pt idx="0">
                  <c:v>0.31621323888865926</c:v>
                </c:pt>
                <c:pt idx="1">
                  <c:v>0.41169424688354739</c:v>
                </c:pt>
                <c:pt idx="2">
                  <c:v>0.40900335086255868</c:v>
                </c:pt>
                <c:pt idx="3">
                  <c:v>0.52987873986179523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A-4D17-A5C1-8D4861984011}"/>
            </c:ext>
          </c:extLst>
        </c:ser>
        <c:ser>
          <c:idx val="1"/>
          <c:order val="1"/>
          <c:tx>
            <c:v>Relazione buona</c:v>
          </c:tx>
          <c:spPr>
            <a:solidFill>
              <a:srgbClr val="0B80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Qualità_relazione!$A$6:$B$9</c:f>
              <c:multiLvlStrCache>
                <c:ptCount val="4"/>
                <c:lvl>
                  <c:pt idx="0">
                    <c:v>Ottima</c:v>
                  </c:pt>
                  <c:pt idx="1">
                    <c:v>Buona</c:v>
                  </c:pt>
                  <c:pt idx="2">
                    <c:v>Discreta</c:v>
                  </c:pt>
                  <c:pt idx="3">
                    <c:v>Dato non trasmesso</c:v>
                  </c:pt>
                </c:lvl>
                <c:lvl>
                  <c:pt idx="0">
                    <c:v>40%</c:v>
                  </c:pt>
                  <c:pt idx="1">
                    <c:v>30%</c:v>
                  </c:pt>
                  <c:pt idx="2">
                    <c:v>15%</c:v>
                  </c:pt>
                  <c:pt idx="3">
                    <c:v>14%</c:v>
                  </c:pt>
                </c:lvl>
              </c:multiLvlStrCache>
            </c:multiLvlStrRef>
          </c:cat>
          <c:val>
            <c:numRef>
              <c:f>Qualità_relazione!$F$6:$F$9</c:f>
              <c:numCache>
                <c:formatCode>0%</c:formatCode>
                <c:ptCount val="4"/>
                <c:pt idx="0">
                  <c:v>0.68378676111133774</c:v>
                </c:pt>
                <c:pt idx="1">
                  <c:v>0.58830575311645239</c:v>
                </c:pt>
                <c:pt idx="2">
                  <c:v>0.59099664913744065</c:v>
                </c:pt>
                <c:pt idx="3">
                  <c:v>0.47012126013820504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2A-4D17-A5C1-8D48619840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5562304"/>
        <c:axId val="615561320"/>
      </c:barChart>
      <c:catAx>
        <c:axId val="61556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5561320"/>
        <c:crosses val="autoZero"/>
        <c:auto val="1"/>
        <c:lblAlgn val="ctr"/>
        <c:lblOffset val="100"/>
        <c:noMultiLvlLbl val="0"/>
      </c:catAx>
      <c:valAx>
        <c:axId val="615561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1556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MC 2 - Gestione del rapporto contrattuale e accessibilità al servizio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8560727425576509E-2"/>
          <c:y val="0.16378850691158239"/>
          <c:w val="0.94287854514884695"/>
          <c:h val="0.51993328356816271"/>
        </c:manualLayout>
      </c:layout>
      <c:barChart>
        <c:barDir val="col"/>
        <c:grouping val="clustered"/>
        <c:varyColors val="0"/>
        <c:ser>
          <c:idx val="0"/>
          <c:order val="0"/>
          <c:tx>
            <c:v>Relazione Scadente</c:v>
          </c:tx>
          <c:spPr>
            <a:solidFill>
              <a:srgbClr val="D71A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Qualità_relazione!$H$6:$I$9</c:f>
              <c:multiLvlStrCache>
                <c:ptCount val="4"/>
                <c:lvl>
                  <c:pt idx="0">
                    <c:v>Ottima</c:v>
                  </c:pt>
                  <c:pt idx="1">
                    <c:v>Buona</c:v>
                  </c:pt>
                  <c:pt idx="2">
                    <c:v>Discreta</c:v>
                  </c:pt>
                  <c:pt idx="3">
                    <c:v>Dato non trasmesso</c:v>
                  </c:pt>
                </c:lvl>
                <c:lvl>
                  <c:pt idx="0">
                    <c:v>58%</c:v>
                  </c:pt>
                  <c:pt idx="1">
                    <c:v>19%</c:v>
                  </c:pt>
                  <c:pt idx="2">
                    <c:v>9%</c:v>
                  </c:pt>
                  <c:pt idx="3">
                    <c:v>14%</c:v>
                  </c:pt>
                </c:lvl>
              </c:multiLvlStrCache>
            </c:multiLvlStrRef>
          </c:cat>
          <c:val>
            <c:numRef>
              <c:f>Qualità_relazione!$L$6:$L$9</c:f>
              <c:numCache>
                <c:formatCode>0%</c:formatCode>
                <c:ptCount val="4"/>
                <c:pt idx="0">
                  <c:v>0.32920931513726626</c:v>
                </c:pt>
                <c:pt idx="1">
                  <c:v>0.44075216259299632</c:v>
                </c:pt>
                <c:pt idx="2">
                  <c:v>0.4466377130128189</c:v>
                </c:pt>
                <c:pt idx="3">
                  <c:v>0.52987873986179523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9-45C5-9056-D91ED8E5D45A}"/>
            </c:ext>
          </c:extLst>
        </c:ser>
        <c:ser>
          <c:idx val="1"/>
          <c:order val="1"/>
          <c:tx>
            <c:v>Relazione Buona</c:v>
          </c:tx>
          <c:spPr>
            <a:solidFill>
              <a:srgbClr val="0B80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Qualità_relazione!$H$6:$I$9</c:f>
              <c:multiLvlStrCache>
                <c:ptCount val="4"/>
                <c:lvl>
                  <c:pt idx="0">
                    <c:v>Ottima</c:v>
                  </c:pt>
                  <c:pt idx="1">
                    <c:v>Buona</c:v>
                  </c:pt>
                  <c:pt idx="2">
                    <c:v>Discreta</c:v>
                  </c:pt>
                  <c:pt idx="3">
                    <c:v>Dato non trasmesso</c:v>
                  </c:pt>
                </c:lvl>
                <c:lvl>
                  <c:pt idx="0">
                    <c:v>58%</c:v>
                  </c:pt>
                  <c:pt idx="1">
                    <c:v>19%</c:v>
                  </c:pt>
                  <c:pt idx="2">
                    <c:v>9%</c:v>
                  </c:pt>
                  <c:pt idx="3">
                    <c:v>14%</c:v>
                  </c:pt>
                </c:lvl>
              </c:multiLvlStrCache>
            </c:multiLvlStrRef>
          </c:cat>
          <c:val>
            <c:numRef>
              <c:f>Qualità_relazione!$M$6:$M$9</c:f>
              <c:numCache>
                <c:formatCode>0%</c:formatCode>
                <c:ptCount val="4"/>
                <c:pt idx="0">
                  <c:v>0.67079068486273274</c:v>
                </c:pt>
                <c:pt idx="1">
                  <c:v>0.55924783740700446</c:v>
                </c:pt>
                <c:pt idx="2">
                  <c:v>0.55336228698718226</c:v>
                </c:pt>
                <c:pt idx="3">
                  <c:v>0.47012126013820504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9-45C5-9056-D91ED8E5D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5562304"/>
        <c:axId val="615561320"/>
      </c:barChart>
      <c:catAx>
        <c:axId val="61556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5561320"/>
        <c:crosses val="autoZero"/>
        <c:auto val="1"/>
        <c:lblAlgn val="ctr"/>
        <c:lblOffset val="100"/>
        <c:noMultiLvlLbl val="0"/>
      </c:catAx>
      <c:valAx>
        <c:axId val="615561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1556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0.27575</cdr:x>
      <cdr:y>0.09364</cdr:y>
    </cdr:from>
    <cdr:to>
      <cdr:x>0.49733</cdr:x>
      <cdr:y>0.16828</cdr:y>
    </cdr:to>
    <cdr:cxnSp macro="">
      <cdr:nvCxnSpPr>
        <cdr:cNvPr id="3" name="Connettore 2 2">
          <a:extLst xmlns:a="http://schemas.openxmlformats.org/drawingml/2006/main">
            <a:ext uri="{FF2B5EF4-FFF2-40B4-BE49-F238E27FC236}">
              <a16:creationId xmlns:a16="http://schemas.microsoft.com/office/drawing/2014/main" id="{30006961-0FF5-64ED-2D3E-36B1AD372447}"/>
            </a:ext>
          </a:extLst>
        </cdr:cNvPr>
        <cdr:cNvCxnSpPr/>
      </cdr:nvCxnSpPr>
      <cdr:spPr>
        <a:xfrm xmlns:a="http://schemas.openxmlformats.org/drawingml/2006/main">
          <a:off x="2050703" y="418218"/>
          <a:ext cx="1647825" cy="33337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B80B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1CAA5EAE-B5BC-BF92-BDAD-8FF87596F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>
            <a:extLst>
              <a:ext uri="{FF2B5EF4-FFF2-40B4-BE49-F238E27FC236}">
                <a16:creationId xmlns:a16="http://schemas.microsoft.com/office/drawing/2014/main" id="{FF04DBE0-BC57-B035-B1CE-7C38370758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>
            <a:extLst>
              <a:ext uri="{FF2B5EF4-FFF2-40B4-BE49-F238E27FC236}">
                <a16:creationId xmlns:a16="http://schemas.microsoft.com/office/drawing/2014/main" id="{C7AC0854-C09A-F794-0994-1847A5C1EB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547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CDFC8C53-945A-E65F-AF44-57B7577F3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>
            <a:extLst>
              <a:ext uri="{FF2B5EF4-FFF2-40B4-BE49-F238E27FC236}">
                <a16:creationId xmlns:a16="http://schemas.microsoft.com/office/drawing/2014/main" id="{A4478319-2103-7577-D6CB-0D597410AB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>
            <a:extLst>
              <a:ext uri="{FF2B5EF4-FFF2-40B4-BE49-F238E27FC236}">
                <a16:creationId xmlns:a16="http://schemas.microsoft.com/office/drawing/2014/main" id="{650E85EC-10E3-47B8-E7F6-D4230D736D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72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81826F2E-B174-F86A-3FB4-5CC69FCDF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>
            <a:extLst>
              <a:ext uri="{FF2B5EF4-FFF2-40B4-BE49-F238E27FC236}">
                <a16:creationId xmlns:a16="http://schemas.microsoft.com/office/drawing/2014/main" id="{B091F588-1F8E-C7E7-7EED-3CF90445B1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>
            <a:extLst>
              <a:ext uri="{FF2B5EF4-FFF2-40B4-BE49-F238E27FC236}">
                <a16:creationId xmlns:a16="http://schemas.microsoft.com/office/drawing/2014/main" id="{01FCFE94-917F-3223-C161-56F988543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08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ECC87B36-E090-1DED-55E3-2398BF90E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>
            <a:extLst>
              <a:ext uri="{FF2B5EF4-FFF2-40B4-BE49-F238E27FC236}">
                <a16:creationId xmlns:a16="http://schemas.microsoft.com/office/drawing/2014/main" id="{D2006A52-CF97-6362-F1D4-A1DF7B6D84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>
            <a:extLst>
              <a:ext uri="{FF2B5EF4-FFF2-40B4-BE49-F238E27FC236}">
                <a16:creationId xmlns:a16="http://schemas.microsoft.com/office/drawing/2014/main" id="{6E2F7568-97E8-8224-A13C-62D757B9AD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53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d2ecb69a3_1_1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2d2ecb69a3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3281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d2ecb69a3_1_1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2d2ecb69a3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A3E15942-9A6D-3AF9-E914-C82BCCE7B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>
            <a:extLst>
              <a:ext uri="{FF2B5EF4-FFF2-40B4-BE49-F238E27FC236}">
                <a16:creationId xmlns:a16="http://schemas.microsoft.com/office/drawing/2014/main" id="{2CC07E44-19FB-3664-F1C8-99001880A5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>
            <a:extLst>
              <a:ext uri="{FF2B5EF4-FFF2-40B4-BE49-F238E27FC236}">
                <a16:creationId xmlns:a16="http://schemas.microsoft.com/office/drawing/2014/main" id="{4DA85034-14A4-888E-CBE2-48496B5E0C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25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210D2FFD-42AB-2D13-AF0B-33971C45E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>
            <a:extLst>
              <a:ext uri="{FF2B5EF4-FFF2-40B4-BE49-F238E27FC236}">
                <a16:creationId xmlns:a16="http://schemas.microsoft.com/office/drawing/2014/main" id="{72589DC1-23B5-CFBF-273B-527773231E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>
            <a:extLst>
              <a:ext uri="{FF2B5EF4-FFF2-40B4-BE49-F238E27FC236}">
                <a16:creationId xmlns:a16="http://schemas.microsoft.com/office/drawing/2014/main" id="{E24922BB-629C-E9D5-ABE3-A4143072A3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72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207E6795-222B-CCE3-386F-BFAB026C2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>
            <a:extLst>
              <a:ext uri="{FF2B5EF4-FFF2-40B4-BE49-F238E27FC236}">
                <a16:creationId xmlns:a16="http://schemas.microsoft.com/office/drawing/2014/main" id="{ED1138F5-6F5A-F814-463E-CDC8D7B7A3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>
            <a:extLst>
              <a:ext uri="{FF2B5EF4-FFF2-40B4-BE49-F238E27FC236}">
                <a16:creationId xmlns:a16="http://schemas.microsoft.com/office/drawing/2014/main" id="{B7A3D455-CC76-2687-B587-668181D823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63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9D3373E8-E3A0-D64B-205E-9B6EB5A80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>
            <a:extLst>
              <a:ext uri="{FF2B5EF4-FFF2-40B4-BE49-F238E27FC236}">
                <a16:creationId xmlns:a16="http://schemas.microsoft.com/office/drawing/2014/main" id="{864FF191-22DB-6A97-B78E-4FD78C69BB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>
            <a:extLst>
              <a:ext uri="{FF2B5EF4-FFF2-40B4-BE49-F238E27FC236}">
                <a16:creationId xmlns:a16="http://schemas.microsoft.com/office/drawing/2014/main" id="{5F47BC0A-23A8-71A6-9DF0-A698BDFBC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53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DC284727-57E9-35C3-FED6-9442B2525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>
            <a:extLst>
              <a:ext uri="{FF2B5EF4-FFF2-40B4-BE49-F238E27FC236}">
                <a16:creationId xmlns:a16="http://schemas.microsoft.com/office/drawing/2014/main" id="{7B14D30F-E1CC-195F-A43C-2F237BD453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>
            <a:extLst>
              <a:ext uri="{FF2B5EF4-FFF2-40B4-BE49-F238E27FC236}">
                <a16:creationId xmlns:a16="http://schemas.microsoft.com/office/drawing/2014/main" id="{D7184D25-26BA-1AE7-88DD-201F0A14D8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200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57BE2DCB-81B6-9DCF-7780-4E550468F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>
            <a:extLst>
              <a:ext uri="{FF2B5EF4-FFF2-40B4-BE49-F238E27FC236}">
                <a16:creationId xmlns:a16="http://schemas.microsoft.com/office/drawing/2014/main" id="{83609F82-579D-ED38-91EB-983F1E8865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>
            <a:extLst>
              <a:ext uri="{FF2B5EF4-FFF2-40B4-BE49-F238E27FC236}">
                <a16:creationId xmlns:a16="http://schemas.microsoft.com/office/drawing/2014/main" id="{63067E7C-DCAD-74D6-56FD-D97069AC76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22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77813E57-E212-77C7-EB1E-3126C3F9E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d488de23d_2_29:notes">
            <a:extLst>
              <a:ext uri="{FF2B5EF4-FFF2-40B4-BE49-F238E27FC236}">
                <a16:creationId xmlns:a16="http://schemas.microsoft.com/office/drawing/2014/main" id="{F568E878-A791-95B7-7466-6FF9AED27A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d488de23d_2_29:notes">
            <a:extLst>
              <a:ext uri="{FF2B5EF4-FFF2-40B4-BE49-F238E27FC236}">
                <a16:creationId xmlns:a16="http://schemas.microsoft.com/office/drawing/2014/main" id="{D83F6B24-9D44-5C40-93D0-94C57DD833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96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d3c89036f_0_1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22d3c89036f_0_1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g22d3c89036f_0_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g22d3c89036f_0_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22d3c89036f_0_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d3c89036f_0_4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525"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d3c89036f_0_530"/>
          <p:cNvSpPr txBox="1">
            <a:spLocks noGrp="1"/>
          </p:cNvSpPr>
          <p:nvPr>
            <p:ph type="body" idx="1"/>
          </p:nvPr>
        </p:nvSpPr>
        <p:spPr>
          <a:xfrm>
            <a:off x="6232527" y="1825628"/>
            <a:ext cx="5002200" cy="4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" name="Google Shape;76;g22d3c89036f_0_530"/>
          <p:cNvCxnSpPr/>
          <p:nvPr/>
        </p:nvCxnSpPr>
        <p:spPr>
          <a:xfrm>
            <a:off x="838206" y="1"/>
            <a:ext cx="0" cy="1365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g22d3c89036f_0_530"/>
          <p:cNvSpPr txBox="1">
            <a:spLocks noGrp="1"/>
          </p:cNvSpPr>
          <p:nvPr>
            <p:ph type="title"/>
          </p:nvPr>
        </p:nvSpPr>
        <p:spPr>
          <a:xfrm>
            <a:off x="970723" y="575223"/>
            <a:ext cx="10263900" cy="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8"/>
              <a:buFont typeface="Calibri"/>
              <a:buNone/>
              <a:defRPr sz="285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2d3c89036f_0_530"/>
          <p:cNvSpPr txBox="1">
            <a:spLocks noGrp="1"/>
          </p:cNvSpPr>
          <p:nvPr>
            <p:ph type="body" idx="2"/>
          </p:nvPr>
        </p:nvSpPr>
        <p:spPr>
          <a:xfrm>
            <a:off x="967155" y="1825627"/>
            <a:ext cx="5004000" cy="4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351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3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5B7D8B-24E3-C247-B391-9AE890AE7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24CE1C-4D19-304D-8725-BCE26A408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EBFE26-F6BE-E042-962D-D0488AEF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35EB52-ACC8-9349-BF7C-B19D1376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E9647-BAE7-0945-8941-324705C2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13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664840-755F-B54D-9A89-6E92076F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94EC25-FFFC-C94F-9251-E2AF3AA2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2DA1E0-D42A-A147-8C03-868DACCB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58CE8E-7BD4-B346-9D82-27FE4F10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70ABFD-A653-874A-8C7A-AE29AF7B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3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29EC1F-9A24-7042-85C7-D940619F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B960D7-3C14-1E49-9AC9-27E47CCD0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B9E875-7EA9-A241-BADF-EBA7B839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287C85-D7AD-6B45-87D4-17A1A9A6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090795-7298-D94E-8727-9DEEE728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31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A837DB-5FD7-C249-909F-404762B3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B3881A-7830-0D4A-A8CA-D878046C9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C330AD-66E5-5144-97DC-3F9BF20CE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5AF64C4-4315-5641-AB69-5C249525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6C0981-621D-E94F-BC0C-6C6ED0BF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3B03FF-9DDC-9843-8E31-DBACACFE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718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207DE-0EED-2147-B496-D9842C3E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1E1BB2-6DF7-0A47-B52C-41822A709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94BCE9-202A-2A4D-A6B4-6BEE27E4E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F9069D-B8E7-4C4A-87C0-999D95B5B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CEAD101-3A01-104B-842C-50F5D2EBF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69F879-AF52-2D47-BE86-7D3C3F4D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5B9945-3FFD-4140-9F6F-D8FDD7E2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A41EFE-1DF0-684D-88EA-CC4689E2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831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96B9C-7F1B-8249-A66D-E483F083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A5A954-6EE7-1043-B252-11C9082E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7AF950-425E-1F44-BE18-AA2A9109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E6B573-56FA-3F43-A358-E99B6547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018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C256EB4-8859-FA49-9BF4-FD13440C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E021A8-7041-AB41-B841-B8B22A05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64D8D4-D400-644E-816A-C3F2EC3A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11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A1E38-2D24-DB45-8C26-F182BDB8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86FEAC-88F4-284F-B739-CFF082B6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FCF09B-2E42-104D-BE40-1895B2D45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2B453C-9CE6-B44C-84F0-00E85A3C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422B89-4BB0-A04C-967E-101384AF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45B4E9-78D1-E04F-A31F-91584FC9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963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1E1D40-0D8B-7D40-8296-80DB01A9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BA896D0-7853-C144-89E7-158C62870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203D91-74EA-6D4B-9FF0-60483886C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6F3A22-A47E-9D4A-9170-00D9E92B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A1F0C8-0A97-6F4A-ABC2-0C613067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EC3EC4-5EBB-B242-8AA0-FDF99E96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849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56CEF4-5C15-0C48-AD43-8D19D710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5649C8-BF7A-9445-B633-231C53339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7EBDBE-52DB-744B-908D-CFB01687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FC4D9-4E44-E248-9C77-F8E415A7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CECCAA-E80B-8A4B-912E-341F3D46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018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048E51-A57C-F449-9593-A337AF2E4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CC8791-32C6-DB4C-81D3-246FA58A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C0D1E1-10F6-AB4B-A246-71803BDE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C7D50-2744-AC4E-8176-63C13826F8E1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436512-5F38-BD4D-8AE6-10160BD5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F32EEF-D90D-F44F-AAF2-64516213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C9C4C-8FA6-1740-BC21-3550E8E14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52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742EF-57B9-D348-8159-91B58EDB1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870C4F-A34F-5243-8A18-AE9EAE331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6176EB-E3EA-E743-BB04-222A00CA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4D00EF-BC46-0C41-94D6-530C15CB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5D4D5B-EB74-F541-85B8-4C31E0EB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86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A227F-BE77-5E40-A79D-8C8B6BAC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2619B6-A7AB-B440-BC03-C8D6A82D3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7A2D29-013C-A046-BFBB-B75E2FB3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3A6D7E-E430-6548-92F0-9DE9DAC9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0F5D46-84B0-A84C-970E-0B30081C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29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D82C6-3DBD-1F42-8138-A3EB8525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5371A2-B565-2C4E-B5EC-B7492939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01F88B-0F15-B143-BFCB-F427BEAD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9B9BEE-AC56-454D-808C-9D16B32D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49E1E-1F4A-074E-A098-B2A1D247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126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36C74-B5A7-CA4B-A0B0-18F597D0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7D93E9-A12E-BF48-9060-6BE9F3E75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2C4E49-8ADD-344B-8813-90CB31767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CCCD04-D488-EC4D-ABC7-313D11E9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1A10C1-E1F4-9449-95C9-CDF6A83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6B4028-7A5A-ED4B-8182-E0A56773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88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C2A48-BDF7-1D45-B3FC-0F9B4D3C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802160-A3A2-8F4B-AEDB-02C6D8B39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1A615D-E45B-BA4E-B784-2D70FC300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3E787E-E691-6640-97A8-5AD9C4681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CC78803-50B9-2F44-A872-64C3EFC64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2BBA0F-1A1F-EF45-AA6E-7D5F9429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8F830E5-7B7B-CC4A-ADD9-118D80E6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E35A60-9860-624D-931F-19E6F4A7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066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1A859-5DDA-B74A-8261-02374C8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16E8F6-409E-D249-9450-52AEE4A6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6BD86F-149C-2643-9E1F-A147EEF7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203191-BA6D-3A4F-B195-06DB92C2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247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AD1882-B768-224B-9BFA-A248CBA3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D89F44-0E12-FE4D-A7D7-E9DA219B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66A603-B8FD-4442-A919-36255756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478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26DEC6-EF13-7E40-BD0D-C5413A60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FD0D60-B28D-EA4B-A134-DDC29D65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96E392-0924-F447-86F2-847C78BEA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566ECC-5344-494F-B4E6-D5D5AFE5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34659A-DB89-194B-A049-15970F7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1CDEBD-56F6-0B44-98EB-2CF9EBE8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990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0B982F-1136-054E-8824-CD6DC190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490229-4D85-F944-AF65-2874457FE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53EABF-B6DC-364A-94BE-E975F3528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7E6D69-FE22-D54D-A284-1B0DCF91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F56AA3-B912-CB48-9771-19674050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17D48C-7868-5A45-8E00-181572CA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991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7FDA5-A693-E343-8419-D1D82B66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35E775-54EB-7F48-835B-AA5726C13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E2439D-2BFB-8442-BEBD-1804B91A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DFECF0-CB8C-3A4C-835A-F4D65C10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218039-C2D0-7F47-96FA-839C4C87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120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E57B2D-D97D-6847-8C6A-4129DC23B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79DB3D-22ED-4441-89B1-64AD9DD9E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6911C2-8C7A-984C-9152-4BF3A062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77BA37-56B1-EB45-B8EB-1F2BB434455F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76960F-771A-4F49-BC31-A0560F83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9F28F0-8290-7A45-8D48-9EB2CE94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77474-0C06-E746-9124-49708FB7AD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01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41E976-4588-6B4B-89BC-CFB8DE0C4A9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09480" y="304596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911510" y="1635516"/>
            <a:ext cx="1067041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D5730E-D6D2-E34F-A849-255B2E9DD97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9453B5D-38C4-E248-8940-E02CD02419B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34E740-D028-9D41-B371-AA0FB12D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F76C3B-CE93-EB45-B47A-C109DAC6BFB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E049AC-994B-5948-B422-3E5D6F94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0E17405-A776-744D-A755-559308103E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81024" y="1690688"/>
            <a:ext cx="3429952" cy="34299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51495C6-1721-3F4E-8BD6-56AB3A9B80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52505" y="5633929"/>
            <a:ext cx="1886989" cy="9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mailto:laboratorio@refricerche.i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694A2BB7-67C4-19D4-2AD0-02AE78E2D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591B7A3A-450B-1CFA-B46B-DE04E01C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352313"/>
            <a:ext cx="10972440" cy="1144800"/>
          </a:xfrm>
        </p:spPr>
        <p:txBody>
          <a:bodyPr/>
          <a:lstStyle/>
          <a:p>
            <a:r>
              <a:rPr lang="it-IT" sz="4000" b="1" dirty="0">
                <a:solidFill>
                  <a:srgbClr val="00B0F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REALTÀ E PERCEZIONE COLLIMANO SULLA QUALITÀ CONTRATTUALE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2E4D9F-D918-0671-6853-779749BFD1AC}"/>
              </a:ext>
            </a:extLst>
          </p:cNvPr>
          <p:cNvSpPr txBox="1"/>
          <p:nvPr/>
        </p:nvSpPr>
        <p:spPr>
          <a:xfrm>
            <a:off x="609780" y="1366145"/>
            <a:ext cx="9896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I CITTADINI RICONOSCONO DI ABITARE IN TERRITORI CARATTERIZZATI DA UNA MIGLIORE QUALITÀ TECNICA (</a:t>
            </a:r>
            <a:r>
              <a:rPr lang="it-IT" sz="16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RQSII</a:t>
            </a:r>
            <a:r>
              <a:rPr lang="it-IT" sz="1600" b="1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 DI ARERA), DICHIARANDO UNA BUONA SODDISFAZIONE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F97544E-2483-4624-6E69-A4D660FB6DB3}"/>
              </a:ext>
            </a:extLst>
          </p:cNvPr>
          <p:cNvSpPr/>
          <p:nvPr/>
        </p:nvSpPr>
        <p:spPr>
          <a:xfrm>
            <a:off x="1638796" y="4803217"/>
            <a:ext cx="9346108" cy="707885"/>
          </a:xfrm>
          <a:prstGeom prst="rect">
            <a:avLst/>
          </a:prstGeom>
          <a:noFill/>
          <a:ln w="28575">
            <a:solidFill>
              <a:srgbClr val="F3A50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6E2B8E-78E1-BCF9-B26E-B376BFF31105}"/>
              </a:ext>
            </a:extLst>
          </p:cNvPr>
          <p:cNvSpPr txBox="1"/>
          <p:nvPr/>
        </p:nvSpPr>
        <p:spPr>
          <a:xfrm>
            <a:off x="78971" y="4864771"/>
            <a:ext cx="1559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b="1" dirty="0">
                <a:solidFill>
                  <a:srgbClr val="F3A505"/>
                </a:solidFill>
                <a:latin typeface="Segoe UI" charset="0"/>
                <a:ea typeface="Segoe UI" charset="0"/>
                <a:cs typeface="Segoe UI" charset="0"/>
              </a:rPr>
              <a:t>REALTÀ</a:t>
            </a:r>
            <a:br>
              <a:rPr lang="it-IT" sz="1800" b="1" dirty="0">
                <a:solidFill>
                  <a:srgbClr val="F3A505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it-IT" sz="1400" b="1" dirty="0" err="1">
                <a:solidFill>
                  <a:srgbClr val="F3A505"/>
                </a:solidFill>
                <a:latin typeface="Segoe UI" charset="0"/>
                <a:ea typeface="Segoe UI" charset="0"/>
                <a:cs typeface="Segoe UI" charset="0"/>
              </a:rPr>
              <a:t>RQSII</a:t>
            </a:r>
            <a:r>
              <a:rPr lang="it-IT" sz="1400" b="1" dirty="0">
                <a:solidFill>
                  <a:srgbClr val="F3A505"/>
                </a:solidFill>
                <a:latin typeface="Segoe UI" charset="0"/>
                <a:ea typeface="Segoe UI" charset="0"/>
                <a:cs typeface="Segoe UI" charset="0"/>
              </a:rPr>
              <a:t>-ARERA</a:t>
            </a:r>
            <a:endParaRPr lang="it-IT" b="1" dirty="0">
              <a:solidFill>
                <a:srgbClr val="F3A505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D595F43-3091-2681-AE98-07421821A28F}"/>
              </a:ext>
            </a:extLst>
          </p:cNvPr>
          <p:cNvSpPr txBox="1"/>
          <p:nvPr/>
        </p:nvSpPr>
        <p:spPr>
          <a:xfrm>
            <a:off x="4234212" y="6136355"/>
            <a:ext cx="3235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b="1" u="sng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Percezione</a:t>
            </a:r>
            <a:r>
              <a:rPr lang="it-IT" sz="180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 dei cittadini</a:t>
            </a:r>
            <a:endParaRPr lang="it-IT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49432D9-F714-A7CD-D04E-3DB0E8FFE35D}"/>
              </a:ext>
            </a:extLst>
          </p:cNvPr>
          <p:cNvSpPr/>
          <p:nvPr/>
        </p:nvSpPr>
        <p:spPr>
          <a:xfrm>
            <a:off x="2039112" y="5609758"/>
            <a:ext cx="8619160" cy="552450"/>
          </a:xfrm>
          <a:prstGeom prst="rect">
            <a:avLst/>
          </a:prstGeom>
          <a:noFill/>
          <a:ln w="28575">
            <a:solidFill>
              <a:srgbClr val="0B80B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B4DA9211-9708-3024-0529-DB011249F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585573"/>
              </p:ext>
            </p:extLst>
          </p:nvPr>
        </p:nvGraphicFramePr>
        <p:xfrm>
          <a:off x="1533728" y="1935291"/>
          <a:ext cx="4627724" cy="420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EA58FA60-8A22-B188-5D05-939DA05C1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293074"/>
              </p:ext>
            </p:extLst>
          </p:nvPr>
        </p:nvGraphicFramePr>
        <p:xfrm>
          <a:off x="6378020" y="1935291"/>
          <a:ext cx="4758991" cy="420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2" descr="REF Ricerche">
            <a:extLst>
              <a:ext uri="{FF2B5EF4-FFF2-40B4-BE49-F238E27FC236}">
                <a16:creationId xmlns:a16="http://schemas.microsoft.com/office/drawing/2014/main" id="{5CC74425-AB6C-E502-359E-ADDE1C96A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1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D89B116D-D1CF-9188-B439-E73864172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EA95C8DC-0A9B-7559-38AA-E46C74BD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352313"/>
            <a:ext cx="10972440" cy="1144800"/>
          </a:xfrm>
        </p:spPr>
        <p:txBody>
          <a:bodyPr/>
          <a:lstStyle/>
          <a:p>
            <a:r>
              <a:rPr lang="it-IT" sz="4000" b="1" dirty="0">
                <a:solidFill>
                  <a:srgbClr val="00B0F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 BIAS COGNITIVI: LENTI OPACHE CHE FILTRANO LA REALTÀ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5476CB-ACA7-D554-17DD-A3FAB43D21C5}"/>
              </a:ext>
            </a:extLst>
          </p:cNvPr>
          <p:cNvSpPr txBox="1"/>
          <p:nvPr/>
        </p:nvSpPr>
        <p:spPr>
          <a:xfrm>
            <a:off x="609780" y="1366145"/>
            <a:ext cx="98966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CAUSATI DAL NOSTRO ESSERE «UMANI», NON POSSONO ESSERE AZZERATI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1DFB8E1-51D7-98B1-C72F-F506AF99C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63"/>
          <a:stretch/>
        </p:blipFill>
        <p:spPr>
          <a:xfrm>
            <a:off x="569523" y="2132457"/>
            <a:ext cx="5526477" cy="45075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8AB269-C9E9-7CF8-9021-66029AF26A34}"/>
              </a:ext>
            </a:extLst>
          </p:cNvPr>
          <p:cNvSpPr txBox="1"/>
          <p:nvPr/>
        </p:nvSpPr>
        <p:spPr>
          <a:xfrm>
            <a:off x="569523" y="184543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Quanto sei soddisfatto rispetto agli «allagamenti» 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513AD0-0205-07BF-79E6-9C0B46160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164" y="2043099"/>
            <a:ext cx="3683470" cy="1350863"/>
          </a:xfrm>
          <a:prstGeom prst="rect">
            <a:avLst/>
          </a:prstGeom>
        </p:spPr>
      </p:pic>
      <p:sp>
        <p:nvSpPr>
          <p:cNvPr id="7" name="CasellaDiTesto 2">
            <a:extLst>
              <a:ext uri="{FF2B5EF4-FFF2-40B4-BE49-F238E27FC236}">
                <a16:creationId xmlns:a16="http://schemas.microsoft.com/office/drawing/2014/main" id="{99942202-9755-278C-9616-127A195C4463}"/>
              </a:ext>
            </a:extLst>
          </p:cNvPr>
          <p:cNvSpPr txBox="1"/>
          <p:nvPr/>
        </p:nvSpPr>
        <p:spPr>
          <a:xfrm>
            <a:off x="6840474" y="3429000"/>
            <a:ext cx="5124450" cy="2554545"/>
          </a:xfrm>
          <a:prstGeom prst="rect">
            <a:avLst/>
          </a:prstGeom>
          <a:noFill/>
          <a:ln w="28575">
            <a:solidFill>
              <a:srgbClr val="0B80B2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dirty="0"/>
              <a:t>BIAS DI CONFERMA</a:t>
            </a:r>
            <a:br>
              <a:rPr lang="it-IT" sz="2000" b="1" dirty="0"/>
            </a:br>
            <a:br>
              <a:rPr lang="it-IT" sz="2000" b="1" dirty="0"/>
            </a:br>
            <a:endParaRPr lang="it-IT" sz="2000" b="1" dirty="0"/>
          </a:p>
          <a:p>
            <a:pPr algn="ctr"/>
            <a:r>
              <a:rPr lang="it-IT" sz="2000" dirty="0"/>
              <a:t>In occasione di una «bomba d’acqua» il nostro quartiere si allaga: da quel momento «percepiamo» una frequenza degli episodi di allagamento di molto superiore al dato reale</a:t>
            </a:r>
          </a:p>
        </p:txBody>
      </p:sp>
      <p:pic>
        <p:nvPicPr>
          <p:cNvPr id="3" name="Picture 2" descr="REF Ricerche">
            <a:extLst>
              <a:ext uri="{FF2B5EF4-FFF2-40B4-BE49-F238E27FC236}">
                <a16:creationId xmlns:a16="http://schemas.microsoft.com/office/drawing/2014/main" id="{19F1C07E-52A4-32F2-2D98-46BC2BBE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1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E50A6546-177B-8899-5F08-31B34C3EF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333115B7-BB12-5540-317B-29AED81A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352313"/>
            <a:ext cx="10972440" cy="1144800"/>
          </a:xfrm>
        </p:spPr>
        <p:txBody>
          <a:bodyPr/>
          <a:lstStyle/>
          <a:p>
            <a:r>
              <a:rPr lang="it-IT" sz="4000" b="1" dirty="0">
                <a:solidFill>
                  <a:srgbClr val="00B0F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 BIAS COGNITIVI: LENTI OPACHE CHE FILTRANO LA REALTÀ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4FC9FC-F2BB-885B-7DA7-01B1F94861FE}"/>
              </a:ext>
            </a:extLst>
          </p:cNvPr>
          <p:cNvSpPr txBox="1"/>
          <p:nvPr/>
        </p:nvSpPr>
        <p:spPr>
          <a:xfrm>
            <a:off x="609780" y="1366145"/>
            <a:ext cx="98966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CAUSATI DAL NOSTRO ESSERE «UMANI», NON POSSONO ESSERE AZZERATI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EE5777A-4E51-F363-5302-1BC1B67FD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64" y="2043099"/>
            <a:ext cx="3683470" cy="1350863"/>
          </a:xfrm>
          <a:prstGeom prst="rect">
            <a:avLst/>
          </a:prstGeom>
        </p:spPr>
      </p:pic>
      <p:sp>
        <p:nvSpPr>
          <p:cNvPr id="7" name="CasellaDiTesto 2">
            <a:extLst>
              <a:ext uri="{FF2B5EF4-FFF2-40B4-BE49-F238E27FC236}">
                <a16:creationId xmlns:a16="http://schemas.microsoft.com/office/drawing/2014/main" id="{F0A83FA8-F6CF-60FE-FC55-BA581813C898}"/>
              </a:ext>
            </a:extLst>
          </p:cNvPr>
          <p:cNvSpPr txBox="1"/>
          <p:nvPr/>
        </p:nvSpPr>
        <p:spPr>
          <a:xfrm>
            <a:off x="7251192" y="3429000"/>
            <a:ext cx="4713732" cy="2862322"/>
          </a:xfrm>
          <a:prstGeom prst="rect">
            <a:avLst/>
          </a:prstGeom>
          <a:noFill/>
          <a:ln w="28575">
            <a:solidFill>
              <a:srgbClr val="0B80B2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dirty="0"/>
              <a:t>BIAS DI CONTIGUITÀ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dirty="0"/>
              <a:t>Il ciclo idrico è complesso e ampio: dall’emungimento alla </a:t>
            </a:r>
            <a:r>
              <a:rPr lang="it-IT" sz="2000" dirty="0" err="1"/>
              <a:t>reimmissione</a:t>
            </a:r>
            <a:r>
              <a:rPr lang="it-IT" sz="2000" dirty="0"/>
              <a:t> in ambiente. Molti cittadini ritengono però  che il servizio sia quello che «entra» e «esce» dalle case. Una visione limitata che «ostacola» le scelte riguardo agli impianti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A72907-6337-59EE-00CD-E82407426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421"/>
          <a:stretch/>
        </p:blipFill>
        <p:spPr>
          <a:xfrm>
            <a:off x="227076" y="2331618"/>
            <a:ext cx="6821212" cy="279696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B7C80B-EA04-5445-5230-18FD87CBB248}"/>
              </a:ext>
            </a:extLst>
          </p:cNvPr>
          <p:cNvSpPr txBox="1"/>
          <p:nvPr/>
        </p:nvSpPr>
        <p:spPr>
          <a:xfrm>
            <a:off x="227077" y="4892142"/>
            <a:ext cx="62605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i="1" dirty="0">
                <a:latin typeface="Segoe UI" panose="020B0502040204020203" pitchFamily="34" charset="0"/>
                <a:cs typeface="Segoe UI" panose="020B0502040204020203" pitchFamily="34" charset="0"/>
              </a:rPr>
              <a:t>Fonte: Elaborazioni su "Indagine sulle percezioni e sulle valutazioni del cittadino-utente" (Laboratorio REF Ricerche - Luglio 2019)</a:t>
            </a:r>
            <a:endParaRPr lang="it-IT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 descr="REF Ricerche">
            <a:extLst>
              <a:ext uri="{FF2B5EF4-FFF2-40B4-BE49-F238E27FC236}">
                <a16:creationId xmlns:a16="http://schemas.microsoft.com/office/drawing/2014/main" id="{FD4DCF76-D43D-1991-410C-4E9B0696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4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623A15B3-AE68-F94F-8AE9-2A1A804A1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9FBFD940-AB75-740C-FBD5-96AAD596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LA COMUNICAZIONE COME RINNOVAMENTO DELLA RELAZIONE …  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D08CD4F-5E59-9B50-384F-14B47BB2A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/>
              <a:t>CONOSCERE E ACCOGLIERE </a:t>
            </a:r>
            <a:br>
              <a:rPr lang="it-IT" dirty="0"/>
            </a:br>
            <a:r>
              <a:rPr lang="it-IT" dirty="0"/>
              <a:t>Non tutti gli «scontenti» sono uguale: diverse cause e quindi diverse richieste</a:t>
            </a:r>
          </a:p>
          <a:p>
            <a:endParaRPr lang="it-IT" dirty="0"/>
          </a:p>
          <a:p>
            <a:r>
              <a:rPr lang="it-IT" b="1" dirty="0"/>
              <a:t>INFORMARE E COMUNICARE PER AVVICINARE PERCEZIONE E REALTÀ</a:t>
            </a:r>
            <a:br>
              <a:rPr lang="it-IT" dirty="0"/>
            </a:br>
            <a:r>
              <a:rPr lang="it-IT" dirty="0"/>
              <a:t>La lettura della realtà può non essere sempre oggettiva</a:t>
            </a:r>
          </a:p>
          <a:p>
            <a:endParaRPr lang="it-IT" dirty="0"/>
          </a:p>
          <a:p>
            <a:r>
              <a:rPr lang="it-IT" b="1" dirty="0"/>
              <a:t>MIGLIORARE O NARRARE IL MIGLIORAMENTO</a:t>
            </a:r>
            <a:br>
              <a:rPr lang="it-IT" dirty="0"/>
            </a:br>
            <a:r>
              <a:rPr lang="it-IT" dirty="0"/>
              <a:t>Dietro una dimensione di «crisi», c’è una oggettiva richiesta di miglioramento  … </a:t>
            </a:r>
            <a:br>
              <a:rPr lang="it-IT" dirty="0"/>
            </a:br>
            <a:r>
              <a:rPr lang="it-IT" dirty="0"/>
              <a:t>o la necessità migliorare la narrazione dello stato dell’arte del SII?</a:t>
            </a:r>
          </a:p>
          <a:p>
            <a:endParaRPr lang="it-IT" dirty="0"/>
          </a:p>
          <a:p>
            <a:r>
              <a:rPr lang="it-IT" b="1" dirty="0"/>
              <a:t>COMUNICARE A UNA PLURALITÀ DI SOGGETTI UNA PLURALITÀ DI CONTENUTI</a:t>
            </a:r>
          </a:p>
          <a:p>
            <a:pPr lvl="1"/>
            <a:r>
              <a:rPr lang="it-IT" dirty="0"/>
              <a:t>Attenzione ai linguaggi</a:t>
            </a:r>
          </a:p>
          <a:p>
            <a:pPr lvl="1"/>
            <a:r>
              <a:rPr lang="it-IT" dirty="0"/>
              <a:t>Attenzione alle competenze</a:t>
            </a:r>
          </a:p>
          <a:p>
            <a:pPr lvl="1"/>
            <a:r>
              <a:rPr lang="it-IT" dirty="0"/>
              <a:t>Attenzione ai «sentimenti»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Picture 2" descr="REF Ricerche">
            <a:extLst>
              <a:ext uri="{FF2B5EF4-FFF2-40B4-BE49-F238E27FC236}">
                <a16:creationId xmlns:a16="http://schemas.microsoft.com/office/drawing/2014/main" id="{7DBE70DA-DFAB-A958-ECAC-6D28C2F5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7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3759D229-7AE0-F1EB-15E1-E08679CF9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CEAB496B-9BC4-696B-3E8A-9095EDD6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… LA COMUNICAZIONE CHE NON PUÒ PIÙ ESISTERE SENZA PARTECIPAZIONE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2B156-D5AE-BBCF-BD78-66241467B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1664" y="2180592"/>
            <a:ext cx="2840256" cy="3977280"/>
          </a:xfrm>
        </p:spPr>
        <p:txBody>
          <a:bodyPr>
            <a:normAutofit/>
          </a:bodyPr>
          <a:lstStyle/>
          <a:p>
            <a:r>
              <a:rPr lang="it-IT" sz="1800" dirty="0"/>
              <a:t>Percorsi partecipati con i cittadini per </a:t>
            </a:r>
            <a:r>
              <a:rPr lang="it-IT" sz="1800" i="1" dirty="0"/>
              <a:t>agire concretamente le decisioni politiche</a:t>
            </a:r>
          </a:p>
          <a:p>
            <a:r>
              <a:rPr lang="it-IT" sz="1800" dirty="0"/>
              <a:t>Processi democratici e processi deliberativi</a:t>
            </a:r>
          </a:p>
          <a:p>
            <a:r>
              <a:rPr lang="it-IT" sz="1800" dirty="0"/>
              <a:t>L’acqua potabile nell’Ile de France: il case study di </a:t>
            </a:r>
            <a:r>
              <a:rPr lang="it-IT" sz="1800" dirty="0" err="1"/>
              <a:t>Sedif</a:t>
            </a:r>
            <a:endParaRPr lang="it-IT" sz="1800" dirty="0"/>
          </a:p>
        </p:txBody>
      </p:sp>
      <p:pic>
        <p:nvPicPr>
          <p:cNvPr id="92" name="Immagine 91">
            <a:extLst>
              <a:ext uri="{FF2B5EF4-FFF2-40B4-BE49-F238E27FC236}">
                <a16:creationId xmlns:a16="http://schemas.microsoft.com/office/drawing/2014/main" id="{322EB6D0-7642-75A9-0343-1F9015285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53" y="1815518"/>
            <a:ext cx="7815580" cy="3812180"/>
          </a:xfrm>
          <a:prstGeom prst="rect">
            <a:avLst/>
          </a:prstGeom>
        </p:spPr>
      </p:pic>
      <p:pic>
        <p:nvPicPr>
          <p:cNvPr id="2" name="Picture 2" descr="REF Ricerche">
            <a:extLst>
              <a:ext uri="{FF2B5EF4-FFF2-40B4-BE49-F238E27FC236}">
                <a16:creationId xmlns:a16="http://schemas.microsoft.com/office/drawing/2014/main" id="{5736B5D2-1BF5-5A7B-E9CD-2B0EB700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7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d2ecb69a3_1_123"/>
          <p:cNvSpPr txBox="1"/>
          <p:nvPr/>
        </p:nvSpPr>
        <p:spPr>
          <a:xfrm>
            <a:off x="1696537" y="118802"/>
            <a:ext cx="8568000" cy="13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it-IT" sz="33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GRAZIE!</a:t>
            </a:r>
            <a:br>
              <a:rPr lang="it-IT" sz="33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it-IT" sz="33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mtettamanzi@refricerche.it</a:t>
            </a:r>
          </a:p>
        </p:txBody>
      </p:sp>
      <p:sp>
        <p:nvSpPr>
          <p:cNvPr id="7" name="Google Shape;163;g22d488de23d_2_29">
            <a:extLst>
              <a:ext uri="{FF2B5EF4-FFF2-40B4-BE49-F238E27FC236}">
                <a16:creationId xmlns:a16="http://schemas.microsoft.com/office/drawing/2014/main" id="{856ABE3E-3D90-1AC5-50EF-CBF5B7D2E6B3}"/>
              </a:ext>
            </a:extLst>
          </p:cNvPr>
          <p:cNvSpPr txBox="1"/>
          <p:nvPr/>
        </p:nvSpPr>
        <p:spPr>
          <a:xfrm>
            <a:off x="302113" y="1911799"/>
            <a:ext cx="5367167" cy="72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 position paper sono disponibili sul sito www.laboratorioref.It</a:t>
            </a:r>
          </a:p>
        </p:txBody>
      </p:sp>
      <p:pic>
        <p:nvPicPr>
          <p:cNvPr id="8" name="Immagine 7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6CA87F49-6F4E-25D8-A0DB-F24DE73E9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96" y="2706088"/>
            <a:ext cx="2249399" cy="3183184"/>
          </a:xfrm>
          <a:prstGeom prst="rect">
            <a:avLst/>
          </a:prstGeom>
        </p:spPr>
      </p:pic>
      <p:sp>
        <p:nvSpPr>
          <p:cNvPr id="9" name="Google Shape;163;g22d488de23d_2_29">
            <a:extLst>
              <a:ext uri="{FF2B5EF4-FFF2-40B4-BE49-F238E27FC236}">
                <a16:creationId xmlns:a16="http://schemas.microsoft.com/office/drawing/2014/main" id="{AA5353B1-6ECB-4EA1-8956-05B2C872AFA8}"/>
              </a:ext>
            </a:extLst>
          </p:cNvPr>
          <p:cNvSpPr txBox="1"/>
          <p:nvPr/>
        </p:nvSpPr>
        <p:spPr>
          <a:xfrm>
            <a:off x="2921689" y="2706088"/>
            <a:ext cx="4512383" cy="318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Position Paper n. 256:</a:t>
            </a:r>
            <a:br>
              <a:rPr lang="it-IT" sz="21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it-IT" sz="21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Da cittadini ad ambasciatori dell’acqua: l’alleanza tra gestori e utenti</a:t>
            </a: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100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1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Position Paper n. 246: </a:t>
            </a:r>
            <a:br>
              <a:rPr lang="it-IT" sz="21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it-IT" sz="21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Cittadini dell’acqua tra percezione, realtà e sentiment</a:t>
            </a:r>
            <a:br>
              <a:rPr lang="it-IT" sz="21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endParaRPr lang="it-IT" sz="2100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Position Paper n. 236: </a:t>
            </a:r>
            <a:br>
              <a:rPr lang="it-IT" sz="21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r>
              <a:rPr lang="it-IT" sz="21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Cittadini dell’Acqua: informazione e dialogo per un servizio resiliente</a:t>
            </a: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100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C1F79FB3-57EE-4EC3-99FD-744FFC2984BD}"/>
              </a:ext>
            </a:extLst>
          </p:cNvPr>
          <p:cNvSpPr txBox="1">
            <a:spLocks/>
          </p:cNvSpPr>
          <p:nvPr/>
        </p:nvSpPr>
        <p:spPr>
          <a:xfrm>
            <a:off x="8182974" y="2834640"/>
            <a:ext cx="3763044" cy="21396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Laboratorio REF Ricerche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Via Aurelio </a:t>
            </a:r>
            <a:r>
              <a:rPr lang="it-IT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Saffi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12 - Milano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it-IT" sz="1600" b="1" i="1" dirty="0">
                <a:solidFill>
                  <a:srgbClr val="0563C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laboratorio@refricerche.</a:t>
            </a:r>
            <a:r>
              <a:rPr lang="it-IT" sz="16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</a:t>
            </a:r>
            <a:endParaRPr lang="it-IT" sz="1600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it-IT" sz="1600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it-IT" sz="1600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it-IT" sz="16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	@LaboratorioSPL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it-IT" sz="1600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it-IT" sz="1600" b="1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it-IT" sz="16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@Laboratorio REF Ricerche </a:t>
            </a:r>
          </a:p>
        </p:txBody>
      </p:sp>
      <p:pic>
        <p:nvPicPr>
          <p:cNvPr id="16" name="Picture 2" descr="linkedin - 4w Marketplace">
            <a:extLst>
              <a:ext uri="{FF2B5EF4-FFF2-40B4-BE49-F238E27FC236}">
                <a16:creationId xmlns:a16="http://schemas.microsoft.com/office/drawing/2014/main" id="{B6C32704-0832-435E-91D6-9D7404FC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12" y="4535033"/>
            <a:ext cx="356769" cy="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5CFB211-EA51-BFB6-0D4C-54A83F0A6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3898" y="3912756"/>
            <a:ext cx="275196" cy="2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1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2102DFF2-9BD3-B94F-8E18-CB3A3D557E99}"/>
              </a:ext>
            </a:extLst>
          </p:cNvPr>
          <p:cNvSpPr/>
          <p:nvPr/>
        </p:nvSpPr>
        <p:spPr>
          <a:xfrm>
            <a:off x="5448307" y="5379119"/>
            <a:ext cx="1229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un progetto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d2ecb69a3_1_123"/>
          <p:cNvSpPr txBox="1"/>
          <p:nvPr/>
        </p:nvSpPr>
        <p:spPr>
          <a:xfrm>
            <a:off x="1646750" y="1675178"/>
            <a:ext cx="8568000" cy="13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Cittadini dell'acqua tra percezione, realtà e sentiment</a:t>
            </a:r>
            <a:endParaRPr sz="3800" b="1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2d2ecb69a3_1_123"/>
          <p:cNvSpPr txBox="1"/>
          <p:nvPr/>
        </p:nvSpPr>
        <p:spPr>
          <a:xfrm>
            <a:off x="1358750" y="353600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Bergamo, </a:t>
            </a:r>
            <a:r>
              <a:rPr lang="it-IT"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21 marzo </a:t>
            </a:r>
            <a:r>
              <a:rPr lang="it-IT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Michele Tettamanzi</a:t>
            </a:r>
            <a:br>
              <a:rPr lang="it-IT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REF Ricerche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mtettamanzi@refricerche.it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3882A12A-A611-000F-9940-C487AD10A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358C80A7-53E8-F648-9619-9C41C6AA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352313"/>
            <a:ext cx="10972440" cy="1144800"/>
          </a:xfrm>
        </p:spPr>
        <p:txBody>
          <a:bodyPr/>
          <a:lstStyle/>
          <a:p>
            <a:r>
              <a:rPr lang="it-IT" sz="4000" b="1" dirty="0">
                <a:solidFill>
                  <a:srgbClr val="00B0F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CITTADINI E OPERATORI: UNA BUONA RELAZIONE CON «ESTREMI»</a:t>
            </a:r>
            <a:br>
              <a:rPr lang="it-IT" sz="4000" b="1" dirty="0">
                <a:solidFill>
                  <a:srgbClr val="00B0F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</a:br>
            <a:endParaRPr lang="it-IT" sz="400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F5FA0BA-D4FB-16FB-9E1D-0981C40B8E11}"/>
              </a:ext>
            </a:extLst>
          </p:cNvPr>
          <p:cNvGrpSpPr/>
          <p:nvPr/>
        </p:nvGrpSpPr>
        <p:grpSpPr>
          <a:xfrm>
            <a:off x="865632" y="1704564"/>
            <a:ext cx="7712108" cy="4096867"/>
            <a:chOff x="367284" y="1453718"/>
            <a:chExt cx="7712108" cy="4096867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9A7DFA7D-D4E3-C149-456C-5068CC35B35A}"/>
                </a:ext>
              </a:extLst>
            </p:cNvPr>
            <p:cNvSpPr/>
            <p:nvPr/>
          </p:nvSpPr>
          <p:spPr>
            <a:xfrm>
              <a:off x="367284" y="1453718"/>
              <a:ext cx="1152144" cy="805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B167CA06-CC07-A444-EEB3-CDB5CC8E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284" y="1453718"/>
              <a:ext cx="7712108" cy="4096867"/>
            </a:xfrm>
            <a:prstGeom prst="rect">
              <a:avLst/>
            </a:prstGeom>
          </p:spPr>
        </p:pic>
      </p:grpSp>
      <p:sp>
        <p:nvSpPr>
          <p:cNvPr id="8" name="Ovale 7">
            <a:extLst>
              <a:ext uri="{FF2B5EF4-FFF2-40B4-BE49-F238E27FC236}">
                <a16:creationId xmlns:a16="http://schemas.microsoft.com/office/drawing/2014/main" id="{2B9DCB0F-A519-4FEB-0651-7D65905A8640}"/>
              </a:ext>
            </a:extLst>
          </p:cNvPr>
          <p:cNvSpPr/>
          <p:nvPr/>
        </p:nvSpPr>
        <p:spPr>
          <a:xfrm>
            <a:off x="9681129" y="1643417"/>
            <a:ext cx="1243226" cy="1243226"/>
          </a:xfrm>
          <a:prstGeom prst="ellipse">
            <a:avLst/>
          </a:prstGeom>
          <a:solidFill>
            <a:srgbClr val="F3A5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7714295-1522-FC84-1EC1-C56005642ECF}"/>
              </a:ext>
            </a:extLst>
          </p:cNvPr>
          <p:cNvSpPr/>
          <p:nvPr/>
        </p:nvSpPr>
        <p:spPr>
          <a:xfrm>
            <a:off x="9681129" y="3094094"/>
            <a:ext cx="1243226" cy="1243226"/>
          </a:xfrm>
          <a:prstGeom prst="ellipse">
            <a:avLst/>
          </a:prstGeom>
          <a:solidFill>
            <a:srgbClr val="0751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645EC357-E429-1214-B012-248DF6768A8E}"/>
              </a:ext>
            </a:extLst>
          </p:cNvPr>
          <p:cNvSpPr/>
          <p:nvPr/>
        </p:nvSpPr>
        <p:spPr>
          <a:xfrm>
            <a:off x="9681129" y="4544771"/>
            <a:ext cx="1243226" cy="1243226"/>
          </a:xfrm>
          <a:prstGeom prst="ellipse">
            <a:avLst/>
          </a:prstGeom>
          <a:solidFill>
            <a:srgbClr val="0B80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A983D4-7F84-7F9C-8AE2-9203D8843203}"/>
              </a:ext>
            </a:extLst>
          </p:cNvPr>
          <p:cNvSpPr txBox="1"/>
          <p:nvPr/>
        </p:nvSpPr>
        <p:spPr>
          <a:xfrm>
            <a:off x="9761476" y="1807136"/>
            <a:ext cx="11628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1500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cittadini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51E000-2559-750F-D47B-CF835B81B8FF}"/>
              </a:ext>
            </a:extLst>
          </p:cNvPr>
          <p:cNvSpPr txBox="1"/>
          <p:nvPr/>
        </p:nvSpPr>
        <p:spPr>
          <a:xfrm>
            <a:off x="9761475" y="3269431"/>
            <a:ext cx="11628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150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esperti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87BFAB-B0E2-87B2-5736-D89A87EBCDC5}"/>
              </a:ext>
            </a:extLst>
          </p:cNvPr>
          <p:cNvSpPr txBox="1"/>
          <p:nvPr/>
        </p:nvSpPr>
        <p:spPr>
          <a:xfrm>
            <a:off x="9721302" y="4581608"/>
            <a:ext cx="1162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di cui</a:t>
            </a:r>
            <a:br>
              <a:rPr lang="it-IT" sz="16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75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b="1" i="1" dirty="0">
                <a:solidFill>
                  <a:schemeClr val="bg1"/>
                </a:solidFill>
              </a:rPr>
              <a:t>gestori</a:t>
            </a:r>
            <a:endParaRPr lang="it-IT" sz="32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REF Ricerche">
            <a:extLst>
              <a:ext uri="{FF2B5EF4-FFF2-40B4-BE49-F238E27FC236}">
                <a16:creationId xmlns:a16="http://schemas.microsoft.com/office/drawing/2014/main" id="{E71EC116-6043-3A4F-5F8B-20C29622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8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E923D-6D76-BB47-8ED8-976225BF6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44" y="1122363"/>
            <a:ext cx="10917936" cy="2387700"/>
          </a:xfrm>
        </p:spPr>
        <p:txBody>
          <a:bodyPr>
            <a:noAutofit/>
          </a:bodyPr>
          <a:lstStyle/>
          <a:p>
            <a:r>
              <a:rPr lang="it-IT" sz="3200" b="1" dirty="0"/>
              <a:t>MA TUTTI GLI «SCONTENTI» SI ASSOMIGLIANO, O OGNI CITTADINO INSODDISFATTO È INSODDISFATTO A MODO SUO?*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AC66ED-880F-6247-A4A6-36EF1DBFB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* Semi cit. </a:t>
            </a:r>
          </a:p>
        </p:txBody>
      </p:sp>
      <p:pic>
        <p:nvPicPr>
          <p:cNvPr id="4" name="Picture 2" descr="REF Ricerche">
            <a:extLst>
              <a:ext uri="{FF2B5EF4-FFF2-40B4-BE49-F238E27FC236}">
                <a16:creationId xmlns:a16="http://schemas.microsoft.com/office/drawing/2014/main" id="{DEC324D0-7B4B-84CF-2DD7-12A6D52E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5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9E6845C5-5861-0052-9BAD-9CCD79EA7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28ECFFBE-0E06-FE6A-692B-F2C6EC695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352313"/>
            <a:ext cx="10972440" cy="1144800"/>
          </a:xfrm>
        </p:spPr>
        <p:txBody>
          <a:bodyPr/>
          <a:lstStyle/>
          <a:p>
            <a:r>
              <a:rPr lang="it-IT" sz="4000" b="1" dirty="0">
                <a:solidFill>
                  <a:srgbClr val="00B0F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UNA TASSONOMIA DELLA SCONTENTEZZA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AA8AB4-11BD-9AEF-C35A-97AF3F8E5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06" y="1420176"/>
            <a:ext cx="8626588" cy="4419983"/>
          </a:xfrm>
          <a:prstGeom prst="rect">
            <a:avLst/>
          </a:prstGeom>
        </p:spPr>
      </p:pic>
      <p:pic>
        <p:nvPicPr>
          <p:cNvPr id="2" name="Picture 2" descr="REF Ricerche">
            <a:extLst>
              <a:ext uri="{FF2B5EF4-FFF2-40B4-BE49-F238E27FC236}">
                <a16:creationId xmlns:a16="http://schemas.microsoft.com/office/drawing/2014/main" id="{A7C9E561-49CB-C42E-8237-43A2D79D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9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9B7783B3-4A65-6DFC-9F23-79744AA01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5EE7F23F-229E-3FF4-04BE-6C19BCF6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352313"/>
            <a:ext cx="10972440" cy="1144800"/>
          </a:xfrm>
        </p:spPr>
        <p:txBody>
          <a:bodyPr/>
          <a:lstStyle/>
          <a:p>
            <a:r>
              <a:rPr lang="it-IT" sz="4000" b="1" dirty="0">
                <a:solidFill>
                  <a:srgbClr val="00B0F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DARE UN NOME PER RICONOSCERE LE DIFFERENZE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FA61724-78C8-1358-FDAB-F6A71946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62" y="2014805"/>
            <a:ext cx="8348890" cy="42509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CCC627-E8E6-5870-F28B-F11702F9D5C9}"/>
              </a:ext>
            </a:extLst>
          </p:cNvPr>
          <p:cNvSpPr txBox="1"/>
          <p:nvPr/>
        </p:nvSpPr>
        <p:spPr>
          <a:xfrm>
            <a:off x="609780" y="1430030"/>
            <a:ext cx="9896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DAL «FENOTIPO» AL «CLUSTER»: IL PRIMO PASSO  COSTRUIRE PERCORSI DI COINVOLGIMENTO ADEGUATI</a:t>
            </a:r>
          </a:p>
        </p:txBody>
      </p:sp>
      <p:pic>
        <p:nvPicPr>
          <p:cNvPr id="3" name="Picture 2" descr="REF Ricerche">
            <a:extLst>
              <a:ext uri="{FF2B5EF4-FFF2-40B4-BE49-F238E27FC236}">
                <a16:creationId xmlns:a16="http://schemas.microsoft.com/office/drawing/2014/main" id="{0D51BC8A-9E6A-4BF3-5C15-946346A9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3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757B80EB-2ABA-4C3F-6206-3B285B4F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E23C1455-D9BD-DA90-EE7F-B1CEAD5F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352313"/>
            <a:ext cx="10972440" cy="1144800"/>
          </a:xfrm>
        </p:spPr>
        <p:txBody>
          <a:bodyPr/>
          <a:lstStyle/>
          <a:p>
            <a:r>
              <a:rPr lang="it-IT" sz="4000" b="1" dirty="0">
                <a:solidFill>
                  <a:srgbClr val="00B0F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DIVERSE LE CAUSE, DIVERSE LE REAZIONI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840330-94DD-1617-699C-D472C61A85DF}"/>
              </a:ext>
            </a:extLst>
          </p:cNvPr>
          <p:cNvSpPr txBox="1"/>
          <p:nvPr/>
        </p:nvSpPr>
        <p:spPr>
          <a:xfrm>
            <a:off x="609780" y="1302014"/>
            <a:ext cx="9896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PREOCCUPAZIONE, FRUSTRAZIONE E RABBIA COME RISPOSTA A QUALITÀ DELL’ACQUA, QUALITÀ TECNICA E QUALITÀ DELLA RELAZIONE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83F2803-43D0-1A05-3E11-79331AD15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0" y="2014805"/>
            <a:ext cx="8535140" cy="4206605"/>
          </a:xfrm>
          <a:prstGeom prst="rect">
            <a:avLst/>
          </a:prstGeom>
        </p:spPr>
      </p:pic>
      <p:pic>
        <p:nvPicPr>
          <p:cNvPr id="2" name="Picture 2" descr="REF Ricerche">
            <a:extLst>
              <a:ext uri="{FF2B5EF4-FFF2-40B4-BE49-F238E27FC236}">
                <a16:creationId xmlns:a16="http://schemas.microsoft.com/office/drawing/2014/main" id="{7A971B78-ADED-A2AA-5309-D2C70CEF6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2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84E7EBEC-F469-11CD-2585-83172BD8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541C28C1-7CDF-D1E2-F3CB-856C3A7D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>
                <a:solidFill>
                  <a:srgbClr val="00B0F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DA COSA DERIVANO I NOSTRI GIUDIZI?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83E96E1-FB7B-96A1-B8CD-E1634812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1425" y="1639770"/>
            <a:ext cx="4504464" cy="4628288"/>
          </a:xfrm>
        </p:spPr>
        <p:txBody>
          <a:bodyPr>
            <a:normAutofit fontScale="55000" lnSpcReduction="20000"/>
          </a:bodyPr>
          <a:lstStyle/>
          <a:p>
            <a:r>
              <a:rPr lang="it-IT" dirty="0"/>
              <a:t>I giudizi che abbiamo sulla realtà derivano dalla nostra esperienza/conoscenza;</a:t>
            </a:r>
          </a:p>
          <a:p>
            <a:endParaRPr lang="it-IT" dirty="0"/>
          </a:p>
          <a:p>
            <a:r>
              <a:rPr lang="it-IT" dirty="0"/>
              <a:t>La nostra esperienza della realtà, però, non è sempre oggettiva;</a:t>
            </a:r>
          </a:p>
          <a:p>
            <a:endParaRPr lang="it-IT" dirty="0"/>
          </a:p>
          <a:p>
            <a:r>
              <a:rPr lang="it-IT" dirty="0"/>
              <a:t>Non sempre conosciamo (possiamo/dobbiamo conoscere) tutto;</a:t>
            </a:r>
          </a:p>
          <a:p>
            <a:endParaRPr lang="it-IT" dirty="0"/>
          </a:p>
          <a:p>
            <a:r>
              <a:rPr lang="it-IT" dirty="0"/>
              <a:t>Esistono bias di percezione connaturati con la nostra natura umana;</a:t>
            </a:r>
          </a:p>
          <a:p>
            <a:endParaRPr lang="it-IT" dirty="0"/>
          </a:p>
          <a:p>
            <a:r>
              <a:rPr lang="it-IT" dirty="0"/>
              <a:t>Semplificano la realtà, ci aiutano a «starci», ma la possono distorcere;</a:t>
            </a:r>
          </a:p>
          <a:p>
            <a:endParaRPr lang="it-IT" dirty="0"/>
          </a:p>
          <a:p>
            <a:r>
              <a:rPr lang="it-IT" dirty="0"/>
              <a:t>Influenzando i giudizi che abbiamo sulla realtà</a:t>
            </a:r>
          </a:p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A319F37-6A46-42C8-4EDB-918DF077A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02" y="1497113"/>
            <a:ext cx="5401524" cy="327993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83C44B-D999-A982-FBD5-D0B337DEA787}"/>
              </a:ext>
            </a:extLst>
          </p:cNvPr>
          <p:cNvSpPr txBox="1"/>
          <p:nvPr/>
        </p:nvSpPr>
        <p:spPr>
          <a:xfrm>
            <a:off x="1607801" y="5124812"/>
            <a:ext cx="4488199" cy="1046440"/>
          </a:xfrm>
          <a:prstGeom prst="rect">
            <a:avLst/>
          </a:prstGeom>
          <a:noFill/>
          <a:ln w="38100">
            <a:solidFill>
              <a:srgbClr val="444444"/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444444"/>
                </a:solidFill>
                <a:effectLst/>
                <a:latin typeface="Droid Sans"/>
              </a:rPr>
              <a:t> We’re more Homer Simpson </a:t>
            </a:r>
          </a:p>
          <a:p>
            <a:pPr algn="l"/>
            <a:r>
              <a:rPr lang="en-US" sz="2400" b="1" i="0" dirty="0">
                <a:solidFill>
                  <a:srgbClr val="444444"/>
                </a:solidFill>
                <a:effectLst/>
                <a:latin typeface="Droid Sans"/>
              </a:rPr>
              <a:t>than Spock</a:t>
            </a:r>
          </a:p>
          <a:p>
            <a:pPr algn="r"/>
            <a:r>
              <a:rPr lang="en-US" b="1" i="0" dirty="0">
                <a:solidFill>
                  <a:srgbClr val="444444"/>
                </a:solidFill>
                <a:effectLst/>
                <a:latin typeface="Droid Sans"/>
              </a:rPr>
              <a:t>David Thaler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9555C9-C0F4-046B-E03F-1766715B9021}"/>
              </a:ext>
            </a:extLst>
          </p:cNvPr>
          <p:cNvSpPr txBox="1"/>
          <p:nvPr/>
        </p:nvSpPr>
        <p:spPr>
          <a:xfrm>
            <a:off x="411480" y="3691970"/>
            <a:ext cx="2392642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3900" b="1" i="0" dirty="0">
                <a:solidFill>
                  <a:srgbClr val="444444"/>
                </a:solidFill>
                <a:effectLst/>
                <a:latin typeface="Copperplate Gothic Light" panose="020E0507020206020404" pitchFamily="34" charset="0"/>
              </a:rPr>
              <a:t>“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E3C46B8-4CF7-2D8B-E275-51DA59E1F3FF}"/>
              </a:ext>
            </a:extLst>
          </p:cNvPr>
          <p:cNvCxnSpPr/>
          <p:nvPr/>
        </p:nvCxnSpPr>
        <p:spPr>
          <a:xfrm flipH="1">
            <a:off x="11283156" y="1716572"/>
            <a:ext cx="597529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CFD8012-DAF0-8055-4D11-A3274BABC5E5}"/>
              </a:ext>
            </a:extLst>
          </p:cNvPr>
          <p:cNvCxnSpPr>
            <a:cxnSpLocks/>
          </p:cNvCxnSpPr>
          <p:nvPr/>
        </p:nvCxnSpPr>
        <p:spPr>
          <a:xfrm>
            <a:off x="10975889" y="5508521"/>
            <a:ext cx="904796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7CFA336-A674-73C7-9E61-512AEEF24A8B}"/>
              </a:ext>
            </a:extLst>
          </p:cNvPr>
          <p:cNvCxnSpPr>
            <a:cxnSpLocks/>
          </p:cNvCxnSpPr>
          <p:nvPr/>
        </p:nvCxnSpPr>
        <p:spPr>
          <a:xfrm flipV="1">
            <a:off x="11898021" y="1687696"/>
            <a:ext cx="0" cy="38208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EF Ricerche">
            <a:extLst>
              <a:ext uri="{FF2B5EF4-FFF2-40B4-BE49-F238E27FC236}">
                <a16:creationId xmlns:a16="http://schemas.microsoft.com/office/drawing/2014/main" id="{6A9B0A7F-824F-058B-0B77-29A773B3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5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3C3ECFFC-FECF-7D61-3CC1-B6E49C6E2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D1157F73-FBC9-F35C-7873-592EE78E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352313"/>
            <a:ext cx="10972440" cy="1144800"/>
          </a:xfrm>
        </p:spPr>
        <p:txBody>
          <a:bodyPr/>
          <a:lstStyle/>
          <a:p>
            <a:r>
              <a:rPr lang="it-IT" sz="4000" b="1" dirty="0">
                <a:solidFill>
                  <a:srgbClr val="00B0F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REALTÀ E PERCEZIONE COLLIMANO SULLA QUALITÀ TECNICA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79B051-6954-9C0D-6336-0DCA647DF3B9}"/>
              </a:ext>
            </a:extLst>
          </p:cNvPr>
          <p:cNvSpPr txBox="1"/>
          <p:nvPr/>
        </p:nvSpPr>
        <p:spPr>
          <a:xfrm>
            <a:off x="609780" y="1366145"/>
            <a:ext cx="9896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I CITTADINI RICONOSCONO COME «BUONA» L’ACQUA LADDOVE ANCHE L’</a:t>
            </a:r>
            <a:r>
              <a:rPr lang="it-IT" sz="16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RQTI</a:t>
            </a:r>
            <a:r>
              <a:rPr lang="it-IT" sz="1600" b="1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 DI ARERA LA RICONOSCE COME BUONA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18061150-AB57-0EAA-BA30-7AFDB98E2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766268"/>
              </p:ext>
            </p:extLst>
          </p:nvPr>
        </p:nvGraphicFramePr>
        <p:xfrm>
          <a:off x="2670268" y="1899058"/>
          <a:ext cx="7436760" cy="446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080EDFCD-9EF6-16CB-AE99-B79BD578AC21}"/>
              </a:ext>
            </a:extLst>
          </p:cNvPr>
          <p:cNvSpPr/>
          <p:nvPr/>
        </p:nvSpPr>
        <p:spPr>
          <a:xfrm>
            <a:off x="2787396" y="4784251"/>
            <a:ext cx="7162800" cy="895350"/>
          </a:xfrm>
          <a:prstGeom prst="rect">
            <a:avLst/>
          </a:prstGeom>
          <a:noFill/>
          <a:ln w="28575">
            <a:solidFill>
              <a:srgbClr val="F3A50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F52732-A9AB-A602-DF46-C9D0F3E03E4E}"/>
              </a:ext>
            </a:extLst>
          </p:cNvPr>
          <p:cNvSpPr txBox="1"/>
          <p:nvPr/>
        </p:nvSpPr>
        <p:spPr>
          <a:xfrm>
            <a:off x="900462" y="5904510"/>
            <a:ext cx="3235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b="1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Percezione</a:t>
            </a:r>
            <a:r>
              <a:rPr lang="it-IT" sz="1800" dirty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 dei cittadini</a:t>
            </a:r>
            <a:endParaRPr lang="it-IT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CCAF7E7-62D7-41A4-680E-64F4593C744C}"/>
              </a:ext>
            </a:extLst>
          </p:cNvPr>
          <p:cNvSpPr/>
          <p:nvPr/>
        </p:nvSpPr>
        <p:spPr>
          <a:xfrm>
            <a:off x="4136135" y="5812951"/>
            <a:ext cx="4480561" cy="552450"/>
          </a:xfrm>
          <a:prstGeom prst="rect">
            <a:avLst/>
          </a:prstGeom>
          <a:noFill/>
          <a:ln w="28575">
            <a:solidFill>
              <a:srgbClr val="0B80B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927EF87-5DD6-D44B-C90B-441AA0E149A5}"/>
              </a:ext>
            </a:extLst>
          </p:cNvPr>
          <p:cNvCxnSpPr/>
          <p:nvPr/>
        </p:nvCxnSpPr>
        <p:spPr>
          <a:xfrm>
            <a:off x="7068883" y="2784239"/>
            <a:ext cx="1647825" cy="333375"/>
          </a:xfrm>
          <a:prstGeom prst="straightConnector1">
            <a:avLst/>
          </a:prstGeom>
          <a:ln w="38100">
            <a:solidFill>
              <a:srgbClr val="0B80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DC8965C-7673-5B55-0BC2-3723940F11FD}"/>
              </a:ext>
            </a:extLst>
          </p:cNvPr>
          <p:cNvCxnSpPr>
            <a:cxnSpLocks/>
          </p:cNvCxnSpPr>
          <p:nvPr/>
        </p:nvCxnSpPr>
        <p:spPr>
          <a:xfrm flipV="1">
            <a:off x="6368796" y="3825500"/>
            <a:ext cx="1647825" cy="272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9514232-6F13-6715-DD57-54C92F0B05F8}"/>
              </a:ext>
            </a:extLst>
          </p:cNvPr>
          <p:cNvCxnSpPr>
            <a:cxnSpLocks/>
          </p:cNvCxnSpPr>
          <p:nvPr/>
        </p:nvCxnSpPr>
        <p:spPr>
          <a:xfrm flipV="1">
            <a:off x="4035171" y="4132229"/>
            <a:ext cx="1647825" cy="272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CA96DE-F230-01A2-35DD-ABF15DB3BC0C}"/>
              </a:ext>
            </a:extLst>
          </p:cNvPr>
          <p:cNvSpPr txBox="1"/>
          <p:nvPr/>
        </p:nvSpPr>
        <p:spPr>
          <a:xfrm>
            <a:off x="308538" y="4784251"/>
            <a:ext cx="242029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b="1" dirty="0">
                <a:solidFill>
                  <a:srgbClr val="F3A505"/>
                </a:solidFill>
                <a:latin typeface="Segoe UI" charset="0"/>
                <a:ea typeface="Segoe UI" charset="0"/>
                <a:cs typeface="Segoe UI" charset="0"/>
              </a:rPr>
              <a:t>REALTÀ</a:t>
            </a:r>
            <a:br>
              <a:rPr lang="it-IT" sz="1800" b="1" dirty="0">
                <a:solidFill>
                  <a:srgbClr val="F3A505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it-IT" sz="1400" b="1" dirty="0" err="1">
                <a:solidFill>
                  <a:srgbClr val="F3A505"/>
                </a:solidFill>
                <a:latin typeface="Segoe UI" charset="0"/>
                <a:ea typeface="Segoe UI" charset="0"/>
                <a:cs typeface="Segoe UI" charset="0"/>
              </a:rPr>
              <a:t>Macroindicatore</a:t>
            </a:r>
            <a:r>
              <a:rPr lang="it-IT" sz="1400" b="1" dirty="0">
                <a:solidFill>
                  <a:srgbClr val="F3A505"/>
                </a:solidFill>
                <a:latin typeface="Segoe UI" charset="0"/>
                <a:ea typeface="Segoe UI" charset="0"/>
                <a:cs typeface="Segoe UI" charset="0"/>
              </a:rPr>
              <a:t> M3</a:t>
            </a:r>
            <a:br>
              <a:rPr lang="it-IT" sz="1400" b="1" dirty="0">
                <a:solidFill>
                  <a:srgbClr val="F3A505"/>
                </a:solidFill>
                <a:latin typeface="Segoe UI" charset="0"/>
                <a:ea typeface="Segoe UI" charset="0"/>
                <a:cs typeface="Segoe UI" charset="0"/>
              </a:rPr>
            </a:br>
            <a:r>
              <a:rPr lang="it-IT" sz="1400" b="1" dirty="0" err="1">
                <a:solidFill>
                  <a:srgbClr val="F3A505"/>
                </a:solidFill>
                <a:latin typeface="Segoe UI" charset="0"/>
                <a:ea typeface="Segoe UI" charset="0"/>
                <a:cs typeface="Segoe UI" charset="0"/>
              </a:rPr>
              <a:t>RQTI</a:t>
            </a:r>
            <a:r>
              <a:rPr lang="it-IT" sz="1400" b="1" dirty="0">
                <a:solidFill>
                  <a:srgbClr val="F3A505"/>
                </a:solidFill>
                <a:latin typeface="Segoe UI" charset="0"/>
                <a:ea typeface="Segoe UI" charset="0"/>
                <a:cs typeface="Segoe UI" charset="0"/>
              </a:rPr>
              <a:t>-ARERA</a:t>
            </a:r>
            <a:endParaRPr lang="it-IT" b="1" dirty="0">
              <a:solidFill>
                <a:srgbClr val="F3A505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3" name="Picture 2" descr="REF Ricerche">
            <a:extLst>
              <a:ext uri="{FF2B5EF4-FFF2-40B4-BE49-F238E27FC236}">
                <a16:creationId xmlns:a16="http://schemas.microsoft.com/office/drawing/2014/main" id="{25C3F853-A881-2E3E-FE27-C96426B6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64" y="144862"/>
            <a:ext cx="807720" cy="6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6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685</Words>
  <Application>Microsoft Office PowerPoint</Application>
  <PresentationFormat>Widescreen</PresentationFormat>
  <Paragraphs>85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Copperplate Gothic Light</vt:lpstr>
      <vt:lpstr>Droid Sans</vt:lpstr>
      <vt:lpstr>Segoe UI</vt:lpstr>
      <vt:lpstr>Office Theme</vt:lpstr>
      <vt:lpstr>Office Theme</vt:lpstr>
      <vt:lpstr>Personalizza struttura</vt:lpstr>
      <vt:lpstr>1_Personalizza struttura</vt:lpstr>
      <vt:lpstr>Presentazione standard di PowerPoint</vt:lpstr>
      <vt:lpstr>Presentazione standard di PowerPoint</vt:lpstr>
      <vt:lpstr>CITTADINI E OPERATORI: UNA BUONA RELAZIONE CON «ESTREMI» </vt:lpstr>
      <vt:lpstr>MA TUTTI GLI «SCONTENTI» SI ASSOMIGLIANO, O OGNI CITTADINO INSODDISFATTO È INSODDISFATTO A MODO SUO?*</vt:lpstr>
      <vt:lpstr>UNA TASSONOMIA DELLA SCONTENTEZZA</vt:lpstr>
      <vt:lpstr>DARE UN NOME PER RICONOSCERE LE DIFFERENZE</vt:lpstr>
      <vt:lpstr>DIVERSE LE CAUSE, DIVERSE LE REAZIONI</vt:lpstr>
      <vt:lpstr>DA COSA DERIVANO I NOSTRI GIUDIZI?</vt:lpstr>
      <vt:lpstr>REALTÀ E PERCEZIONE COLLIMANO SULLA QUALITÀ TECNICA</vt:lpstr>
      <vt:lpstr>REALTÀ E PERCEZIONE COLLIMANO SULLA QUALITÀ CONTRATTUALE</vt:lpstr>
      <vt:lpstr>I BIAS COGNITIVI: LENTI OPACHE CHE FILTRANO LA REALTÀ</vt:lpstr>
      <vt:lpstr>I BIAS COGNITIVI: LENTI OPACHE CHE FILTRANO LA REALTÀ</vt:lpstr>
      <vt:lpstr>LA COMUNICAZIONE COME RINNOVAMENTO DELLA RELAZIONE …  </vt:lpstr>
      <vt:lpstr>… LA COMUNICAZIONE CHE NON PUÒ PIÙ ESISTERE SENZA PARTECIPAZIONE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Michele Tettamanzi</cp:lastModifiedBy>
  <cp:revision>18</cp:revision>
  <dcterms:created xsi:type="dcterms:W3CDTF">2021-11-12T10:24:11Z</dcterms:created>
  <dcterms:modified xsi:type="dcterms:W3CDTF">2024-02-19T09:29:37Z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