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</p:sldMasterIdLst>
  <p:notesMasterIdLst>
    <p:notesMasterId r:id="rId15"/>
  </p:notesMasterIdLst>
  <p:sldIdLst>
    <p:sldId id="256" r:id="rId5"/>
    <p:sldId id="257" r:id="rId6"/>
    <p:sldId id="258" r:id="rId7"/>
    <p:sldId id="263" r:id="rId8"/>
    <p:sldId id="264" r:id="rId9"/>
    <p:sldId id="262" r:id="rId10"/>
    <p:sldId id="266" r:id="rId11"/>
    <p:sldId id="265" r:id="rId12"/>
    <p:sldId id="260" r:id="rId13"/>
    <p:sldId id="261" r:id="rId14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21C20-D838-4977-87BA-325BBF4A3AE8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8919E-CE99-4417-91E8-DEBACB28F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57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8919E-CE99-4417-91E8-DEBACB28FE0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0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8919E-CE99-4417-91E8-DEBACB28FE0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28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magine 7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it-IT" sz="600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0540BE7-62F6-48CD-8DC3-3D4C0E4CDCD4}" type="datetime"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16/03/2024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03AC62-C982-40AA-A620-832B3F383E0D}" type="slidenum"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magine 2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2" name="Immagine 4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it-IT" sz="60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2BF87E1-BFBE-4968-AFEE-D3D789A29B20}" type="slidenum"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magine 7"/>
          <p:cNvPicPr/>
          <p:nvPr/>
        </p:nvPicPr>
        <p:blipFill>
          <a:blip r:embed="rId14"/>
          <a:stretch/>
        </p:blipFill>
        <p:spPr>
          <a:xfrm>
            <a:off x="4381200" y="1690560"/>
            <a:ext cx="3429720" cy="3429720"/>
          </a:xfrm>
          <a:prstGeom prst="rect">
            <a:avLst/>
          </a:prstGeom>
          <a:ln>
            <a:noFill/>
          </a:ln>
        </p:spPr>
      </p:pic>
      <p:pic>
        <p:nvPicPr>
          <p:cNvPr id="165" name="Immagine 9"/>
          <p:cNvPicPr/>
          <p:nvPr/>
        </p:nvPicPr>
        <p:blipFill>
          <a:blip r:embed="rId15"/>
          <a:stretch/>
        </p:blipFill>
        <p:spPr>
          <a:xfrm>
            <a:off x="5152680" y="5634000"/>
            <a:ext cx="1886760" cy="953280"/>
          </a:xfrm>
          <a:prstGeom prst="rect">
            <a:avLst/>
          </a:prstGeom>
          <a:ln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it-IT" sz="600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9295A29-E9E9-4497-94F5-040D8DDA6F21}" type="datetime"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16/03/2024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4FFE9BB-1D27-4017-9F88-DBF6B9BCF1D3}" type="slidenum"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5520600" y="5379120"/>
            <a:ext cx="10846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it-IT" sz="1400" b="0" strike="noStrike" spc="-1">
                <a:solidFill>
                  <a:srgbClr val="002060"/>
                </a:solidFill>
                <a:latin typeface="Century Gothic"/>
                <a:ea typeface="Calibri"/>
              </a:rPr>
              <a:t>un progetto</a:t>
            </a:r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646640" y="1675080"/>
            <a:ext cx="8567640" cy="13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it-IT" sz="3800" b="1" strike="noStrike" spc="-1" dirty="0">
                <a:solidFill>
                  <a:srgbClr val="FFFFFF"/>
                </a:solidFill>
                <a:latin typeface="Century Gothic"/>
                <a:ea typeface="Calibri"/>
              </a:rPr>
              <a:t>Dalla siccità al </a:t>
            </a:r>
            <a:r>
              <a:rPr lang="it-IT" sz="3800" b="1" strike="noStrike" spc="-1" dirty="0" err="1">
                <a:solidFill>
                  <a:srgbClr val="FFFFFF"/>
                </a:solidFill>
                <a:latin typeface="Century Gothic"/>
                <a:ea typeface="Calibri"/>
              </a:rPr>
              <a:t>Pnrr</a:t>
            </a:r>
            <a:endParaRPr lang="it-IT" sz="3800" b="1" strike="noStrike" spc="-1" dirty="0">
              <a:solidFill>
                <a:srgbClr val="FFFFFF"/>
              </a:solidFill>
              <a:latin typeface="Century Gothic"/>
              <a:ea typeface="Calibri"/>
            </a:endParaRPr>
          </a:p>
          <a:p>
            <a:pPr algn="ctr">
              <a:lnSpc>
                <a:spcPct val="100000"/>
              </a:lnSpc>
            </a:pPr>
            <a:r>
              <a:rPr lang="it-IT" sz="2800" b="1" spc="-1" dirty="0">
                <a:solidFill>
                  <a:srgbClr val="FFFFFF"/>
                </a:solidFill>
                <a:latin typeface="Century Gothic"/>
                <a:ea typeface="Calibri"/>
              </a:rPr>
              <a:t>Il servizio idrico al centro della cronaca locale</a:t>
            </a:r>
            <a:endParaRPr lang="it-IT" sz="2800" b="0" strike="noStrike" spc="-1" dirty="0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1358640" y="3535920"/>
            <a:ext cx="9143640" cy="16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it-IT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Bergamo, 21 marzo 2024</a:t>
            </a:r>
            <a:endParaRPr lang="it-IT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Fausta Morandi</a:t>
            </a:r>
            <a:endParaRPr lang="it-IT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400" u="sng" spc="-1" dirty="0">
                <a:solidFill>
                  <a:srgbClr val="0563C1"/>
                </a:solidFill>
                <a:latin typeface="Calibri"/>
                <a:ea typeface="Calibri"/>
              </a:rPr>
              <a:t>f</a:t>
            </a:r>
            <a:r>
              <a:rPr lang="it-IT" sz="24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</a:rPr>
              <a:t>austa.morandi@eco.bg.it</a:t>
            </a:r>
            <a:endParaRPr lang="it-IT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4E40E58-359A-2FDF-58D2-50A6421F8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321913"/>
              </p:ext>
            </p:extLst>
          </p:nvPr>
        </p:nvGraphicFramePr>
        <p:xfrm>
          <a:off x="2708688" y="1493719"/>
          <a:ext cx="6774625" cy="421688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587296">
                  <a:extLst>
                    <a:ext uri="{9D8B030D-6E8A-4147-A177-3AD203B41FA5}">
                      <a16:colId xmlns:a16="http://schemas.microsoft.com/office/drawing/2014/main" val="752856847"/>
                    </a:ext>
                  </a:extLst>
                </a:gridCol>
                <a:gridCol w="1395333">
                  <a:extLst>
                    <a:ext uri="{9D8B030D-6E8A-4147-A177-3AD203B41FA5}">
                      <a16:colId xmlns:a16="http://schemas.microsoft.com/office/drawing/2014/main" val="3615808458"/>
                    </a:ext>
                  </a:extLst>
                </a:gridCol>
                <a:gridCol w="1395333">
                  <a:extLst>
                    <a:ext uri="{9D8B030D-6E8A-4147-A177-3AD203B41FA5}">
                      <a16:colId xmlns:a16="http://schemas.microsoft.com/office/drawing/2014/main" val="1168283381"/>
                    </a:ext>
                  </a:extLst>
                </a:gridCol>
                <a:gridCol w="1396663">
                  <a:extLst>
                    <a:ext uri="{9D8B030D-6E8A-4147-A177-3AD203B41FA5}">
                      <a16:colId xmlns:a16="http://schemas.microsoft.com/office/drawing/2014/main" val="2923859124"/>
                    </a:ext>
                  </a:extLst>
                </a:gridCol>
              </a:tblGrid>
              <a:tr h="653238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it-IT" sz="2400" b="0" u="none" strike="noStrike" kern="1200" cap="none" dirty="0">
                          <a:solidFill>
                            <a:schemeClr val="bg1"/>
                          </a:solidFill>
                        </a:rPr>
                        <a:t>Parole chiave</a:t>
                      </a:r>
                      <a:endParaRPr lang="it-IT" sz="2400" b="0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 b="1">
                          <a:highlight>
                            <a:srgbClr val="B4C7DC"/>
                          </a:highlight>
                        </a:defRPr>
                      </a:pPr>
                      <a:r>
                        <a:rPr lang="it-IT" sz="2400" b="1" u="none" strike="noStrike" kern="1200" cap="none" dirty="0"/>
                        <a:t>2006</a:t>
                      </a:r>
                      <a:endParaRPr lang="it-IT" sz="2400" b="1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 b="1">
                          <a:highlight>
                            <a:srgbClr val="B4C7DC"/>
                          </a:highlight>
                        </a:defRPr>
                      </a:pPr>
                      <a:r>
                        <a:rPr lang="it-IT" sz="2400" b="1" u="none" strike="noStrike" kern="1200" cap="none" dirty="0"/>
                        <a:t>2013</a:t>
                      </a:r>
                      <a:endParaRPr lang="it-IT" sz="2400" b="1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 b="1">
                          <a:highlight>
                            <a:srgbClr val="B4C7DC"/>
                          </a:highlight>
                        </a:defRPr>
                      </a:pPr>
                      <a:r>
                        <a:rPr lang="it-IT" sz="2400" b="1" u="none" strike="noStrike" kern="1200" cap="none" dirty="0"/>
                        <a:t>2023</a:t>
                      </a:r>
                      <a:endParaRPr lang="it-IT" sz="2400" b="1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928761"/>
                  </a:ext>
                </a:extLst>
              </a:tr>
              <a:tr h="712628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“Uniacque”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126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170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251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881103"/>
                  </a:ext>
                </a:extLst>
              </a:tr>
              <a:tr h="712628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/>
                        <a:t>“Siccità”</a:t>
                      </a:r>
                      <a:endParaRPr lang="it-IT" sz="2400" b="0" i="0" u="none" strike="noStrike" kern="1200" cap="none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171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41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768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829468"/>
                  </a:ext>
                </a:extLst>
              </a:tr>
              <a:tr h="712628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/>
                        <a:t>“Maltempo”</a:t>
                      </a:r>
                      <a:endParaRPr lang="it-IT" sz="2400" b="0" i="0" u="none" strike="noStrike" kern="1200" cap="none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546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877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963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629884"/>
                  </a:ext>
                </a:extLst>
              </a:tr>
              <a:tr h="713131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“Allagamenti”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55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/>
                        <a:t>84</a:t>
                      </a:r>
                      <a:endParaRPr lang="it-IT" sz="2400" b="0" i="0" u="none" strike="noStrike" kern="1200" cap="none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131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4384996"/>
                  </a:ext>
                </a:extLst>
              </a:tr>
              <a:tr h="712628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“Crisi idrica”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24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/>
                        <a:t>0</a:t>
                      </a:r>
                      <a:endParaRPr lang="it-IT" sz="2400" b="0" i="0" u="none" strike="noStrike" kern="1200" cap="none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/>
                      </a:pPr>
                      <a:r>
                        <a:rPr lang="it-IT" sz="2400" b="0" u="none" strike="noStrike" kern="1200" cap="none" dirty="0"/>
                        <a:t>102</a:t>
                      </a:r>
                      <a:endParaRPr lang="it-IT" sz="2400" b="0" i="0" u="none" strike="noStrike" kern="1200" cap="none" dirty="0">
                        <a:latin typeface="Liberation Sans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335817"/>
                  </a:ext>
                </a:extLst>
              </a:tr>
            </a:tbl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84373305-9D86-F614-5989-93CB7FA8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03" y="384048"/>
            <a:ext cx="8575994" cy="950976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rgbClr val="00B0F0"/>
                </a:solidFill>
              </a:rPr>
              <a:t>La ricorrenza di alcune parole chiave</a:t>
            </a:r>
            <a:br>
              <a:rPr lang="it-IT" sz="3600" dirty="0">
                <a:solidFill>
                  <a:srgbClr val="00B0F0"/>
                </a:solidFill>
              </a:rPr>
            </a:br>
            <a:r>
              <a:rPr lang="it-IT" sz="3600" dirty="0">
                <a:solidFill>
                  <a:srgbClr val="00B0F0"/>
                </a:solidFill>
              </a:rPr>
              <a:t>Numero di articoli su L’Eco di Bergamo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C0786-47E4-C9ED-A0A9-332F720E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67" y="217360"/>
            <a:ext cx="9760295" cy="696250"/>
          </a:xfrm>
        </p:spPr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Argomenti: Aggregazioni e tariffe</a:t>
            </a:r>
          </a:p>
        </p:txBody>
      </p:sp>
      <p:pic>
        <p:nvPicPr>
          <p:cNvPr id="5" name="Immagine 4" descr="Immagine che contiene testo, schermata, Carattere, documento">
            <a:extLst>
              <a:ext uri="{FF2B5EF4-FFF2-40B4-BE49-F238E27FC236}">
                <a16:creationId xmlns:a16="http://schemas.microsoft.com/office/drawing/2014/main" id="{B44BC2AF-85B8-2FA4-830E-C67167D93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3" y="1466246"/>
            <a:ext cx="4250055" cy="3925505"/>
          </a:xfrm>
          <a:prstGeom prst="rect">
            <a:avLst/>
          </a:prstGeom>
        </p:spPr>
      </p:pic>
      <p:pic>
        <p:nvPicPr>
          <p:cNvPr id="7" name="Immagine 6" descr="Immagine che contiene testo, giornale, Carta da giornale, Notizie&#10;&#10;Descrizione generata automaticamente">
            <a:extLst>
              <a:ext uri="{FF2B5EF4-FFF2-40B4-BE49-F238E27FC236}">
                <a16:creationId xmlns:a16="http://schemas.microsoft.com/office/drawing/2014/main" id="{99E393C7-8B95-B052-E229-A913ABD8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53" y="2543528"/>
            <a:ext cx="4295775" cy="3990975"/>
          </a:xfrm>
          <a:prstGeom prst="rect">
            <a:avLst/>
          </a:prstGeom>
        </p:spPr>
      </p:pic>
      <p:pic>
        <p:nvPicPr>
          <p:cNvPr id="9" name="Immagine 8" descr="Immagine che contiene testo, giornale, Notizie, senior&#10;&#10;Descrizione generata automaticamente">
            <a:extLst>
              <a:ext uri="{FF2B5EF4-FFF2-40B4-BE49-F238E27FC236}">
                <a16:creationId xmlns:a16="http://schemas.microsoft.com/office/drawing/2014/main" id="{2BA8889F-F0D8-A8D7-9138-58DE2A037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06" y="1343024"/>
            <a:ext cx="4838197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giornale, testo, Carta da giornale, Notizie">
            <a:extLst>
              <a:ext uri="{FF2B5EF4-FFF2-40B4-BE49-F238E27FC236}">
                <a16:creationId xmlns:a16="http://schemas.microsoft.com/office/drawing/2014/main" id="{3C670131-7FAE-DE03-BA9E-FDC176029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8" y="1423417"/>
            <a:ext cx="5191125" cy="3781425"/>
          </a:xfrm>
          <a:prstGeom prst="rect">
            <a:avLst/>
          </a:prstGeom>
        </p:spPr>
      </p:pic>
      <p:pic>
        <p:nvPicPr>
          <p:cNvPr id="6" name="Immagine 5" descr="Immagine che contiene testo, mappa, giornale, schermata&#10;&#10;Descrizione generata automaticamente">
            <a:extLst>
              <a:ext uri="{FF2B5EF4-FFF2-40B4-BE49-F238E27FC236}">
                <a16:creationId xmlns:a16="http://schemas.microsoft.com/office/drawing/2014/main" id="{6F0B840B-A78C-9C94-2A7D-43AEA8C61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8799"/>
            <a:ext cx="5813503" cy="5232286"/>
          </a:xfrm>
          <a:prstGeom prst="rect">
            <a:avLst/>
          </a:prstGeom>
        </p:spPr>
      </p:pic>
      <p:pic>
        <p:nvPicPr>
          <p:cNvPr id="8" name="Immagine 7" descr="Immagine che contiene testo, giornale, Pubblicazione, Carta da giornale&#10;&#10;Descrizione generata automaticamente">
            <a:extLst>
              <a:ext uri="{FF2B5EF4-FFF2-40B4-BE49-F238E27FC236}">
                <a16:creationId xmlns:a16="http://schemas.microsoft.com/office/drawing/2014/main" id="{A8E0D1A7-9C55-2731-2585-5279DF6BE9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23"/>
          <a:stretch/>
        </p:blipFill>
        <p:spPr>
          <a:xfrm>
            <a:off x="2480689" y="2652032"/>
            <a:ext cx="2676525" cy="3781425"/>
          </a:xfrm>
          <a:prstGeom prst="rect">
            <a:avLst/>
          </a:prstGeom>
        </p:spPr>
      </p:pic>
      <p:pic>
        <p:nvPicPr>
          <p:cNvPr id="10" name="Immagine 9" descr="Immagine che contiene testo, giornale, lago, acqua&#10;&#10;Descrizione generata automaticamente">
            <a:extLst>
              <a:ext uri="{FF2B5EF4-FFF2-40B4-BE49-F238E27FC236}">
                <a16:creationId xmlns:a16="http://schemas.microsoft.com/office/drawing/2014/main" id="{EC0C3500-9913-0BF8-6BB5-EA07A86A42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7"/>
          <a:stretch/>
        </p:blipFill>
        <p:spPr>
          <a:xfrm>
            <a:off x="6477722" y="3215846"/>
            <a:ext cx="3742142" cy="3327939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46853E0-70C5-6E0B-55C3-1A2EA7F08B5B}"/>
              </a:ext>
            </a:extLst>
          </p:cNvPr>
          <p:cNvSpPr txBox="1">
            <a:spLocks/>
          </p:cNvSpPr>
          <p:nvPr/>
        </p:nvSpPr>
        <p:spPr>
          <a:xfrm>
            <a:off x="277067" y="217360"/>
            <a:ext cx="9760295" cy="6962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B0F0"/>
                </a:solidFill>
              </a:rPr>
              <a:t>Argomenti: Ambiente</a:t>
            </a:r>
          </a:p>
        </p:txBody>
      </p:sp>
    </p:spTree>
    <p:extLst>
      <p:ext uri="{BB962C8B-B14F-4D97-AF65-F5344CB8AC3E}">
        <p14:creationId xmlns:p14="http://schemas.microsoft.com/office/powerpoint/2010/main" val="337589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">
            <a:extLst>
              <a:ext uri="{FF2B5EF4-FFF2-40B4-BE49-F238E27FC236}">
                <a16:creationId xmlns:a16="http://schemas.microsoft.com/office/drawing/2014/main" id="{C256FD1A-B091-B75B-A6E2-F1C6B13B7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4" y="1204882"/>
            <a:ext cx="4800600" cy="2724150"/>
          </a:xfrm>
          <a:prstGeom prst="rect">
            <a:avLst/>
          </a:prstGeom>
        </p:spPr>
      </p:pic>
      <p:pic>
        <p:nvPicPr>
          <p:cNvPr id="7" name="Immagine 6" descr="Immagine che contiene testo, giornale, schermata, Notizie">
            <a:extLst>
              <a:ext uri="{FF2B5EF4-FFF2-40B4-BE49-F238E27FC236}">
                <a16:creationId xmlns:a16="http://schemas.microsoft.com/office/drawing/2014/main" id="{4CBD8E85-631F-1A31-D634-848E363D1B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0" b="47856"/>
          <a:stretch/>
        </p:blipFill>
        <p:spPr>
          <a:xfrm>
            <a:off x="1039367" y="3889317"/>
            <a:ext cx="4800601" cy="1763171"/>
          </a:xfrm>
          <a:prstGeom prst="rect">
            <a:avLst/>
          </a:prstGeom>
        </p:spPr>
      </p:pic>
      <p:pic>
        <p:nvPicPr>
          <p:cNvPr id="9" name="Immagine 8" descr="Immagine che contiene testo, giornale, Pubblicazione, Carta da giornale&#10;&#10;Descrizione generata automaticamente">
            <a:extLst>
              <a:ext uri="{FF2B5EF4-FFF2-40B4-BE49-F238E27FC236}">
                <a16:creationId xmlns:a16="http://schemas.microsoft.com/office/drawing/2014/main" id="{78C083EF-03FC-5D64-3ED4-C92265ADE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49" y="1023338"/>
            <a:ext cx="3476625" cy="4629150"/>
          </a:xfrm>
          <a:prstGeom prst="rect">
            <a:avLst/>
          </a:prstGeom>
        </p:spPr>
      </p:pic>
      <p:pic>
        <p:nvPicPr>
          <p:cNvPr id="11" name="Immagine 10" descr="Immagine che contiene testo, giornale, Notizie, aria aperta&#10;&#10;Descrizione generata automaticamente">
            <a:extLst>
              <a:ext uri="{FF2B5EF4-FFF2-40B4-BE49-F238E27FC236}">
                <a16:creationId xmlns:a16="http://schemas.microsoft.com/office/drawing/2014/main" id="{9C53F764-84C5-BB65-8BFB-DAC91D3C1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31" y="2162175"/>
            <a:ext cx="3429000" cy="4695825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4C4862E6-BCBF-ECD7-18D1-8DC089C61D0D}"/>
              </a:ext>
            </a:extLst>
          </p:cNvPr>
          <p:cNvSpPr txBox="1">
            <a:spLocks/>
          </p:cNvSpPr>
          <p:nvPr/>
        </p:nvSpPr>
        <p:spPr>
          <a:xfrm>
            <a:off x="277067" y="217360"/>
            <a:ext cx="9760295" cy="6962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B0F0"/>
                </a:solidFill>
              </a:rPr>
              <a:t>2022, quando tutto cambia</a:t>
            </a:r>
          </a:p>
        </p:txBody>
      </p:sp>
    </p:spTree>
    <p:extLst>
      <p:ext uri="{BB962C8B-B14F-4D97-AF65-F5344CB8AC3E}">
        <p14:creationId xmlns:p14="http://schemas.microsoft.com/office/powerpoint/2010/main" val="238411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giornale, Pubblicazione, Carta da giornale&#10;&#10;Descrizione generata automaticamente">
            <a:extLst>
              <a:ext uri="{FF2B5EF4-FFF2-40B4-BE49-F238E27FC236}">
                <a16:creationId xmlns:a16="http://schemas.microsoft.com/office/drawing/2014/main" id="{DF9EBD43-F61D-C29B-33BF-0A53208F8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>
          <a:xfrm>
            <a:off x="260195" y="1622996"/>
            <a:ext cx="4163587" cy="3255168"/>
          </a:xfrm>
          <a:prstGeom prst="rect">
            <a:avLst/>
          </a:prstGeom>
        </p:spPr>
      </p:pic>
      <p:pic>
        <p:nvPicPr>
          <p:cNvPr id="5" name="Immagine 4" descr="Immagine che contiene testo, giornale, aria aperta, lago&#10;&#10;Descrizione generata automaticamente">
            <a:extLst>
              <a:ext uri="{FF2B5EF4-FFF2-40B4-BE49-F238E27FC236}">
                <a16:creationId xmlns:a16="http://schemas.microsoft.com/office/drawing/2014/main" id="{C3FD7EC1-FF11-B940-3381-95197FB7D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52" b="15850"/>
          <a:stretch/>
        </p:blipFill>
        <p:spPr>
          <a:xfrm>
            <a:off x="7678412" y="1098822"/>
            <a:ext cx="4163587" cy="4660355"/>
          </a:xfrm>
          <a:prstGeom prst="rect">
            <a:avLst/>
          </a:prstGeom>
        </p:spPr>
      </p:pic>
      <p:pic>
        <p:nvPicPr>
          <p:cNvPr id="7" name="Immagine 6" descr="Immagine che contiene testo, Carattere, documento, giornale&#10;&#10;Descrizione generata automaticamente">
            <a:extLst>
              <a:ext uri="{FF2B5EF4-FFF2-40B4-BE49-F238E27FC236}">
                <a16:creationId xmlns:a16="http://schemas.microsoft.com/office/drawing/2014/main" id="{2A354234-F340-D3D3-A109-F9C800C2E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85" y="3890119"/>
            <a:ext cx="4584564" cy="250809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FAD361E-1710-CF20-DBB2-ECF70D0FF7CC}"/>
              </a:ext>
            </a:extLst>
          </p:cNvPr>
          <p:cNvSpPr txBox="1">
            <a:spLocks/>
          </p:cNvSpPr>
          <p:nvPr/>
        </p:nvSpPr>
        <p:spPr>
          <a:xfrm>
            <a:off x="277067" y="217360"/>
            <a:ext cx="9760295" cy="6962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B0F0"/>
                </a:solidFill>
              </a:rPr>
              <a:t>…E adesso?</a:t>
            </a:r>
          </a:p>
        </p:txBody>
      </p:sp>
    </p:spTree>
    <p:extLst>
      <p:ext uri="{BB962C8B-B14F-4D97-AF65-F5344CB8AC3E}">
        <p14:creationId xmlns:p14="http://schemas.microsoft.com/office/powerpoint/2010/main" val="392348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4CDAEC4-3245-960E-D54B-72E398CC995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842287" y="1449051"/>
            <a:ext cx="9143640" cy="4184306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Racconto cambiato nei numeri, ma soprattutto </a:t>
            </a:r>
          </a:p>
          <a:p>
            <a:r>
              <a:rPr lang="it-IT" dirty="0"/>
              <a:t>negli argomenti</a:t>
            </a:r>
          </a:p>
          <a:p>
            <a:endParaRPr lang="it-IT" dirty="0"/>
          </a:p>
          <a:p>
            <a:r>
              <a:rPr lang="it-IT" dirty="0"/>
              <a:t>Necessità di massima condivisione di dati che offrano </a:t>
            </a:r>
          </a:p>
          <a:p>
            <a:r>
              <a:rPr lang="it-IT" dirty="0"/>
              <a:t>il quadro «profondo» della situazione</a:t>
            </a:r>
          </a:p>
          <a:p>
            <a:endParaRPr lang="it-IT" dirty="0"/>
          </a:p>
          <a:p>
            <a:r>
              <a:rPr lang="it-IT" dirty="0"/>
              <a:t>Sul clima, resta il rischio di inseguire le oscillazioni </a:t>
            </a:r>
          </a:p>
          <a:p>
            <a:r>
              <a:rPr lang="it-IT" dirty="0"/>
              <a:t>dei fenomeni perdendo di vista il quadro generale</a:t>
            </a:r>
          </a:p>
          <a:p>
            <a:endParaRPr lang="it-IT" dirty="0"/>
          </a:p>
          <a:p>
            <a:r>
              <a:rPr lang="it-IT" dirty="0"/>
              <a:t>Come informare?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it-IT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Continuità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it-IT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Lettura corretta dei numeri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it-IT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Attenzione al «volume»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11CF199-DCCE-43DC-E4D9-6AEF22905923}"/>
              </a:ext>
            </a:extLst>
          </p:cNvPr>
          <p:cNvSpPr txBox="1">
            <a:spLocks/>
          </p:cNvSpPr>
          <p:nvPr/>
        </p:nvSpPr>
        <p:spPr>
          <a:xfrm>
            <a:off x="277067" y="217360"/>
            <a:ext cx="9760295" cy="6962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B0F0"/>
                </a:solidFill>
              </a:rPr>
              <a:t>…E adesso?</a:t>
            </a:r>
          </a:p>
        </p:txBody>
      </p:sp>
    </p:spTree>
    <p:extLst>
      <p:ext uri="{BB962C8B-B14F-4D97-AF65-F5344CB8AC3E}">
        <p14:creationId xmlns:p14="http://schemas.microsoft.com/office/powerpoint/2010/main" val="286589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1751400" y="2432160"/>
            <a:ext cx="8567640" cy="13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300" b="1" strike="noStrike" spc="-1" dirty="0">
                <a:solidFill>
                  <a:srgbClr val="0563C1"/>
                </a:solidFill>
                <a:uFillTx/>
                <a:latin typeface="Century Gothic"/>
                <a:ea typeface="Calibri"/>
              </a:rPr>
              <a:t>Grazie!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3300" b="1" u="sng" strike="noStrike" spc="-1" dirty="0">
                <a:solidFill>
                  <a:srgbClr val="0563C1"/>
                </a:solidFill>
                <a:uFillTx/>
                <a:latin typeface="Century Gothic"/>
                <a:ea typeface="Calibri"/>
              </a:rPr>
              <a:t>fausta.morandi@eco.bg.it</a:t>
            </a:r>
            <a:endParaRPr lang="it-IT" sz="33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</Words>
  <Application>Microsoft Office PowerPoint</Application>
  <PresentationFormat>Widescreen</PresentationFormat>
  <Paragraphs>54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Century Gothic</vt:lpstr>
      <vt:lpstr>Liberation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La ricorrenza di alcune parole chiave Numero di articoli su L’Eco di Bergamo</vt:lpstr>
      <vt:lpstr>Argomenti: Aggregazioni e tariffe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Microsoft Office User</dc:creator>
  <dc:description/>
  <cp:lastModifiedBy>Fausta Morandi</cp:lastModifiedBy>
  <cp:revision>29</cp:revision>
  <dcterms:created xsi:type="dcterms:W3CDTF">2021-11-12T10:24:11Z</dcterms:created>
  <dcterms:modified xsi:type="dcterms:W3CDTF">2024-03-16T13:06:00Z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